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48" r:id="rId5"/>
    <p:sldMasterId id="2147483713" r:id="rId6"/>
  </p:sldMasterIdLst>
  <p:notesMasterIdLst>
    <p:notesMasterId r:id="rId24"/>
  </p:notesMasterIdLst>
  <p:handoutMasterIdLst>
    <p:handoutMasterId r:id="rId25"/>
  </p:handoutMasterIdLst>
  <p:sldIdLst>
    <p:sldId id="291" r:id="rId7"/>
    <p:sldId id="292" r:id="rId8"/>
    <p:sldId id="293" r:id="rId9"/>
    <p:sldId id="259" r:id="rId10"/>
    <p:sldId id="260" r:id="rId11"/>
    <p:sldId id="294" r:id="rId12"/>
    <p:sldId id="302" r:id="rId13"/>
    <p:sldId id="326" r:id="rId14"/>
    <p:sldId id="327" r:id="rId15"/>
    <p:sldId id="328" r:id="rId16"/>
    <p:sldId id="290" r:id="rId17"/>
    <p:sldId id="266" r:id="rId18"/>
    <p:sldId id="277" r:id="rId19"/>
    <p:sldId id="275" r:id="rId20"/>
    <p:sldId id="278" r:id="rId21"/>
    <p:sldId id="312"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746"/>
    <a:srgbClr val="84BD00"/>
    <a:srgbClr val="409EAE"/>
    <a:srgbClr val="646464"/>
    <a:srgbClr val="167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5213" autoAdjust="0"/>
  </p:normalViewPr>
  <p:slideViewPr>
    <p:cSldViewPr snapToGrid="0">
      <p:cViewPr varScale="1">
        <p:scale>
          <a:sx n="28" d="100"/>
          <a:sy n="28" d="100"/>
        </p:scale>
        <p:origin x="2136" y="3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9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FFB84-3367-4396-8870-304881551187}" type="doc">
      <dgm:prSet loTypeId="urn:microsoft.com/office/officeart/2009/3/layout/IncreasingArrowsProcess" loCatId="process" qsTypeId="urn:microsoft.com/office/officeart/2005/8/quickstyle/simple1" qsCatId="simple" csTypeId="urn:microsoft.com/office/officeart/2005/8/colors/accent5_1" csCatId="accent5" phldr="1"/>
      <dgm:spPr/>
    </dgm:pt>
    <dgm:pt modelId="{C5E88BE0-8DFD-46EF-BF03-BAC8903ABDD1}">
      <dgm:prSet phldrT="[Text]"/>
      <dgm:spPr>
        <a:solidFill>
          <a:srgbClr val="253746"/>
        </a:solidFill>
        <a:ln>
          <a:solidFill>
            <a:srgbClr val="253746"/>
          </a:solidFill>
        </a:ln>
      </dgm:spPr>
      <dgm:t>
        <a:bodyPr/>
        <a:lstStyle/>
        <a:p>
          <a:r>
            <a:rPr lang="en-US" b="1" dirty="0">
              <a:solidFill>
                <a:schemeClr val="bg1"/>
              </a:solidFill>
            </a:rPr>
            <a:t>Quality</a:t>
          </a:r>
        </a:p>
      </dgm:t>
    </dgm:pt>
    <dgm:pt modelId="{1340FC25-898B-4A1E-9C59-55EE66E69555}" type="parTrans" cxnId="{8E1ED08D-214C-470C-ABB9-63B486D9A834}">
      <dgm:prSet/>
      <dgm:spPr/>
      <dgm:t>
        <a:bodyPr/>
        <a:lstStyle/>
        <a:p>
          <a:endParaRPr lang="en-US"/>
        </a:p>
      </dgm:t>
    </dgm:pt>
    <dgm:pt modelId="{89A45DCC-1EAE-40D7-9CB3-EDEF9B28650C}" type="sibTrans" cxnId="{8E1ED08D-214C-470C-ABB9-63B486D9A834}">
      <dgm:prSet/>
      <dgm:spPr/>
      <dgm:t>
        <a:bodyPr/>
        <a:lstStyle/>
        <a:p>
          <a:endParaRPr lang="en-US"/>
        </a:p>
      </dgm:t>
    </dgm:pt>
    <dgm:pt modelId="{B58CFAF0-8C4B-41E2-B061-9AF4E3452666}">
      <dgm:prSet phldrT="[Text]"/>
      <dgm:spPr>
        <a:solidFill>
          <a:srgbClr val="409EAE"/>
        </a:solidFill>
        <a:ln>
          <a:solidFill>
            <a:srgbClr val="409EAE"/>
          </a:solidFill>
        </a:ln>
      </dgm:spPr>
      <dgm:t>
        <a:bodyPr/>
        <a:lstStyle/>
        <a:p>
          <a:r>
            <a:rPr lang="en-US" b="1" dirty="0"/>
            <a:t>Infection Prevention &amp; Control</a:t>
          </a:r>
        </a:p>
      </dgm:t>
    </dgm:pt>
    <dgm:pt modelId="{5626F527-6F22-4CF6-A12F-2ACD4E31CA45}" type="parTrans" cxnId="{77E609F2-D475-4A00-8FEA-06646F6F8E7F}">
      <dgm:prSet/>
      <dgm:spPr/>
      <dgm:t>
        <a:bodyPr/>
        <a:lstStyle/>
        <a:p>
          <a:endParaRPr lang="en-US"/>
        </a:p>
      </dgm:t>
    </dgm:pt>
    <dgm:pt modelId="{19FB388A-1AA3-4484-B604-4CD078E7987F}" type="sibTrans" cxnId="{77E609F2-D475-4A00-8FEA-06646F6F8E7F}">
      <dgm:prSet/>
      <dgm:spPr/>
      <dgm:t>
        <a:bodyPr/>
        <a:lstStyle/>
        <a:p>
          <a:endParaRPr lang="en-US"/>
        </a:p>
      </dgm:t>
    </dgm:pt>
    <dgm:pt modelId="{14652072-C377-48AA-936C-4CE40EE3B87C}">
      <dgm:prSet phldrT="[Text]"/>
      <dgm:spPr>
        <a:solidFill>
          <a:srgbClr val="84BD00"/>
        </a:solidFill>
        <a:ln>
          <a:solidFill>
            <a:srgbClr val="84BD00"/>
          </a:solidFill>
        </a:ln>
      </dgm:spPr>
      <dgm:t>
        <a:bodyPr/>
        <a:lstStyle/>
        <a:p>
          <a:r>
            <a:rPr lang="en-US" b="1" dirty="0"/>
            <a:t>Resident Rights</a:t>
          </a:r>
        </a:p>
      </dgm:t>
    </dgm:pt>
    <dgm:pt modelId="{0809798A-B94C-4600-BA6B-8BBF2C69D96E}" type="parTrans" cxnId="{7CB4A536-1686-4698-B711-3267D1333688}">
      <dgm:prSet/>
      <dgm:spPr/>
      <dgm:t>
        <a:bodyPr/>
        <a:lstStyle/>
        <a:p>
          <a:endParaRPr lang="en-US"/>
        </a:p>
      </dgm:t>
    </dgm:pt>
    <dgm:pt modelId="{FD3D4E71-94AC-4F79-8494-E2C8CDA63B82}" type="sibTrans" cxnId="{7CB4A536-1686-4698-B711-3267D1333688}">
      <dgm:prSet/>
      <dgm:spPr/>
      <dgm:t>
        <a:bodyPr/>
        <a:lstStyle/>
        <a:p>
          <a:endParaRPr lang="en-US"/>
        </a:p>
      </dgm:t>
    </dgm:pt>
    <dgm:pt modelId="{04C8CD85-DE65-4B7F-B94E-FDBC320871BC}" type="pres">
      <dgm:prSet presAssocID="{75DFFB84-3367-4396-8870-304881551187}" presName="Name0" presStyleCnt="0">
        <dgm:presLayoutVars>
          <dgm:chMax val="5"/>
          <dgm:chPref val="5"/>
          <dgm:dir/>
          <dgm:animLvl val="lvl"/>
        </dgm:presLayoutVars>
      </dgm:prSet>
      <dgm:spPr/>
    </dgm:pt>
    <dgm:pt modelId="{DC34E77B-F880-49BF-9EC9-0C54089CACB4}" type="pres">
      <dgm:prSet presAssocID="{C5E88BE0-8DFD-46EF-BF03-BAC8903ABDD1}" presName="parentText1" presStyleLbl="node1" presStyleIdx="0" presStyleCnt="3" custScaleX="80446" custLinFactNeighborX="-463" custLinFactNeighborY="3504">
        <dgm:presLayoutVars>
          <dgm:chMax/>
          <dgm:chPref val="3"/>
          <dgm:bulletEnabled val="1"/>
        </dgm:presLayoutVars>
      </dgm:prSet>
      <dgm:spPr/>
    </dgm:pt>
    <dgm:pt modelId="{85C52A94-74AC-41C1-A7F9-C38167F2F2DF}" type="pres">
      <dgm:prSet presAssocID="{B58CFAF0-8C4B-41E2-B061-9AF4E3452666}" presName="parentText2" presStyleLbl="node1" presStyleIdx="1" presStyleCnt="3" custScaleX="94555" custLinFactNeighborX="-14760" custLinFactNeighborY="-3094">
        <dgm:presLayoutVars>
          <dgm:chMax/>
          <dgm:chPref val="3"/>
          <dgm:bulletEnabled val="1"/>
        </dgm:presLayoutVars>
      </dgm:prSet>
      <dgm:spPr/>
    </dgm:pt>
    <dgm:pt modelId="{67633F35-2106-4318-A27D-E6E89F95B12F}" type="pres">
      <dgm:prSet presAssocID="{14652072-C377-48AA-936C-4CE40EE3B87C}" presName="parentText3" presStyleLbl="node1" presStyleIdx="2" presStyleCnt="3" custLinFactNeighborX="-39642" custLinFactNeighborY="3358">
        <dgm:presLayoutVars>
          <dgm:chMax/>
          <dgm:chPref val="3"/>
          <dgm:bulletEnabled val="1"/>
        </dgm:presLayoutVars>
      </dgm:prSet>
      <dgm:spPr/>
    </dgm:pt>
  </dgm:ptLst>
  <dgm:cxnLst>
    <dgm:cxn modelId="{7CB4A536-1686-4698-B711-3267D1333688}" srcId="{75DFFB84-3367-4396-8870-304881551187}" destId="{14652072-C377-48AA-936C-4CE40EE3B87C}" srcOrd="2" destOrd="0" parTransId="{0809798A-B94C-4600-BA6B-8BBF2C69D96E}" sibTransId="{FD3D4E71-94AC-4F79-8494-E2C8CDA63B82}"/>
    <dgm:cxn modelId="{A5340441-D2B6-4731-90FC-7E9BF64A1134}" type="presOf" srcId="{B58CFAF0-8C4B-41E2-B061-9AF4E3452666}" destId="{85C52A94-74AC-41C1-A7F9-C38167F2F2DF}" srcOrd="0" destOrd="0" presId="urn:microsoft.com/office/officeart/2009/3/layout/IncreasingArrowsProcess"/>
    <dgm:cxn modelId="{9835DE4E-7FA2-4889-80BD-4B229A2F4741}" type="presOf" srcId="{75DFFB84-3367-4396-8870-304881551187}" destId="{04C8CD85-DE65-4B7F-B94E-FDBC320871BC}" srcOrd="0" destOrd="0" presId="urn:microsoft.com/office/officeart/2009/3/layout/IncreasingArrowsProcess"/>
    <dgm:cxn modelId="{E8761173-A239-4588-9C86-BD1F0172739D}" type="presOf" srcId="{14652072-C377-48AA-936C-4CE40EE3B87C}" destId="{67633F35-2106-4318-A27D-E6E89F95B12F}" srcOrd="0" destOrd="0" presId="urn:microsoft.com/office/officeart/2009/3/layout/IncreasingArrowsProcess"/>
    <dgm:cxn modelId="{8E1ED08D-214C-470C-ABB9-63B486D9A834}" srcId="{75DFFB84-3367-4396-8870-304881551187}" destId="{C5E88BE0-8DFD-46EF-BF03-BAC8903ABDD1}" srcOrd="0" destOrd="0" parTransId="{1340FC25-898B-4A1E-9C59-55EE66E69555}" sibTransId="{89A45DCC-1EAE-40D7-9CB3-EDEF9B28650C}"/>
    <dgm:cxn modelId="{5B8F1DD7-3D33-4D3D-B7D0-DFA0B19517A0}" type="presOf" srcId="{C5E88BE0-8DFD-46EF-BF03-BAC8903ABDD1}" destId="{DC34E77B-F880-49BF-9EC9-0C54089CACB4}" srcOrd="0" destOrd="0" presId="urn:microsoft.com/office/officeart/2009/3/layout/IncreasingArrowsProcess"/>
    <dgm:cxn modelId="{77E609F2-D475-4A00-8FEA-06646F6F8E7F}" srcId="{75DFFB84-3367-4396-8870-304881551187}" destId="{B58CFAF0-8C4B-41E2-B061-9AF4E3452666}" srcOrd="1" destOrd="0" parTransId="{5626F527-6F22-4CF6-A12F-2ACD4E31CA45}" sibTransId="{19FB388A-1AA3-4484-B604-4CD078E7987F}"/>
    <dgm:cxn modelId="{5D6BAE27-323E-4549-B10B-C69FD4BB18AB}" type="presParOf" srcId="{04C8CD85-DE65-4B7F-B94E-FDBC320871BC}" destId="{DC34E77B-F880-49BF-9EC9-0C54089CACB4}" srcOrd="0" destOrd="0" presId="urn:microsoft.com/office/officeart/2009/3/layout/IncreasingArrowsProcess"/>
    <dgm:cxn modelId="{685E4F85-DF38-46DD-9B3E-6B18BBF0D34F}" type="presParOf" srcId="{04C8CD85-DE65-4B7F-B94E-FDBC320871BC}" destId="{85C52A94-74AC-41C1-A7F9-C38167F2F2DF}" srcOrd="1" destOrd="0" presId="urn:microsoft.com/office/officeart/2009/3/layout/IncreasingArrowsProcess"/>
    <dgm:cxn modelId="{18D389C6-6F2D-4A6C-A9F4-887FA785E8FB}" type="presParOf" srcId="{04C8CD85-DE65-4B7F-B94E-FDBC320871BC}" destId="{67633F35-2106-4318-A27D-E6E89F95B12F}"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4E77B-F880-49BF-9EC9-0C54089CACB4}">
      <dsp:nvSpPr>
        <dsp:cNvPr id="0" name=""/>
        <dsp:cNvSpPr/>
      </dsp:nvSpPr>
      <dsp:spPr>
        <a:xfrm>
          <a:off x="339392" y="1623560"/>
          <a:ext cx="6169414" cy="1116900"/>
        </a:xfrm>
        <a:prstGeom prst="rightArrow">
          <a:avLst>
            <a:gd name="adj1" fmla="val 50000"/>
            <a:gd name="adj2" fmla="val 50000"/>
          </a:avLst>
        </a:prstGeom>
        <a:solidFill>
          <a:srgbClr val="253746"/>
        </a:solidFill>
        <a:ln w="19050" cap="flat" cmpd="sng" algn="ctr">
          <a:solidFill>
            <a:srgbClr val="2537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7308"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bg1"/>
              </a:solidFill>
            </a:rPr>
            <a:t>Quality</a:t>
          </a:r>
        </a:p>
      </dsp:txBody>
      <dsp:txXfrm>
        <a:off x="339392" y="1902785"/>
        <a:ext cx="5890189" cy="558450"/>
      </dsp:txXfrm>
    </dsp:sp>
    <dsp:sp modelId="{85C52A94-74AC-41C1-A7F9-C38167F2F2DF}">
      <dsp:nvSpPr>
        <dsp:cNvPr id="0" name=""/>
        <dsp:cNvSpPr/>
      </dsp:nvSpPr>
      <dsp:spPr>
        <a:xfrm>
          <a:off x="1348331" y="1922167"/>
          <a:ext cx="5017993" cy="1116900"/>
        </a:xfrm>
        <a:prstGeom prst="rightArrow">
          <a:avLst>
            <a:gd name="adj1" fmla="val 50000"/>
            <a:gd name="adj2" fmla="val 50000"/>
          </a:avLst>
        </a:prstGeom>
        <a:solidFill>
          <a:srgbClr val="409EAE"/>
        </a:solidFill>
        <a:ln w="19050" cap="flat" cmpd="sng" algn="ctr">
          <a:solidFill>
            <a:srgbClr val="409EA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7308" numCol="1" spcCol="1270" anchor="ctr" anchorCtr="0">
          <a:noAutofit/>
        </a:bodyPr>
        <a:lstStyle/>
        <a:p>
          <a:pPr marL="0" lvl="0" indent="0" algn="l" defTabSz="933450">
            <a:lnSpc>
              <a:spcPct val="90000"/>
            </a:lnSpc>
            <a:spcBef>
              <a:spcPct val="0"/>
            </a:spcBef>
            <a:spcAft>
              <a:spcPct val="35000"/>
            </a:spcAft>
            <a:buNone/>
          </a:pPr>
          <a:r>
            <a:rPr lang="en-US" sz="2100" b="1" kern="1200" dirty="0"/>
            <a:t>Infection Prevention &amp; Control</a:t>
          </a:r>
        </a:p>
      </dsp:txBody>
      <dsp:txXfrm>
        <a:off x="1348331" y="2201392"/>
        <a:ext cx="4738768" cy="558450"/>
      </dsp:txXfrm>
    </dsp:sp>
    <dsp:sp modelId="{67633F35-2106-4318-A27D-E6E89F95B12F}">
      <dsp:nvSpPr>
        <dsp:cNvPr id="0" name=""/>
        <dsp:cNvSpPr/>
      </dsp:nvSpPr>
      <dsp:spPr>
        <a:xfrm>
          <a:off x="3181794" y="2366530"/>
          <a:ext cx="2944900" cy="1116900"/>
        </a:xfrm>
        <a:prstGeom prst="rightArrow">
          <a:avLst>
            <a:gd name="adj1" fmla="val 50000"/>
            <a:gd name="adj2" fmla="val 50000"/>
          </a:avLst>
        </a:prstGeom>
        <a:solidFill>
          <a:srgbClr val="84BD00"/>
        </a:solidFill>
        <a:ln w="19050" cap="flat" cmpd="sng" algn="ctr">
          <a:solidFill>
            <a:srgbClr val="84BD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7308" numCol="1" spcCol="1270" anchor="ctr" anchorCtr="0">
          <a:noAutofit/>
        </a:bodyPr>
        <a:lstStyle/>
        <a:p>
          <a:pPr marL="0" lvl="0" indent="0" algn="l" defTabSz="933450">
            <a:lnSpc>
              <a:spcPct val="90000"/>
            </a:lnSpc>
            <a:spcBef>
              <a:spcPct val="0"/>
            </a:spcBef>
            <a:spcAft>
              <a:spcPct val="35000"/>
            </a:spcAft>
            <a:buNone/>
          </a:pPr>
          <a:r>
            <a:rPr lang="en-US" sz="2100" b="1" kern="1200" dirty="0"/>
            <a:t>Resident Rights</a:t>
          </a:r>
        </a:p>
      </dsp:txBody>
      <dsp:txXfrm>
        <a:off x="3181794" y="2645755"/>
        <a:ext cx="2665675" cy="55845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ICARE: Infection Control Advocate and Resident Education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7E362-2F52-404E-8786-E3BC6042543F}" type="datetimeFigureOut">
              <a:rPr lang="en-US" smtClean="0"/>
              <a:t>8/14/2024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https://www.unthsc.edu/center-for-geriatrics/education-programs/icare/</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957B-20A1-43C7-9587-16C01FD60007}" type="slidenum">
              <a:rPr lang="en-US" smtClean="0"/>
              <a:t>‹#›</a:t>
            </a:fld>
            <a:endParaRPr lang="en-US" dirty="0"/>
          </a:p>
        </p:txBody>
      </p:sp>
    </p:spTree>
    <p:extLst>
      <p:ext uri="{BB962C8B-B14F-4D97-AF65-F5344CB8AC3E}">
        <p14:creationId xmlns:p14="http://schemas.microsoft.com/office/powerpoint/2010/main" val="811521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0247" y="179290"/>
            <a:ext cx="5085567" cy="279498"/>
          </a:xfrm>
          <a:prstGeom prst="rect">
            <a:avLst/>
          </a:prstGeom>
        </p:spPr>
        <p:txBody>
          <a:bodyPr vert="horz" lIns="91440" tIns="45720" rIns="91440" bIns="45720" rtlCol="0"/>
          <a:lstStyle>
            <a:lvl1pPr algn="ctr">
              <a:defRPr sz="1400" b="1">
                <a:solidFill>
                  <a:srgbClr val="253746"/>
                </a:solidFill>
              </a:defRPr>
            </a:lvl1pPr>
          </a:lstStyle>
          <a:p>
            <a:r>
              <a:rPr lang="en-US" dirty="0"/>
              <a:t>ICARE: Infection Control Advocate and Resident Education</a:t>
            </a:r>
          </a:p>
        </p:txBody>
      </p:sp>
      <p:sp>
        <p:nvSpPr>
          <p:cNvPr id="4" name="Slide Image Placeholder 3"/>
          <p:cNvSpPr>
            <a:spLocks noGrp="1" noRot="1" noChangeAspect="1"/>
          </p:cNvSpPr>
          <p:nvPr>
            <p:ph type="sldImg" idx="2"/>
          </p:nvPr>
        </p:nvSpPr>
        <p:spPr>
          <a:xfrm>
            <a:off x="1234140" y="688180"/>
            <a:ext cx="4136373" cy="232671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244283"/>
            <a:ext cx="5486400" cy="47567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793270"/>
            <a:ext cx="5486399" cy="261793"/>
          </a:xfrm>
          <a:prstGeom prst="rect">
            <a:avLst/>
          </a:prstGeom>
        </p:spPr>
        <p:txBody>
          <a:bodyPr vert="horz" lIns="91440" tIns="45720" rIns="91440" bIns="45720" rtlCol="0" anchor="b"/>
          <a:lstStyle>
            <a:lvl1pPr algn="l">
              <a:defRPr sz="1200" b="1"/>
            </a:lvl1pPr>
          </a:lstStyle>
          <a:p>
            <a:r>
              <a:rPr lang="en-US" dirty="0"/>
              <a:t>https://www.unthsc.edu/center-for-geriatrics/education-programs/icare/</a:t>
            </a:r>
          </a:p>
        </p:txBody>
      </p:sp>
      <p:sp>
        <p:nvSpPr>
          <p:cNvPr id="7" name="Slide Number Placeholder 6"/>
          <p:cNvSpPr>
            <a:spLocks noGrp="1"/>
          </p:cNvSpPr>
          <p:nvPr>
            <p:ph type="sldNum" sz="quarter" idx="5"/>
          </p:nvPr>
        </p:nvSpPr>
        <p:spPr>
          <a:xfrm>
            <a:off x="6388273" y="8685213"/>
            <a:ext cx="468139" cy="371105"/>
          </a:xfrm>
          <a:prstGeom prst="rect">
            <a:avLst/>
          </a:prstGeom>
        </p:spPr>
        <p:txBody>
          <a:bodyPr vert="horz" lIns="91440" tIns="45720" rIns="91440" bIns="45720" rtlCol="0" anchor="b"/>
          <a:lstStyle>
            <a:lvl1pPr algn="r">
              <a:defRPr sz="1200" b="1"/>
            </a:lvl1pPr>
          </a:lstStyle>
          <a:p>
            <a:fld id="{731FC4CB-3D95-E245-ABFA-3455484C67F2}" type="slidenum">
              <a:rPr lang="en-US" smtClean="0"/>
              <a:pPr/>
              <a:t>‹#›</a:t>
            </a:fld>
            <a:endParaRPr lang="en-US" dirty="0"/>
          </a:p>
        </p:txBody>
      </p:sp>
      <p:pic>
        <p:nvPicPr>
          <p:cNvPr id="9" name="Picture 8">
            <a:extLst>
              <a:ext uri="{FF2B5EF4-FFF2-40B4-BE49-F238E27FC236}">
                <a16:creationId xmlns:a16="http://schemas.microsoft.com/office/drawing/2014/main" id="{73ACBDFD-ED11-4629-8683-1F93E5FA6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0" y="88937"/>
            <a:ext cx="760428" cy="599243"/>
          </a:xfrm>
          <a:prstGeom prst="rect">
            <a:avLst/>
          </a:prstGeom>
        </p:spPr>
      </p:pic>
    </p:spTree>
    <p:extLst>
      <p:ext uri="{BB962C8B-B14F-4D97-AF65-F5344CB8AC3E}">
        <p14:creationId xmlns:p14="http://schemas.microsoft.com/office/powerpoint/2010/main" val="12766731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b="1" i="1" u="sng" kern="1200">
        <a:solidFill>
          <a:schemeClr val="tx1"/>
        </a:solidFill>
        <a:latin typeface="+mn-lt"/>
        <a:ea typeface="+mn-ea"/>
        <a:cs typeface="+mn-cs"/>
      </a:defRPr>
    </a:lvl1pPr>
    <a:lvl2pPr marL="457200" algn="l" defTabSz="914400" rtl="0" eaLnBrk="1" latinLnBrk="0" hangingPunct="1">
      <a:defRPr sz="1200" b="1" i="1"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Welcome to ICARE- Infection Control Advocate and Resident Education</a:t>
            </a:r>
          </a:p>
        </p:txBody>
      </p:sp>
      <p:sp>
        <p:nvSpPr>
          <p:cNvPr id="4" name="Slide Number Placeholder 3"/>
          <p:cNvSpPr>
            <a:spLocks noGrp="1"/>
          </p:cNvSpPr>
          <p:nvPr>
            <p:ph type="sldNum" sz="quarter" idx="5"/>
          </p:nvPr>
        </p:nvSpPr>
        <p:spPr/>
        <p:txBody>
          <a:bodyPr/>
          <a:lstStyle/>
          <a:p>
            <a:fld id="{871B2431-D351-4C6E-A3CF-9DFAC0E3E050}" type="slidenum">
              <a:rPr lang="cs-CZ" smtClean="0"/>
              <a:pPr/>
              <a:t>1</a:t>
            </a:fld>
            <a:endParaRPr lang="cs-CZ"/>
          </a:p>
        </p:txBody>
      </p:sp>
      <p:sp>
        <p:nvSpPr>
          <p:cNvPr id="5" name="Footer Placeholder 4">
            <a:extLst>
              <a:ext uri="{FF2B5EF4-FFF2-40B4-BE49-F238E27FC236}">
                <a16:creationId xmlns:a16="http://schemas.microsoft.com/office/drawing/2014/main" id="{9890214F-6474-4629-9BD3-8C005C02884C}"/>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83A644A0-0264-4004-8D47-0A2F9D16DC48}"/>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4D46DB22-0445-4097-A41D-85C382DF0564}"/>
              </a:ext>
            </a:extLst>
          </p:cNvPr>
          <p:cNvSpPr>
            <a:spLocks noGrp="1" noRot="1" noChangeAspect="1"/>
          </p:cNvSpPr>
          <p:nvPr>
            <p:ph type="sldImg"/>
          </p:nvPr>
        </p:nvSpPr>
        <p:spPr/>
      </p:sp>
    </p:spTree>
    <p:extLst>
      <p:ext uri="{BB962C8B-B14F-4D97-AF65-F5344CB8AC3E}">
        <p14:creationId xmlns:p14="http://schemas.microsoft.com/office/powerpoint/2010/main" val="203534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As you just learned, antimicrobial medications like antibiotics are important as these are medication taken by residents which can affect the health status of other residents. But there is also another very important medical measure that can be take by residents and those closest to them that can impact the health of other residents- vaccinations! Vaccinations can have a positive impact on your health and the health of those around you. It was mentioned previously in this lesson that pneumonia is a common infection see in nursing home residents. When residents get infected with flu, strep bacteria know as pneumococcal bacteria, or COVID-19, these infections can spread to others in the nursing home community and result in pneumonia for some who become infected. Therefore, nursing homes are required to have policies and practices in place for both resident and staff immunizations. Immunization is the practice of giving a vaccination to a person. Keep in mind that nursing homes are only required to have practices and policies in place for staff related to COVID-19 immunization while polices and practices for residents include influenza, pneumococcal bacteria, and COVID-19. Nursing homes must offer certain vaccinations to residents and staff to promote their use.</a:t>
            </a:r>
          </a:p>
          <a:p>
            <a:pPr lvl="1"/>
            <a:r>
              <a:rPr lang="en-US" dirty="0"/>
              <a:t>Nursing homes must screen residents to ensure they are eligible for immunizations. Education regarding the vaccine must be provided to residents and their representatives but also staff regarding the benefits and possible side effects of the vaccine. Nursing homes must document all of their activities related to immunization of residents and staff including when the vaccine was administered and if a resident or their representative decides to accept or refuse the immunization. While the COVID-19 vaccine is required for staff who work in the nursing home, staff also have the right to request an exemption due to medical or religious reasons.  Lastly, while nursing homes have requirements for flu, pneumococcal, and COVID-19 vaccines- there are many more important immunizations that are recommended for residents and staff. Please see the information sheet associated with this lesson for more information regarding recommended vaccines. </a:t>
            </a:r>
          </a:p>
          <a:p>
            <a:pPr lvl="1"/>
            <a:endParaRPr lang="en-US" dirty="0"/>
          </a:p>
          <a:p>
            <a:r>
              <a:rPr lang="en-US" dirty="0"/>
              <a:t>Know Before You Go!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CMS Surveyor Guide, Appendix PP covers the requirement for immunizations for influenza and pneumococcal under Infection Control (§483.80) but is a separate F-tag (F883). Federal surveyors use F tags to document and communicate violations to quality care. Infection prevention covers F880-F888 but influenza and pneumococcal immunizations are specifically F tag F883. COVID-19 immunizations for residents and staff are covered under separate F tags (F887 and F888 respectively). Note that COVID-19 vaccinations are discussed in detail in CMS memo QSO-23-02 ALL and not Appendix PP of the CMS surveyors guide. See the References and resource for CMS documents. </a:t>
            </a:r>
          </a:p>
          <a:p>
            <a:pPr lvl="1"/>
            <a:endParaRPr lang="en-US" dirty="0"/>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10</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57825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now that you know antibiotics, their benefits and possible consequences, how nursing homes promote and improve antibiotic use, and important immunizations for both residents and staff - what does that  have to do with resident rights and responsibilities? </a:t>
            </a:r>
          </a:p>
          <a:p>
            <a:pPr lvl="1"/>
            <a:r>
              <a:rPr lang="en-US" dirty="0"/>
              <a:t>All residents, those closest to them including the nursing home community’s staff and administration want high quality care and deserve an environment that promotes high quality care - reaching the highest level of quality in a nursing home community includes taking all steps to prevent and control infections. And as all nursing home communities experienced during the COVID-19 pandemic, infections occurring not only inside, but also outside of the nursing home community, can result in changes that impact a resident’s rights such as visitation and freedom to participate in activities. These changes can have a major impact on a resident’s overall well-being. </a:t>
            </a:r>
          </a:p>
          <a:p>
            <a:pPr lvl="1"/>
            <a:r>
              <a:rPr lang="en-US" dirty="0"/>
              <a:t>When nursing home communities work side by side with residents and those closest to them such as family members to prevent and control infections, this demonstrates a commitment to quality care that preserves and promotes resident rights. And when resident rights are protected and preserved, this also strengths a nursing home community’s ability to prevent and control infections resulting in balanced, quality care. When infections are prevented and controlled to delivery high quality care, two major resident rights are protected: being informed and involved.</a:t>
            </a:r>
          </a:p>
          <a:p>
            <a:endParaRPr lang="en-US" dirty="0"/>
          </a:p>
          <a:p>
            <a:r>
              <a:rPr lang="en-US" dirty="0"/>
              <a:t>Know Before You Go!</a:t>
            </a:r>
          </a:p>
          <a:p>
            <a:pPr lvl="1"/>
            <a:r>
              <a:rPr lang="en-US" dirty="0"/>
              <a:t>Federal regulations related to infection prevention (§483.80) establish minimums standards in these areas. See the References and resource for CMS documents.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pPr/>
              <a:t>11</a:t>
            </a:fld>
            <a:endParaRPr lang="cs-CZ"/>
          </a:p>
        </p:txBody>
      </p:sp>
      <p:sp>
        <p:nvSpPr>
          <p:cNvPr id="5" name="Footer Placeholder 4">
            <a:extLst>
              <a:ext uri="{FF2B5EF4-FFF2-40B4-BE49-F238E27FC236}">
                <a16:creationId xmlns:a16="http://schemas.microsoft.com/office/drawing/2014/main" id="{E7C1C815-7E96-4398-9CC3-A61C506A6E46}"/>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8C20EB9-824F-4975-9346-EC85568CDE67}"/>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1E1990D-9683-4968-97DE-6489F72B09E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3935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Residents have the right to be informed about any medications they are being prescribed including antibiotics. This includes the dose, duration, and the reason it is being prescribed. Residents also have the right to receive information regarding the benefits and possible side effects of any vaccinations offered by the nursing home. Residents have the right to be involved in all of their care decision including the decision to accept or refuse any antibiotic or vaccination. Lastly, nursing home residents have a right to be involved in the nursing home community’s infection prevention and control plan. This involvement includes being provided education on infections, how they are prevented and controlled, and what the nursing home is doing to prevent and control infections. Residents have the right to provide feedback to the nursing home leadership regarding care quality concerns and have this feedback result in care quality improvement. </a:t>
            </a:r>
          </a:p>
          <a:p>
            <a:pPr lvl="1"/>
            <a:endParaRPr lang="en-US" dirty="0"/>
          </a:p>
          <a:p>
            <a:r>
              <a:rPr lang="en-US" dirty="0"/>
              <a:t>Know Before You Go!</a:t>
            </a:r>
          </a:p>
          <a:p>
            <a:pPr lvl="1"/>
            <a:r>
              <a:rPr lang="en-US" dirty="0"/>
              <a:t>Resident and advocates have rights and responsibilities when it comes to antibiotic stewardship, immunizations, and  other care quality related items. Appendix PP of the CMS Surveyor Guidance details resident rights related to quality assurance and process improvement under 483.75, F865-F868. See the Resources and References section for a link to this document</a:t>
            </a:r>
          </a:p>
          <a:p>
            <a:pPr lvl="2"/>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12</a:t>
            </a:fld>
            <a:endParaRPr lang="cs-CZ"/>
          </a:p>
        </p:txBody>
      </p:sp>
      <p:sp>
        <p:nvSpPr>
          <p:cNvPr id="5" name="Footer Placeholder 4">
            <a:extLst>
              <a:ext uri="{FF2B5EF4-FFF2-40B4-BE49-F238E27FC236}">
                <a16:creationId xmlns:a16="http://schemas.microsoft.com/office/drawing/2014/main" id="{EA02D6A5-E68E-4B85-9E30-9A1E415F8EF0}"/>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EE4B6BCB-4BF6-4B89-BFE8-4AA3EE84075A}"/>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D84DCB68-8782-4BC5-9DCA-D11859794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61829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Quality care can only be achieved when nursing homes have a strong program in place to prevent and control infections. Federal and state laws require nursing homes to have: 1) current infection control policies and procedures that include antibiotic stewardship and immunization programs.  2) written policies for antibiotic use, monitor antibiotic use trends by those who prescribe antibiotics, and system for feedback to those who prescribe antibiotics. Lastly, 3) a nursing home must make certain immunizations available for administration to residents, provide education to residents and their representatives regarding immunizations, and document the education provided and the resident’s decision to accept or refuse vaccination. </a:t>
            </a:r>
          </a:p>
          <a:p>
            <a:pPr lvl="1"/>
            <a:endParaRPr lang="en-US" dirty="0"/>
          </a:p>
          <a:p>
            <a:pPr lvl="0"/>
            <a:r>
              <a:rPr lang="en-US" dirty="0"/>
              <a:t>Know Before You Go!</a:t>
            </a:r>
          </a:p>
          <a:p>
            <a:pPr lvl="1"/>
            <a:r>
              <a:rPr lang="en-US" dirty="0"/>
              <a:t>Be familiar with the handout entitled “Infection and Control: Regulations and Requirements”; this handout is based on the CMS State Operations Manual Appendix PP- Guidance to Surveyors for Long-Term Care Facilities (Appendix PP). Regulations related to infection prevention &amp; control and standard precautions which include hand hygiene can be found in §483.80 Infection Control. See the References and resource for CMS documents. </a:t>
            </a:r>
          </a:p>
          <a:p>
            <a:pPr lvl="0"/>
            <a:endParaRPr lang="en-US" dirty="0"/>
          </a:p>
          <a:p>
            <a:pPr lvl="0"/>
            <a:endParaRPr lang="en-US" dirty="0"/>
          </a:p>
          <a:p>
            <a:endParaRPr lang="en-US" dirty="0"/>
          </a:p>
          <a:p>
            <a:pPr lvl="0"/>
            <a:endParaRPr lang="en-US" dirty="0"/>
          </a:p>
          <a:p>
            <a:pPr lvl="0"/>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13</a:t>
            </a:fld>
            <a:endParaRPr lang="cs-CZ"/>
          </a:p>
        </p:txBody>
      </p:sp>
      <p:sp>
        <p:nvSpPr>
          <p:cNvPr id="5" name="Footer Placeholder 4">
            <a:extLst>
              <a:ext uri="{FF2B5EF4-FFF2-40B4-BE49-F238E27FC236}">
                <a16:creationId xmlns:a16="http://schemas.microsoft.com/office/drawing/2014/main" id="{1A6E0A1C-D734-45C3-A49A-30A0F8DAE3A8}"/>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0832D2D0-4F77-413B-BF1C-7D2DBFA6427F}"/>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57A7353F-8AE6-429C-A6CF-83268E1B6707}"/>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1997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08137" y="17929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Going back to Ms. Johnson and Mrs. Sanchez, they ask Mr. Moore, the resident council president, to add antibiotic misuse as a topic for the next resident council meeting. Susanna, Springville Nursing Home’s part-time pharmacist and infection preventionist is invited to the meeting. Susanna ensures residents are informed about the antibiotic stewardship program by discussing the basics regarding the program, providing handouts, and putting up posters throughout the facility. Susanna also informs residents about the vaccinations they are recommended to be up to date on using an easy to use chart. Susanna also asks residents to be involved in their care- to ask providers regarding antibiotics- when they should be used or if they should be discontinued or adjusted. To help residents understand what questions to ask their providers, Susanna uses an infection assessment tool to go over common infection signs and symptoms as well as common laboratory tests and results. Ms. Johnson continues to be very impressed with how The Springville Nursing Home works with residents to prevent and control infections! She asks Susanna if she can be more involved in the infection prevention and control plan. Specifically how she can help her friend, Mrs. Sanchez, who was recently diagnosed with dementia, and other resident with dementia, apply infection prevention and control measures. She knows with their condition, it can be very difficult to practice infection prevention measures consistently. Susanna is very excited and welcomes Ms. Johnson’s input. To get more involvement, Susanna starts a special sub-committee of the quality assessment and assurance committee with residents and family members to provide input on how to better communicate and apply infection prevention to those with dementia. This is a great process improvement project for the Springville nursing home!</a:t>
            </a:r>
          </a:p>
          <a:p>
            <a:pPr lvl="1"/>
            <a:endParaRPr lang="en-US" dirty="0"/>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14</a:t>
            </a:fld>
            <a:endParaRPr lang="cs-CZ"/>
          </a:p>
        </p:txBody>
      </p:sp>
      <p:sp>
        <p:nvSpPr>
          <p:cNvPr id="12" name="Slide Image Placeholder 11">
            <a:extLst>
              <a:ext uri="{FF2B5EF4-FFF2-40B4-BE49-F238E27FC236}">
                <a16:creationId xmlns:a16="http://schemas.microsoft.com/office/drawing/2014/main" id="{1D5C47E3-3790-4365-A3A3-3299768B4F6F}"/>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193311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Now that we covered this lesson on antibiotics </a:t>
            </a:r>
            <a:r>
              <a:rPr lang="en-US"/>
              <a:t>and vaccines </a:t>
            </a:r>
            <a:r>
              <a:rPr lang="en-US" dirty="0"/>
              <a:t>let’s talk a little bit about what we learned. (read selected discussion points)</a:t>
            </a:r>
          </a:p>
          <a:p>
            <a:pPr lvl="0"/>
            <a:endParaRPr lang="en-US" dirty="0"/>
          </a:p>
          <a:p>
            <a:pPr lvl="0"/>
            <a:r>
              <a:rPr lang="en-US" dirty="0"/>
              <a:t>Ombudsman Notes:</a:t>
            </a:r>
          </a:p>
          <a:p>
            <a:pPr lvl="1"/>
            <a:r>
              <a:rPr lang="en-US" dirty="0"/>
              <a:t>Discussion &amp; Advocacy Points- After watching this lesson or having residents/family members watch the lesson, consider the questions below to reinforce learning and promote discussion. Feel free to edit this slide to use one or more questions:</a:t>
            </a:r>
          </a:p>
          <a:p>
            <a:pPr lvl="2"/>
            <a:r>
              <a:rPr lang="en-US" dirty="0"/>
              <a:t>Do you have concerns about antibiotics?</a:t>
            </a:r>
          </a:p>
          <a:p>
            <a:pPr lvl="3"/>
            <a:r>
              <a:rPr lang="en-US" dirty="0"/>
              <a:t>The purpose of this question is to have participants reflect on both the benefits and possible consequences of antibiotics- reflecting on what they learned in the lesson. </a:t>
            </a:r>
          </a:p>
          <a:p>
            <a:pPr lvl="2"/>
            <a:r>
              <a:rPr lang="en-US" dirty="0"/>
              <a:t>Do you have any concerns regarding vaccines? If so, has this facility addressed your concerns? </a:t>
            </a:r>
          </a:p>
          <a:p>
            <a:pPr lvl="3"/>
            <a:r>
              <a:rPr lang="en-US" dirty="0"/>
              <a:t>The purpose of this question is to have participants openly discuss concerns regarding vaccines and why the concerns exist. This question also provides information regarding how the facility can better address specific concerns regarding vaccines. </a:t>
            </a:r>
          </a:p>
          <a:p>
            <a:pPr lvl="2"/>
            <a:r>
              <a:rPr lang="en-US" dirty="0"/>
              <a:t>Do you feel residents their family members can put pressure on providers to prescribe antibiotics? How can you help providers with antibiotic stewardship?  </a:t>
            </a:r>
          </a:p>
          <a:p>
            <a:pPr lvl="3"/>
            <a:r>
              <a:rPr lang="en-US" dirty="0"/>
              <a:t>The purpose of this question is to have participants reflect on the active role they can plan in promoting antibiotic stewardship. </a:t>
            </a:r>
          </a:p>
          <a:p>
            <a:pPr lvl="2"/>
            <a:endParaRPr lang="en-US" dirty="0"/>
          </a:p>
          <a:p>
            <a:pPr lvl="2"/>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15</a:t>
            </a:fld>
            <a:endParaRPr lang="cs-CZ"/>
          </a:p>
        </p:txBody>
      </p:sp>
      <p:sp>
        <p:nvSpPr>
          <p:cNvPr id="5" name="Footer Placeholder 4">
            <a:extLst>
              <a:ext uri="{FF2B5EF4-FFF2-40B4-BE49-F238E27FC236}">
                <a16:creationId xmlns:a16="http://schemas.microsoft.com/office/drawing/2014/main" id="{16C28B29-2EC9-4802-A051-3852040664B2}"/>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1414B4F7-AB11-4C0E-81C9-4370927783EE}"/>
              </a:ext>
            </a:extLst>
          </p:cNvPr>
          <p:cNvSpPr>
            <a:spLocks noGrp="1"/>
          </p:cNvSpPr>
          <p:nvPr>
            <p:ph type="hdr" sz="quarter"/>
          </p:nvPr>
        </p:nvSpPr>
        <p:spPr/>
        <p:txBody>
          <a:bodyPr/>
          <a:lstStyle/>
          <a:p>
            <a:r>
              <a:rPr lang="en-US"/>
              <a:t>ICARE: Infection Control Advocate and Resident Education</a:t>
            </a:r>
            <a:endParaRPr lang="en-US" dirty="0"/>
          </a:p>
        </p:txBody>
      </p:sp>
      <p:sp>
        <p:nvSpPr>
          <p:cNvPr id="10" name="Slide Image Placeholder 9">
            <a:extLst>
              <a:ext uri="{FF2B5EF4-FFF2-40B4-BE49-F238E27FC236}">
                <a16:creationId xmlns:a16="http://schemas.microsoft.com/office/drawing/2014/main" id="{C6485FBC-4C5C-4F04-B1D4-3E2C83EE76D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992419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what are the next steps you can take to receive the highest quality of care and preserve your rights? </a:t>
            </a:r>
          </a:p>
          <a:p>
            <a:endParaRPr lang="en-US" dirty="0"/>
          </a:p>
          <a:p>
            <a:pPr lvl="0"/>
            <a:r>
              <a:rPr lang="en-US" dirty="0"/>
              <a:t>Ombudsman Notes:</a:t>
            </a:r>
          </a:p>
          <a:p>
            <a:pPr lvl="1"/>
            <a:r>
              <a:rPr lang="en-US" dirty="0"/>
              <a:t>After the discussion be sure to emphasize at least one next step residents and family members can take receive high quality care and preserve their rights. How can you assist and provide follow-up for this step? </a:t>
            </a:r>
          </a:p>
          <a:p>
            <a:pPr lvl="0"/>
            <a:endParaRPr lang="en-US" dirty="0"/>
          </a:p>
          <a:p>
            <a:pPr lvl="1"/>
            <a:r>
              <a:rPr lang="en-US" dirty="0"/>
              <a:t>Recall that in the ICARE program, participants move in small, realistic steps:</a:t>
            </a:r>
          </a:p>
          <a:p>
            <a:pPr lvl="2"/>
            <a:r>
              <a:rPr lang="en-US" dirty="0"/>
              <a:t>1) Education (defining and understanding infection prevention and quality care)</a:t>
            </a:r>
          </a:p>
          <a:p>
            <a:pPr lvl="2"/>
            <a:r>
              <a:rPr lang="en-US" dirty="0"/>
              <a:t>2) Engagement (begin incorporating direct interaction with nursing home leadership and staff on infection prevention quality measures)</a:t>
            </a:r>
          </a:p>
          <a:p>
            <a:pPr lvl="2"/>
            <a:r>
              <a:rPr lang="en-US" dirty="0"/>
              <a:t>3) Empowerment (motivate and support participants to take an active role in improving quality care through infection prevention related quality improvement project or other quality care initiatives)</a:t>
            </a:r>
          </a:p>
          <a:p>
            <a:pPr lvl="0"/>
            <a:endParaRPr lang="en-US" dirty="0"/>
          </a:p>
          <a:p>
            <a:pPr lvl="1"/>
            <a:r>
              <a:rPr lang="en-US" dirty="0"/>
              <a:t>Feel free to edit this slide to use one or more advocacy steps. It is very important to stress the role of the QAA (or the name of the committee commonly used in your state) as most residents and family members are unaware of this committee. Advocacy next steps may include:</a:t>
            </a:r>
          </a:p>
          <a:p>
            <a:pPr lvl="2"/>
            <a:r>
              <a:rPr lang="en-US" dirty="0"/>
              <a:t>Ask the facility if they have conducted  a facility risk assessment and review with residents and family members. An assessment should include antibiotic use and multi-drug resistant organisms. There are several tools available online from governmental and non-for profit agencies to see what should be in a risk assessment:</a:t>
            </a:r>
          </a:p>
          <a:p>
            <a:pPr lvl="3"/>
            <a:r>
              <a:rPr lang="en-US" dirty="0"/>
              <a:t>CMS, Quality Improvement Organizations, Facility Assessment Tool: https://qioprogram.org/facility-assessment-tool</a:t>
            </a:r>
          </a:p>
          <a:p>
            <a:pPr lvl="3"/>
            <a:r>
              <a:rPr lang="en-US" dirty="0"/>
              <a:t>Leading Age, Facility Assessment Template: https://leadingageil.org/resources/3%20Facility%20Assessment%20Template%20with%20Instructions.pdf </a:t>
            </a:r>
          </a:p>
          <a:p>
            <a:pPr lvl="2"/>
            <a:r>
              <a:rPr lang="en-US" dirty="0"/>
              <a:t>Note this facility specific risk assessment is broader and encompasses infection control. As part of this broad risk assessment, an infection prevention and control assessment using the CDC ICAR tool  should also be done: https://www.cdc.gov/infectioncontrol/pdf/icar/nursing-home-icar-facilitator-guide.pdf</a:t>
            </a:r>
          </a:p>
          <a:p>
            <a:pPr lvl="2"/>
            <a:r>
              <a:rPr lang="en-US" dirty="0"/>
              <a:t>Ask the facility for their infection control policies and procedures related to antibiotic stewardship and immunizations as well as any tools used for monitoring.</a:t>
            </a:r>
          </a:p>
          <a:p>
            <a:pPr lvl="2"/>
            <a:r>
              <a:rPr lang="en-US" dirty="0"/>
              <a:t>Suggest forming a resident or family council if not currently in place and having the nursing home administrator or other staff member review and discuss the facility risk assessment, infection prevention policies and procedures, and monitoring antibiotic use.</a:t>
            </a:r>
          </a:p>
          <a:p>
            <a:pPr lvl="2"/>
            <a:r>
              <a:rPr lang="en-US" dirty="0"/>
              <a:t>Have a member of the QAA committee discuss corrective action steps taken with any monitoring data and what the residents and family members can do to assist in this process. For example, can they provide feedback using a survey or tool? Or to be involved in a process improvement project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16</a:t>
            </a:fld>
            <a:endParaRPr lang="cs-CZ"/>
          </a:p>
        </p:txBody>
      </p:sp>
      <p:sp>
        <p:nvSpPr>
          <p:cNvPr id="5" name="Footer Placeholder 4">
            <a:extLst>
              <a:ext uri="{FF2B5EF4-FFF2-40B4-BE49-F238E27FC236}">
                <a16:creationId xmlns:a16="http://schemas.microsoft.com/office/drawing/2014/main" id="{261B1B07-A83D-45A5-A59D-5218BE9DDEA1}"/>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9732BD68-E443-41AC-8BDF-2ACBC1604BDC}"/>
              </a:ext>
            </a:extLst>
          </p:cNvPr>
          <p:cNvSpPr>
            <a:spLocks noGrp="1"/>
          </p:cNvSpPr>
          <p:nvPr>
            <p:ph type="hdr" sz="quarter"/>
          </p:nvPr>
        </p:nvSpPr>
        <p:spPr/>
        <p:txBody>
          <a:bodyPr/>
          <a:lstStyle/>
          <a:p>
            <a:r>
              <a:rPr lang="en-US"/>
              <a:t>ICARE: Infection Control Advocate and Resident Education</a:t>
            </a:r>
            <a:endParaRPr lang="en-US" dirty="0"/>
          </a:p>
        </p:txBody>
      </p:sp>
      <p:sp>
        <p:nvSpPr>
          <p:cNvPr id="10" name="Slide Image Placeholder 9">
            <a:extLst>
              <a:ext uri="{FF2B5EF4-FFF2-40B4-BE49-F238E27FC236}">
                <a16:creationId xmlns:a16="http://schemas.microsoft.com/office/drawing/2014/main" id="{8B4B8129-E213-41E2-91FD-A37A42A1B92E}"/>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70645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dirty="0"/>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Thank you for watching this lesson, please see the ICARE website for additional lessons, information, and support. </a:t>
            </a:r>
          </a:p>
          <a:p>
            <a:pPr lvl="0"/>
            <a:endParaRPr lang="en-US" dirty="0"/>
          </a:p>
          <a:p>
            <a:pPr lvl="0"/>
            <a:r>
              <a:rPr lang="en-US" dirty="0"/>
              <a:t>References &amp; Resource:</a:t>
            </a:r>
          </a:p>
          <a:p>
            <a:pPr lvl="2"/>
            <a:r>
              <a:rPr lang="en-US" dirty="0"/>
              <a:t>Infection Prevention Guide to Long-Term Care, 2nd Edition. Chapter 4: Antimicrobial Stewardship. Association for Professionals in Infection Control and Epidemiology; 2019. Arlington, VA</a:t>
            </a:r>
          </a:p>
          <a:p>
            <a:pPr lvl="2"/>
            <a:r>
              <a:rPr lang="en-US" dirty="0"/>
              <a:t>CDC, Core Elements for Antimicrobial Stewardship for Nursing Homes. https://www.cdc.gov/antibiotic-use/core-elements/nursing-homes.html. </a:t>
            </a:r>
          </a:p>
          <a:p>
            <a:pPr lvl="2"/>
            <a:r>
              <a:rPr lang="en-US" dirty="0"/>
              <a:t>The Agency for Healthcare Research and Quality’s “Nursing Home Antimicrobial Stewardship Guide” http://www.ahrq.gov/nhguide/index.html for examples of antibiotic use protocols, policies and practices.</a:t>
            </a:r>
          </a:p>
          <a:p>
            <a:pPr lvl="2"/>
            <a:r>
              <a:rPr lang="en-US" dirty="0"/>
              <a:t>CMS QSO-20-03-NH. November 22, 2019. Attachment A Long-Term Care (LTC) Infection Control Worksheet. Infection Control Self-Assessment tool for nursing homes. https://www.cms.gov/files/document/qso-20-03-nh.pdf</a:t>
            </a:r>
          </a:p>
          <a:p>
            <a:pPr lvl="2"/>
            <a:r>
              <a:rPr lang="en-US" dirty="0"/>
              <a:t>CMS Appendix PP Guidance to Surveyor for Long-Term Care Facilities: 483.10- Resident Rights (F550- Resident Rights; F584- Safe/Clean/Comfortable/Homelike Environment); 483.75- QAPI; 483.80- Infection Control (F880 Infection Control); https://www.cms.gov/files/document/appendix-pp-guidance-surveyor-long-term-care-facilities.pdf </a:t>
            </a:r>
          </a:p>
          <a:p>
            <a:pPr lvl="2"/>
            <a:r>
              <a:rPr lang="en-US" dirty="0"/>
              <a:t>CMS Infection Prevention, Control &amp; Immunization Survey Pathway Checklist- Survey Resources Zip File (Updated 10/26/22). https://www.cms.gov/medicare/provider-enrollment-and-certification/guidanceforlawsandregulations/nursing-homes</a:t>
            </a:r>
          </a:p>
          <a:p>
            <a:pPr lvl="2"/>
            <a:r>
              <a:rPr lang="en-US" dirty="0"/>
              <a:t>CMS Memo QSO23-02 ALL. Revised Guidance for Staff Vaccination Requirements. https://www.cms.gov/files/document/qs0-23-02-all.pdf. Released 10/26/22.</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17</a:t>
            </a:fld>
            <a:endParaRPr lang="cs-CZ"/>
          </a:p>
        </p:txBody>
      </p:sp>
      <p:sp>
        <p:nvSpPr>
          <p:cNvPr id="12" name="Slide Image Placeholder 11">
            <a:extLst>
              <a:ext uri="{FF2B5EF4-FFF2-40B4-BE49-F238E27FC236}">
                <a16:creationId xmlns:a16="http://schemas.microsoft.com/office/drawing/2014/main" id="{8DECB2C2-0516-4E71-BEE4-BB4C75BC4D1B}"/>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69494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In this lesson, we will cover how limiting antibiotics but promoting vaccinations can help protect yourself and others in the nursing home community. </a:t>
            </a:r>
          </a:p>
          <a:p>
            <a:endParaRPr lang="en-US" dirty="0"/>
          </a:p>
          <a:p>
            <a:r>
              <a:rPr lang="en-US" dirty="0"/>
              <a:t>Ombudsman Notes:</a:t>
            </a:r>
          </a:p>
          <a:p>
            <a:pPr lvl="1"/>
            <a:r>
              <a:rPr lang="en-US" dirty="0"/>
              <a:t>Lesson Main Messages:</a:t>
            </a:r>
          </a:p>
          <a:p>
            <a:pPr marL="628650" lvl="1" indent="-171450">
              <a:buFont typeface="Arial" panose="020B0604020202020204" pitchFamily="34" charset="0"/>
              <a:buChar char="•"/>
            </a:pPr>
            <a:r>
              <a:rPr lang="en-US" dirty="0"/>
              <a:t>Both vaccines and antimicrobial drugs, including antibiotics, can have impact not just a resident’s health but the health of all other residents in the nursing home community. </a:t>
            </a:r>
          </a:p>
          <a:p>
            <a:pPr marL="628650" lvl="1" indent="-171450">
              <a:buFont typeface="Arial" panose="020B0604020202020204" pitchFamily="34" charset="0"/>
              <a:buChar char="•"/>
            </a:pPr>
            <a:r>
              <a:rPr lang="en-US" dirty="0"/>
              <a:t>Appropriate antibiotic use includes using the right drug, dose, duration, and administered in the correct way</a:t>
            </a:r>
          </a:p>
          <a:p>
            <a:pPr marL="628650" lvl="1" indent="-171450">
              <a:buFont typeface="Arial" panose="020B0604020202020204" pitchFamily="34" charset="0"/>
              <a:buChar char="•"/>
            </a:pPr>
            <a:r>
              <a:rPr lang="en-US" dirty="0"/>
              <a:t>Certain vaccines must be offered to nursing home residents to reduce their risk of severe outcomes such as pneumonia</a:t>
            </a:r>
          </a:p>
          <a:p>
            <a:pPr lvl="0"/>
            <a:r>
              <a:rPr lang="en-US" dirty="0"/>
              <a:t>Lesson Materials:</a:t>
            </a:r>
          </a:p>
          <a:p>
            <a:pPr lvl="1"/>
            <a:r>
              <a:rPr lang="en-US" dirty="0"/>
              <a:t>Link to online lesson: https://rise.articulate.com/share/nZowV1PZDZNcS-Ao_tncX854HYBnjb8s</a:t>
            </a:r>
          </a:p>
          <a:p>
            <a:pPr lvl="1"/>
            <a:r>
              <a:rPr lang="en-US" dirty="0"/>
              <a:t>Handout- ICARE: Less Antibiotics, More Vaccines</a:t>
            </a:r>
          </a:p>
          <a:p>
            <a:pPr lvl="1"/>
            <a:r>
              <a:rPr lang="en-US" dirty="0"/>
              <a:t>Additional handouts can include: </a:t>
            </a:r>
          </a:p>
          <a:p>
            <a:pPr lvl="2"/>
            <a:r>
              <a:rPr lang="en-US" dirty="0"/>
              <a:t>Preserve My Rights, Prevent Infections!</a:t>
            </a:r>
          </a:p>
          <a:p>
            <a:pPr lvl="2"/>
            <a:r>
              <a:rPr lang="en-US" dirty="0"/>
              <a:t>Infection Prevention and Control: Regulations &amp; Requirements</a:t>
            </a:r>
          </a:p>
          <a:p>
            <a:pPr lvl="2"/>
            <a:r>
              <a:rPr lang="en-US" dirty="0"/>
              <a:t>Resident Care Roles: Medical Services</a:t>
            </a:r>
          </a:p>
          <a:p>
            <a:pPr lvl="2"/>
            <a:r>
              <a:rPr lang="en-US" dirty="0"/>
              <a:t>Resident Care Roles: Nursing Services</a:t>
            </a:r>
          </a:p>
          <a:p>
            <a:pPr lvl="1"/>
            <a:endParaRPr lang="en-US" dirty="0"/>
          </a:p>
          <a:p>
            <a:pPr lvl="0"/>
            <a:r>
              <a:rPr lang="en-US" dirty="0"/>
              <a:t>Total Teach Time: ~20 minutes</a:t>
            </a:r>
          </a:p>
          <a:p>
            <a:pPr lvl="1"/>
            <a:r>
              <a:rPr lang="en-US" dirty="0"/>
              <a:t>Lesson video run time: 15 minutes</a:t>
            </a:r>
          </a:p>
          <a:p>
            <a:pPr lvl="1"/>
            <a:r>
              <a:rPr lang="en-US" dirty="0"/>
              <a:t>Discussion &amp; Advocacy: ~5-10 minutes</a:t>
            </a:r>
          </a:p>
          <a:p>
            <a:pPr lvl="1"/>
            <a:r>
              <a:rPr lang="en-US" dirty="0"/>
              <a:t>Post lesson survey: 5 minutes (Survey link: https://unthsc.qualtrics.com/jfe/form/SV_0GPMUr0cEq2BBAy) </a:t>
            </a:r>
          </a:p>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pPr/>
              <a:t>2</a:t>
            </a:fld>
            <a:endParaRPr lang="en-US" dirty="0"/>
          </a:p>
        </p:txBody>
      </p:sp>
      <p:sp>
        <p:nvSpPr>
          <p:cNvPr id="5" name="Footer Placeholder 4">
            <a:extLst>
              <a:ext uri="{FF2B5EF4-FFF2-40B4-BE49-F238E27FC236}">
                <a16:creationId xmlns:a16="http://schemas.microsoft.com/office/drawing/2014/main" id="{6E700931-9D10-40AE-82AF-A576FF26641A}"/>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91EE93B1-08CB-4AB4-AB9C-BA73C93BAFA1}"/>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A009325B-7B88-440F-B38C-A2BFFFC31A37}"/>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43874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95611" y="179290"/>
            <a:ext cx="5085567" cy="279498"/>
          </a:xfrm>
        </p:spPr>
        <p:txBody>
          <a:bodyPr/>
          <a:lstStyle>
            <a:lvl1pPr algn="l">
              <a:defRPr sz="1200"/>
            </a:lvl1pPr>
          </a:lstStyle>
          <a:p>
            <a:r>
              <a:rPr lang="en-US"/>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(ADVANCE) It is a chilly winter morning at the Springville nursing home.</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3</a:t>
            </a:fld>
            <a:endParaRPr lang="cs-CZ"/>
          </a:p>
        </p:txBody>
      </p:sp>
      <p:sp>
        <p:nvSpPr>
          <p:cNvPr id="12" name="Slide Image Placeholder 11">
            <a:extLst>
              <a:ext uri="{FF2B5EF4-FFF2-40B4-BE49-F238E27FC236}">
                <a16:creationId xmlns:a16="http://schemas.microsoft.com/office/drawing/2014/main" id="{A47A7D1D-2B1F-4065-B947-20DF27958526}"/>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70975" y="179290"/>
            <a:ext cx="5085567" cy="279498"/>
          </a:xfrm>
        </p:spPr>
        <p:txBody>
          <a:bodyPr/>
          <a:lstStyle>
            <a:lvl1pPr algn="l">
              <a:defRPr sz="1200"/>
            </a:lvl1pPr>
          </a:lstStyle>
          <a:p>
            <a:r>
              <a:rPr lang="en-US" dirty="0"/>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Mr. and Mrs. Sanchez have been working with Julie, Springville’s Social Worker to help Mrs. Sanchez transition to her new nursing home community. Mrs. Sanchez is a new resident at the Springville nursing home and was recently diagnosed with dementia. She was also found to have C. </a:t>
            </a:r>
            <a:r>
              <a:rPr lang="en-US" dirty="0" err="1"/>
              <a:t>auris</a:t>
            </a:r>
            <a:r>
              <a:rPr lang="en-US" dirty="0"/>
              <a:t>- a germ that can be very drug resistant and can cause severe illness. Fortunately, Mrs. Sanchez does not have any signs or symptoms but since she was found to have this germ on her skin, prevention precautions are used during certain times when Mrs. Sanchez receives care. Julie worked with staff to make sure the right prevention precautions were put in place. These precautions prevent germs spread but also do not limit Mrs. Sanchez’s ability to participate in groups activities and meet new people. This is great for Mrs. Sanchez because she was excited to know that the Springville Nursing Home holds a painting class every week. At this week’s class, Mrs. Sanchez meets Stella Johnson, another resident. They chat a while and find they both have been affected by drug resistant germs, know as MDROs, and the medicines used to treat them, know as antimicrobial drugs. For Ms. Johnson, she had an infection that was treated twice, the first time with the wrong antibiotic. For Mrs. Sanchez, she likely picked up the MDRO she now has on her skin from an outbreak going on at the nursing home she previously called home. </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4</a:t>
            </a:fld>
            <a:endParaRPr lang="cs-CZ"/>
          </a:p>
        </p:txBody>
      </p:sp>
      <p:sp>
        <p:nvSpPr>
          <p:cNvPr id="12" name="Slide Image Placeholder 11">
            <a:extLst>
              <a:ext uri="{FF2B5EF4-FFF2-40B4-BE49-F238E27FC236}">
                <a16:creationId xmlns:a16="http://schemas.microsoft.com/office/drawing/2014/main" id="{4938C1D0-2829-4454-BBC5-556D42B39213}"/>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08137" y="17929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Chatting and reflecting on their recent experiences, both Ms. Johnson and Mrs. Sanchez wonder: what can the Springville Nursing Home do to prevent what happened to them from happening to other residents? And what can they do to protect themselves and others from bad bugs, known as pathogens, that can lead to inappropriate antibiotic use, MDROs, and outbreaks? </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5</a:t>
            </a:fld>
            <a:endParaRPr lang="cs-CZ"/>
          </a:p>
        </p:txBody>
      </p:sp>
      <p:sp>
        <p:nvSpPr>
          <p:cNvPr id="12" name="Slide Image Placeholder 11">
            <a:extLst>
              <a:ext uri="{FF2B5EF4-FFF2-40B4-BE49-F238E27FC236}">
                <a16:creationId xmlns:a16="http://schemas.microsoft.com/office/drawing/2014/main" id="{F63F972F-54FF-409F-99E7-779819B43582}"/>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86216" y="17145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After this lesson, you will be able to answer the following questions: </a:t>
            </a:r>
          </a:p>
          <a:p>
            <a:pPr lvl="1"/>
            <a:r>
              <a:rPr lang="en-US" dirty="0"/>
              <a:t>What practices prevent the misuse of antibiotics and their consequences? </a:t>
            </a:r>
          </a:p>
          <a:p>
            <a:pPr lvl="1"/>
            <a:r>
              <a:rPr lang="en-US" dirty="0"/>
              <a:t>What practices are promoted in nursing home residents that can protect themselves and others from pathogens? Lastly, </a:t>
            </a:r>
          </a:p>
          <a:p>
            <a:pPr lvl="1"/>
            <a:r>
              <a:rPr lang="en-US" dirty="0"/>
              <a:t>How can being informed and involved respect resident rights while preventing and controlling infections?</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6</a:t>
            </a:fld>
            <a:endParaRPr lang="cs-CZ"/>
          </a:p>
        </p:txBody>
      </p:sp>
      <p:sp>
        <p:nvSpPr>
          <p:cNvPr id="12" name="Slide Image Placeholder 11">
            <a:extLst>
              <a:ext uri="{FF2B5EF4-FFF2-40B4-BE49-F238E27FC236}">
                <a16:creationId xmlns:a16="http://schemas.microsoft.com/office/drawing/2014/main" id="{8C15E81D-9909-4EED-BFF3-450631926AD6}"/>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09146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You have likely been prescribed an antibiotic to get rid of an infection. And after a few days, that treatment made a difference- you started to feel better and soon you recovered. There is no doubt, treatments such as antibiotics are great and have saved the lives of many people. So what’s the problem? Well you have likely heard that with antimicrobial drugs, which includes antibiotics, there can be too much of a good thing. Sometimes people can have adverse reactions to taking these medications including allergic reactions and even toxic effects. As antimicrobial drugs are used more and more to help us stop infections, the germs that cause infections have developed ways to become resistant to the effect of these medications. And as germs develop these resistant mechanisms, they share this information with other germs through their genetic material so multi-drug resistant organisms (MDROs) are the result. Another negative result of using antibiotics is an increased risk of an infection called C. difficile, or C. diff for short. When we use antibiotics, we may get rid of bad bacteria but also the good bacteria we need. Without the good bacteria, C. diff has an opportunity to establish itself. This infection, which causes diarrhea, fever, loss of appetite, and stomach tenderness, can be severe especially for older people, resulting in hospitalization and even death. Lastly, antibiotic use can lead to becoming colonized with an MDRO like Mrs. Sanchez. While those who are colonized do not have signs and symptoms, if there are any changes in their health status, for example they get sick due to another disease and this affects their immune system, this colonization can become an infection resulting in illness from the MDRO.  Both C. diff and MDROs can spread very easily in nursing home communities if the appropriate prevention precautions are not put in place. So you can see, there can be some serious consequences when we use antibiotics and so therefore we need to use them only when needed.</a:t>
            </a:r>
          </a:p>
          <a:p>
            <a:pPr lvl="1"/>
            <a:endParaRPr lang="en-US" dirty="0"/>
          </a:p>
          <a:p>
            <a:pPr lvl="1"/>
            <a:endParaRPr lang="en-US" dirty="0"/>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7</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16289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It is important to stress that antibiotics are important and needed to treat infection commonly seen in nursing homes including pneumonia, skin infections, and urinary tract infections. But unfortunately, at times residents are over diagnosed meaning a healthcare provider believes there is an infection or disease even when a residents has no signs or symptoms at all but, bacteria are found in their bodies, for example bacteria in the urine. This then leads to unnecessarily prescribing antibiotics to a resident. A resident can also be over treated for an infection, meaning antibiotics are prescribed for an infection even when it is not needed. This can be using an inappropriate antibiotic that targets several kinds of bacteria although the resident has very specific bacteria. Or prescribing an antibiotic because the resident or a family member demands an antibiotic even if it may not be needed. Over diagnosis and over treatment are unfortunately common in nursing homes- up to three out of four nursing home residents have been prescribed an antibiotic that is inappropriate or unnecessary. </a:t>
            </a:r>
          </a:p>
          <a:p>
            <a:pPr lvl="1"/>
            <a:endParaRPr lang="en-US" dirty="0"/>
          </a:p>
          <a:p>
            <a:r>
              <a:rPr lang="en-US" dirty="0"/>
              <a:t>Know Before You Go!</a:t>
            </a:r>
          </a:p>
          <a:p>
            <a:pPr lvl="1"/>
            <a:r>
              <a:rPr lang="en-US" dirty="0"/>
              <a:t>Common infections in nursing homes was the topic of another ICARE lesson- please review this lesson and the associated materials to learn more. </a:t>
            </a:r>
          </a:p>
          <a:p>
            <a:pPr lvl="1"/>
            <a:endParaRPr lang="en-US" dirty="0"/>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8</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62886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In order to address the misuse of antibiotics and other antimicrobial drugs, nursing homes are required to develop an antibiotic stewardship program as part of the nursing home community’s infection prevention and control plan.  So what is antibiotic stewardship? The antibiotic stewardship program serves to improve the prescribing of antimicrobial drugs such as antibiotics. The goal is to provide the right drug and dose for the right duration and administered in the right way, so for example orally versus through a person’s veins. This goal helps to minimized the consequences and maximize the benefits when these treatments are needed.  </a:t>
            </a:r>
          </a:p>
          <a:p>
            <a:pPr lvl="1"/>
            <a:r>
              <a:rPr lang="en-US" dirty="0"/>
              <a:t>The antibiotic stewardship program work by putting in place important improvement practices. These practices begin with having nursing home leadership committed to antibiotic stewardship for example, by including antibiotic stewardship duties in leadership position description and tasks. Accountability includes having a designated infection preventionist over antibiotic stewardship activities with input from the medical director, director of nursing, or a pharmacist that serves as a consultant to the nursing home. Having access to those with expertise on antibiotics and other antimicrobial drugs such as a consulting pharmacist or an external infectious disease consultant. The actions to improve antibiotic use must include policies and practices that improve antibiotic prescribing. Some actions include requiring those who prescribe antibiotics to clearly document dose, duration, and the reason for antibiotic use for all antibiotic prescriptions. Another important action includes having nursing home specific practices for assessing residents for infections, ordering appropriate laboratory tests for infections, and recommendations for treating infections. Nursing homes must also track how antibiotics are being prescribed and used in the nursing home community and monitor possible common consequences of antibiotic misuse such as rates of MDROs, C. diff or other adverse events. The nursing home must also provide nursing home specific reports on the actions mentioned above to medical and nursing staff especially those who prescribe antibiotics. And lastly, a nursing home should educate staff and residents regarding antibiotic stewardship. </a:t>
            </a:r>
          </a:p>
          <a:p>
            <a:pPr lvl="1"/>
            <a:endParaRPr lang="en-US" dirty="0"/>
          </a:p>
          <a:p>
            <a:r>
              <a:rPr lang="en-US" dirty="0"/>
              <a:t>Know Before You Go!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CMS Surveyor Guide, Appendix PP covers the requirement for the antibiotic stewardship program under Infection Control (§483.80) but is a separate F-tag (F881). Federal surveyors use F tags to document and communicate violations to quality care. Infection prevention covers F880-F888 but antimicrobial stewardship is specifically F tag F881. See the References and resource for CMS documents. </a:t>
            </a:r>
          </a:p>
          <a:p>
            <a:pPr lvl="1"/>
            <a:r>
              <a:rPr lang="en-US" dirty="0"/>
              <a:t>Several great checklists and toolkits are available to help nursing homes to ensure they have meet the regulatory requirements and national standards related to antibiotic stewardship. Below is a list but please see the references for additional details.</a:t>
            </a:r>
          </a:p>
          <a:p>
            <a:pPr lvl="2"/>
            <a:r>
              <a:rPr lang="en-US" dirty="0"/>
              <a:t>CDC, The Core Elements of Antibiotic Stewardship for Nursing Homes (Checklist): https://www.cdc.gov/antibiotic-use/core-elements/pdfs/core-elements-antibiotic-stewardship-checklist-508.pdf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CMS QSO-20-03-NH. November 22, 2019. Attachment A Long-Term Care (LTC) Infection Control Worksheet. Infection Control Self-Assessment tool for nursing homes. https://www.cms.gov/files/document/qso-20-03-nh.pdf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CMS Infection Prevention, Control &amp; Immunization Survey Pathway Checklist- Survey Resources Zip File (Updated 10/26/22). https://www.cms.gov/medicare/provider-enrollment-and-certification/guidanceforlawsandregulations/nursing-homes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AHRQ, Nursing Home Antimicrobial Stewardship Guide, Toolkits: https://www.ahrq.gov/nhguide/toolkits.html</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AHRQ, Nursing Home Antimicrobial Stewardship Guide, Implement, Monitor, and Sustain an Antimicrobial Stewardship Program- Two Toolkits: https://www.ahrq.gov/nhguide/toolkits/implement-monitor-sustain-program/index.html</a:t>
            </a:r>
          </a:p>
          <a:p>
            <a:pPr lvl="2"/>
            <a:endParaRPr lang="en-US" dirty="0"/>
          </a:p>
          <a:p>
            <a:pPr lvl="1"/>
            <a:endParaRPr lang="en-US" dirty="0"/>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9</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03057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F73C-045A-123A-428F-04166F8B80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1C8A4-C9F6-9FC4-9E5A-F869C9272E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1576A-08A1-5699-F2FD-07E70B588FE0}"/>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5" name="Footer Placeholder 4">
            <a:extLst>
              <a:ext uri="{FF2B5EF4-FFF2-40B4-BE49-F238E27FC236}">
                <a16:creationId xmlns:a16="http://schemas.microsoft.com/office/drawing/2014/main" id="{3CE97067-62A2-CAF4-4C7B-EFEDF003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32F23-69C9-96FB-70B6-846F985E89E6}"/>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164966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163E-44E1-75DE-B643-D31A457C8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AC1D8D-21B0-735C-6962-FE1F03A14A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29477-7146-D05B-96BE-1A25CABB3902}"/>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5" name="Footer Placeholder 4">
            <a:extLst>
              <a:ext uri="{FF2B5EF4-FFF2-40B4-BE49-F238E27FC236}">
                <a16:creationId xmlns:a16="http://schemas.microsoft.com/office/drawing/2014/main" id="{84A0B97D-A8B2-46D4-AC10-ECE05A593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818A1-9FD4-750F-89FB-3FF6C10D7397}"/>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377620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23180-A3F0-0132-0D1C-DC52D7D20D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325C0B-2ED0-E039-FBBD-C98D036C84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1F829-D5C7-5F4B-EFBE-9BF44D27CBA3}"/>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5" name="Footer Placeholder 4">
            <a:extLst>
              <a:ext uri="{FF2B5EF4-FFF2-40B4-BE49-F238E27FC236}">
                <a16:creationId xmlns:a16="http://schemas.microsoft.com/office/drawing/2014/main" id="{15CA08CA-E70C-BC17-E7A2-F8A58A5C7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63CA6-2689-8291-CE0F-77AB47870007}"/>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168183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Limit presentations to a maximum of 10 slides when possible</a:t>
            </a:r>
          </a:p>
          <a:p>
            <a:pPr marL="342900" indent="-342900">
              <a:lnSpc>
                <a:spcPct val="150000"/>
              </a:lnSpc>
              <a:buFont typeface="Arial" panose="020B0604020202020204" pitchFamily="34" charset="0"/>
              <a:buChar char="•"/>
            </a:pPr>
            <a:r>
              <a:rPr lang="en-US" dirty="0">
                <a:latin typeface="Calibri" panose="020F0502020204030204" pitchFamily="34" charset="0"/>
              </a:rPr>
              <a:t>Keep presentation</a:t>
            </a:r>
            <a:r>
              <a:rPr lang="en-US" baseline="0" dirty="0">
                <a:latin typeface="Calibri" panose="020F0502020204030204" pitchFamily="34" charset="0"/>
              </a:rPr>
              <a:t> to 20 minutes maximum</a:t>
            </a:r>
          </a:p>
          <a:p>
            <a:pPr marL="342900" indent="-342900">
              <a:lnSpc>
                <a:spcPct val="150000"/>
              </a:lnSpc>
              <a:buFont typeface="Arial" panose="020B0604020202020204" pitchFamily="34" charset="0"/>
              <a:buChar char="•"/>
            </a:pPr>
            <a:r>
              <a:rPr lang="en-US" baseline="0" dirty="0">
                <a:latin typeface="Calibri" panose="020F0502020204030204" pitchFamily="34" charset="0"/>
              </a:rPr>
              <a:t>Font size between 28-30 pt. minimum</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Use this standard template with fewer words, larger type</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Recommend fonts: Helvetica (sans serif) or Garamond (serif). Be consistent with one font.</a:t>
            </a:r>
          </a:p>
          <a:p>
            <a:pPr marL="342900" indent="-342900">
              <a:lnSpc>
                <a:spcPct val="150000"/>
              </a:lnSpc>
              <a:buFont typeface="Arial" panose="020B0604020202020204" pitchFamily="34" charset="0"/>
              <a:buChar char="•"/>
            </a:pPr>
            <a:r>
              <a:rPr lang="en-US" dirty="0">
                <a:latin typeface="Calibri" panose="020F0502020204030204" pitchFamily="34" charset="0"/>
              </a:rPr>
              <a:t>Begin with a succinct summary statement on Opening Slide that defines </a:t>
            </a:r>
            <a:br>
              <a:rPr lang="en-US" dirty="0">
                <a:latin typeface="Calibri" panose="020F0502020204030204" pitchFamily="34" charset="0"/>
              </a:rPr>
            </a:br>
            <a:r>
              <a:rPr lang="en-US" dirty="0">
                <a:latin typeface="Calibri" panose="020F0502020204030204" pitchFamily="34" charset="0"/>
              </a:rPr>
              <a:t>what will be presented and why this is relevant </a:t>
            </a:r>
          </a:p>
          <a:p>
            <a:pPr marL="342900" indent="-342900">
              <a:lnSpc>
                <a:spcPct val="150000"/>
              </a:lnSpc>
              <a:buFont typeface="Arial" panose="020B0604020202020204" pitchFamily="34" charset="0"/>
              <a:buChar char="•"/>
            </a:pPr>
            <a:r>
              <a:rPr lang="en-US" dirty="0">
                <a:latin typeface="Calibri" panose="020F0502020204030204" pitchFamily="34" charset="0"/>
              </a:rPr>
              <a:t>Simplify data to graphically show the key trend(s) or challenge(s)</a:t>
            </a:r>
          </a:p>
          <a:p>
            <a:pPr marL="342900" indent="-342900">
              <a:lnSpc>
                <a:spcPct val="150000"/>
              </a:lnSpc>
              <a:buFont typeface="Arial" panose="020B0604020202020204" pitchFamily="34" charset="0"/>
              <a:buChar char="•"/>
            </a:pPr>
            <a:r>
              <a:rPr lang="en-US" sz="1800" b="0" i="0" kern="1200" dirty="0">
                <a:solidFill>
                  <a:schemeClr val="tx1"/>
                </a:solidFill>
                <a:effectLst/>
                <a:latin typeface="+mn-lt"/>
                <a:ea typeface="+mn-ea"/>
                <a:cs typeface="+mn-cs"/>
              </a:rPr>
              <a:t>Use high quality graphics and 300 dpi photos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B883047D-F325-8F47-9A24-745E92E5C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765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Include multiyear data when possible and connect the dots with succinct comments in bullet-point form</a:t>
            </a:r>
          </a:p>
          <a:p>
            <a:pPr marL="342900" indent="-342900">
              <a:lnSpc>
                <a:spcPct val="150000"/>
              </a:lnSpc>
              <a:buFont typeface="Arial" panose="020B0604020202020204" pitchFamily="34" charset="0"/>
              <a:buChar char="•"/>
            </a:pPr>
            <a:r>
              <a:rPr lang="en-US" dirty="0">
                <a:latin typeface="Calibri" panose="020F0502020204030204" pitchFamily="34" charset="0"/>
              </a:rPr>
              <a:t>Last slide is a conclusion, e.g. the significance of what we’ve done, are going to do, recommend as next steps</a:t>
            </a:r>
          </a:p>
          <a:p>
            <a:pPr marL="342900" indent="-342900">
              <a:lnSpc>
                <a:spcPct val="150000"/>
              </a:lnSpc>
              <a:buFont typeface="Arial" panose="020B0604020202020204" pitchFamily="34" charset="0"/>
              <a:buChar char="•"/>
            </a:pPr>
            <a:r>
              <a:rPr lang="en-US" dirty="0">
                <a:latin typeface="Calibri" panose="020F0502020204030204" pitchFamily="34" charset="0"/>
              </a:rPr>
              <a:t>Include a call to action for questions as part of closing.</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Smile, make eye contact, keep your head up</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rPr>
              <a:t> </a:t>
            </a:r>
            <a:r>
              <a:rPr lang="en-US" sz="1800" b="0" i="0" kern="1200" dirty="0">
                <a:solidFill>
                  <a:schemeClr val="tx1"/>
                </a:solidFill>
                <a:effectLst/>
                <a:latin typeface="+mn-lt"/>
                <a:ea typeface="+mn-ea"/>
                <a:cs typeface="+mn-cs"/>
              </a:rPr>
              <a:t>Tell stories, don’t just read slides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Additional UNT System style guidelines available online at: </a:t>
            </a:r>
            <a:r>
              <a:rPr lang="en-US" dirty="0">
                <a:latin typeface="Calibri" panose="020F0502020204030204" pitchFamily="34" charset="0"/>
                <a:hlinkClick r:id="rId2"/>
              </a:rPr>
              <a:t>http://www.untsystem.edu/about-us/branding-communication-guide/brand-identity-communications-guide</a:t>
            </a:r>
            <a:r>
              <a:rPr lang="en-US" dirty="0">
                <a:latin typeface="Calibri" panose="020F0502020204030204" pitchFamily="34" charset="0"/>
              </a:rPr>
              <a:t> </a:t>
            </a:r>
          </a:p>
          <a:p>
            <a:pPr fontAlgn="base"/>
            <a:endParaRPr lang="en-US" dirty="0">
              <a:latin typeface="Calibri" panose="020F0502020204030204" pitchFamily="34" charset="0"/>
            </a:endParaRPr>
          </a:p>
          <a:p>
            <a:endParaRPr lang="en-US" sz="3000" dirty="0">
              <a:latin typeface="Calibri" panose="020F0502020204030204" pitchFamily="34" charset="0"/>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9F02EB92-99CD-F849-8A01-00F9B98270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528C8-D50F-B046-B0CE-04CBF02BA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18095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101898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64669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B89-DD47-FF41-8699-5EB495166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3C43C7-4E22-8F49-A632-FB4A2793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23327-69CA-6C4F-82E6-F7E0B0B6606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052E2118-A7E4-BC4A-8E97-99BD99E859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AB2C65-55E0-F243-869B-EBDBDAD29B8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10636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ACC5-8E06-2BAB-9929-F154E74FBB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3BB7FB-D4D1-EFBD-134D-6429319D7C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F6295-500C-DFA5-B6F9-D49070F51150}"/>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5" name="Footer Placeholder 4">
            <a:extLst>
              <a:ext uri="{FF2B5EF4-FFF2-40B4-BE49-F238E27FC236}">
                <a16:creationId xmlns:a16="http://schemas.microsoft.com/office/drawing/2014/main" id="{010F7F74-7C4B-54FA-B5E1-F174A367F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DD61B-F830-9023-8DCD-3F27DFBFC27D}"/>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1359469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ACF-08C0-D84F-97AB-3144A020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AF86-EA23-EC4A-B6A9-68C72205E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F082A-CAB1-1247-B1FC-C6B63B3455A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EA819E28-4FAC-E74E-894A-D8FE730973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DF7567-1952-DC4A-8CD6-BD98B4957665}"/>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48220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14D0-88D2-524C-A559-67F522FC5E77}"/>
              </a:ext>
            </a:extLst>
          </p:cNvPr>
          <p:cNvSpPr>
            <a:spLocks noGrp="1"/>
          </p:cNvSpPr>
          <p:nvPr>
            <p:ph type="title"/>
          </p:nvPr>
        </p:nvSpPr>
        <p:spPr>
          <a:xfrm>
            <a:off x="831850" y="131132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3D104-45CE-B74D-BF6E-D3014FA80C63}"/>
              </a:ext>
            </a:extLst>
          </p:cNvPr>
          <p:cNvSpPr>
            <a:spLocks noGrp="1"/>
          </p:cNvSpPr>
          <p:nvPr>
            <p:ph type="body" idx="1"/>
          </p:nvPr>
        </p:nvSpPr>
        <p:spPr>
          <a:xfrm>
            <a:off x="831850" y="429455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6A04D-CE9B-2344-934E-D6195F80351B}"/>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EFA87FF2-11DF-E744-85B5-1F7016DC5C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29A317-CA73-5D4B-900F-5F1888CA75E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282554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0-7C2C-5D4F-8E83-C2C38A654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F9481-AB2D-E14C-A2E5-D08A21ADFBAE}"/>
              </a:ext>
            </a:extLst>
          </p:cNvPr>
          <p:cNvSpPr>
            <a:spLocks noGrp="1"/>
          </p:cNvSpPr>
          <p:nvPr>
            <p:ph sz="half" idx="1"/>
          </p:nvPr>
        </p:nvSpPr>
        <p:spPr>
          <a:xfrm>
            <a:off x="838200" y="2664823"/>
            <a:ext cx="5181600" cy="3148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4169D-0A2A-BB4A-A6AA-BDFE1AFE5ED7}"/>
              </a:ext>
            </a:extLst>
          </p:cNvPr>
          <p:cNvSpPr>
            <a:spLocks noGrp="1"/>
          </p:cNvSpPr>
          <p:nvPr>
            <p:ph sz="half" idx="2"/>
          </p:nvPr>
        </p:nvSpPr>
        <p:spPr>
          <a:xfrm>
            <a:off x="6172200" y="2664823"/>
            <a:ext cx="5181600" cy="3148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D81EFA0-2211-B44A-8F4E-46E2E1B112D4}"/>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0428326C-0974-894C-8C77-5D82D34F9E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E53BA-8FB1-6E49-8698-722AEAFB3C48}"/>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902915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98F6-EF5F-5A49-B18B-F3947FA461A5}"/>
              </a:ext>
            </a:extLst>
          </p:cNvPr>
          <p:cNvSpPr>
            <a:spLocks noGrp="1"/>
          </p:cNvSpPr>
          <p:nvPr>
            <p:ph type="title"/>
          </p:nvPr>
        </p:nvSpPr>
        <p:spPr>
          <a:xfrm>
            <a:off x="839788" y="1221373"/>
            <a:ext cx="10515600" cy="7436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67D3-B6B1-0A4B-8C42-A12B13E755E5}"/>
              </a:ext>
            </a:extLst>
          </p:cNvPr>
          <p:cNvSpPr>
            <a:spLocks noGrp="1"/>
          </p:cNvSpPr>
          <p:nvPr>
            <p:ph type="body" idx="1"/>
          </p:nvPr>
        </p:nvSpPr>
        <p:spPr>
          <a:xfrm>
            <a:off x="839788" y="212828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CDC6-65BA-AD41-AC33-BAC251A7F133}"/>
              </a:ext>
            </a:extLst>
          </p:cNvPr>
          <p:cNvSpPr>
            <a:spLocks noGrp="1"/>
          </p:cNvSpPr>
          <p:nvPr>
            <p:ph sz="half" idx="2"/>
          </p:nvPr>
        </p:nvSpPr>
        <p:spPr>
          <a:xfrm>
            <a:off x="839788" y="3115487"/>
            <a:ext cx="5157787"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964FF7-8928-D84F-B167-D03BAF7EE96B}"/>
              </a:ext>
            </a:extLst>
          </p:cNvPr>
          <p:cNvSpPr>
            <a:spLocks noGrp="1"/>
          </p:cNvSpPr>
          <p:nvPr>
            <p:ph type="body" sz="quarter" idx="3"/>
          </p:nvPr>
        </p:nvSpPr>
        <p:spPr>
          <a:xfrm>
            <a:off x="6172200" y="21282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3FDC176-D44A-EF46-8C06-B12F5636A42E}"/>
              </a:ext>
            </a:extLst>
          </p:cNvPr>
          <p:cNvSpPr>
            <a:spLocks noGrp="1"/>
          </p:cNvSpPr>
          <p:nvPr>
            <p:ph sz="quarter" idx="4"/>
          </p:nvPr>
        </p:nvSpPr>
        <p:spPr>
          <a:xfrm>
            <a:off x="6172200" y="3115487"/>
            <a:ext cx="5183188"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447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AE65-807E-F441-B83D-D90008706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CF9B1-F2C3-2047-B10D-15640124FCA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4" name="Footer Placeholder 3">
            <a:extLst>
              <a:ext uri="{FF2B5EF4-FFF2-40B4-BE49-F238E27FC236}">
                <a16:creationId xmlns:a16="http://schemas.microsoft.com/office/drawing/2014/main" id="{52F20730-1753-8D4B-93B4-7618F80E98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699A22-8AD6-1042-9E32-030AC4D50EA8}"/>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543735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09F2-7599-CB40-8C87-BADE573D8DF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3" name="Footer Placeholder 2">
            <a:extLst>
              <a:ext uri="{FF2B5EF4-FFF2-40B4-BE49-F238E27FC236}">
                <a16:creationId xmlns:a16="http://schemas.microsoft.com/office/drawing/2014/main" id="{D1D5187A-807A-2D45-BC7B-0FDABFF617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C0AC7F-2620-D54C-AD3A-7E5CC82F48A7}"/>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725057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148-B2D4-2546-BCC0-C2C94E2418B8}"/>
              </a:ext>
            </a:extLst>
          </p:cNvPr>
          <p:cNvSpPr>
            <a:spLocks noGrp="1"/>
          </p:cNvSpPr>
          <p:nvPr>
            <p:ph type="title"/>
          </p:nvPr>
        </p:nvSpPr>
        <p:spPr>
          <a:xfrm>
            <a:off x="839788" y="1226562"/>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387412-C7D8-B24C-AB79-B03EF2180990}"/>
              </a:ext>
            </a:extLst>
          </p:cNvPr>
          <p:cNvSpPr>
            <a:spLocks noGrp="1"/>
          </p:cNvSpPr>
          <p:nvPr>
            <p:ph idx="1"/>
          </p:nvPr>
        </p:nvSpPr>
        <p:spPr>
          <a:xfrm>
            <a:off x="5183188" y="1226564"/>
            <a:ext cx="6172200" cy="4514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9CD0A-675C-3240-892D-22D4671C6D55}"/>
              </a:ext>
            </a:extLst>
          </p:cNvPr>
          <p:cNvSpPr>
            <a:spLocks noGrp="1"/>
          </p:cNvSpPr>
          <p:nvPr>
            <p:ph type="body" sz="half" idx="2"/>
          </p:nvPr>
        </p:nvSpPr>
        <p:spPr>
          <a:xfrm>
            <a:off x="839788" y="2488474"/>
            <a:ext cx="3932237" cy="32526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F5BCA-97BB-504B-A7AE-067D760BBC5E}"/>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ACB45641-5C34-A24D-B016-309808B7DE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26DFB3-312C-1B40-9A12-4E3B1A79DF13}"/>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484999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2AD7-CC08-6747-B537-34896D059AF3}"/>
              </a:ext>
            </a:extLst>
          </p:cNvPr>
          <p:cNvSpPr>
            <a:spLocks noGrp="1"/>
          </p:cNvSpPr>
          <p:nvPr>
            <p:ph type="title"/>
          </p:nvPr>
        </p:nvSpPr>
        <p:spPr>
          <a:xfrm>
            <a:off x="839788" y="1188719"/>
            <a:ext cx="3932237" cy="97318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E16B09D-BD3E-324B-960F-E724E76AFF3F}"/>
              </a:ext>
            </a:extLst>
          </p:cNvPr>
          <p:cNvSpPr>
            <a:spLocks noGrp="1"/>
          </p:cNvSpPr>
          <p:nvPr>
            <p:ph type="pic" idx="1"/>
          </p:nvPr>
        </p:nvSpPr>
        <p:spPr>
          <a:xfrm>
            <a:off x="5183188" y="1188719"/>
            <a:ext cx="6172200" cy="4617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4F2683-D3CE-6241-9ED4-F0DB2B71E4FA}"/>
              </a:ext>
            </a:extLst>
          </p:cNvPr>
          <p:cNvSpPr>
            <a:spLocks noGrp="1"/>
          </p:cNvSpPr>
          <p:nvPr>
            <p:ph type="body" sz="half" idx="2"/>
          </p:nvPr>
        </p:nvSpPr>
        <p:spPr>
          <a:xfrm>
            <a:off x="839788" y="2299062"/>
            <a:ext cx="3932237" cy="3507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DEABD-B5FE-F148-ABFE-8384AF1A4107}"/>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6E7CE75F-A1CB-F043-B2EC-A120B5A2A0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A02FA1-A8F7-1049-8ADC-6F007BCB5969}"/>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607780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F02-E663-6B43-9225-7E32F24AF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040-4014-724C-85C5-F0CE4EC3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EE85-A649-E542-863C-B5A7507D5853}"/>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0BC34A10-6725-BA41-B545-CDB40250FD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B683F2-F804-2446-A2C0-50BDEA5A579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39082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14CDF-2A42-614D-9258-35D20E297088}"/>
              </a:ext>
            </a:extLst>
          </p:cNvPr>
          <p:cNvSpPr>
            <a:spLocks noGrp="1"/>
          </p:cNvSpPr>
          <p:nvPr>
            <p:ph type="title" orient="vert"/>
          </p:nvPr>
        </p:nvSpPr>
        <p:spPr>
          <a:xfrm>
            <a:off x="8724900" y="1200512"/>
            <a:ext cx="2628900" cy="4945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E5925-06A8-A94F-B656-369DB67DDBAE}"/>
              </a:ext>
            </a:extLst>
          </p:cNvPr>
          <p:cNvSpPr>
            <a:spLocks noGrp="1"/>
          </p:cNvSpPr>
          <p:nvPr>
            <p:ph type="body" orient="vert" idx="1"/>
          </p:nvPr>
        </p:nvSpPr>
        <p:spPr>
          <a:xfrm>
            <a:off x="320040" y="1200512"/>
            <a:ext cx="8252459" cy="4945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06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1BBF-6E27-6745-B77D-801935B163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A22226-3D57-FBEE-B32C-E1770599C6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3692B-092A-5A98-7626-0DC4DF298C55}"/>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5" name="Footer Placeholder 4">
            <a:extLst>
              <a:ext uri="{FF2B5EF4-FFF2-40B4-BE49-F238E27FC236}">
                <a16:creationId xmlns:a16="http://schemas.microsoft.com/office/drawing/2014/main" id="{5D27A486-8614-7305-D768-5861736CA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68427-CAD3-5968-BD02-33874D4BD5F3}"/>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399191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40F5-84E3-03CC-3A87-78615BF8F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8EF59-8B0B-7A59-5266-2E38046AC1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2FF62-F73A-EF42-7FB1-CB136E2435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B01C-46BB-E78E-CF3D-37E1038AEEFA}"/>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6" name="Footer Placeholder 5">
            <a:extLst>
              <a:ext uri="{FF2B5EF4-FFF2-40B4-BE49-F238E27FC236}">
                <a16:creationId xmlns:a16="http://schemas.microsoft.com/office/drawing/2014/main" id="{D1480D51-1838-8570-1C18-B1F155092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3F3D58-1D8A-4DD3-C93E-A4AF1BDC8FF2}"/>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328843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88A4-0C04-1F4E-B74D-C06C8D6F28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311023-ACC7-F1B5-5060-5F1F72313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FE8DAC-F0F9-7909-A6A7-DE016E379D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F1EE3B-43F3-8E0F-6E5E-62F5154A7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AF1572-1172-51EE-FBA2-E96D4FAE9D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A431DF-599D-4BD5-D8AA-E4B297626C50}"/>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8" name="Footer Placeholder 7">
            <a:extLst>
              <a:ext uri="{FF2B5EF4-FFF2-40B4-BE49-F238E27FC236}">
                <a16:creationId xmlns:a16="http://schemas.microsoft.com/office/drawing/2014/main" id="{77015BC6-9650-0B1E-0BC7-25549096ED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1F8CC1-C676-1002-D44D-086E09AC81B4}"/>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273578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EDA-06FC-5457-1CB8-CB5B704076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6D4FE1-0AC4-91A7-346F-FB34012340CD}"/>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4" name="Footer Placeholder 3">
            <a:extLst>
              <a:ext uri="{FF2B5EF4-FFF2-40B4-BE49-F238E27FC236}">
                <a16:creationId xmlns:a16="http://schemas.microsoft.com/office/drawing/2014/main" id="{1056FEFF-60B8-1E51-660F-80F59B5EBB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B5268-9E42-5BF6-D8B8-BF3FF3C577E4}"/>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190469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8F190-5DC2-411F-2CF4-22D0B971E44B}"/>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3" name="Footer Placeholder 2">
            <a:extLst>
              <a:ext uri="{FF2B5EF4-FFF2-40B4-BE49-F238E27FC236}">
                <a16:creationId xmlns:a16="http://schemas.microsoft.com/office/drawing/2014/main" id="{0613346A-2B70-43E8-018D-58A712B63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769E59-175B-96ED-3FC6-EAB0D7989E0E}"/>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61132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2C52-F761-9D79-F86A-11AC3170D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373558-A00F-AEE8-B1EC-174BF93EA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5C7E2A-C4AA-7226-245B-F5B98E4A3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1BAB29-43F5-6C2B-E3AB-4A637099F27F}"/>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6" name="Footer Placeholder 5">
            <a:extLst>
              <a:ext uri="{FF2B5EF4-FFF2-40B4-BE49-F238E27FC236}">
                <a16:creationId xmlns:a16="http://schemas.microsoft.com/office/drawing/2014/main" id="{227CDA6B-D0F7-EEEF-56BB-D5960FF64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0DECE-319D-5025-06C2-CD91B981B61A}"/>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220754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C5F8-59A5-F632-A003-270678864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7E3946-9C3A-2F33-2BFF-42A743FBA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C16ED6-7BFD-6F71-9E1E-629261F1D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E1A9C-F10D-02FD-F102-ED35C5B5302B}"/>
              </a:ext>
            </a:extLst>
          </p:cNvPr>
          <p:cNvSpPr>
            <a:spLocks noGrp="1"/>
          </p:cNvSpPr>
          <p:nvPr>
            <p:ph type="dt" sz="half" idx="10"/>
          </p:nvPr>
        </p:nvSpPr>
        <p:spPr/>
        <p:txBody>
          <a:bodyPr/>
          <a:lstStyle/>
          <a:p>
            <a:fld id="{CCC85036-FB95-463F-BA2B-5AEA97EAFF86}" type="datetimeFigureOut">
              <a:rPr lang="en-US" smtClean="0"/>
              <a:t>8/14/2024</a:t>
            </a:fld>
            <a:endParaRPr lang="en-US"/>
          </a:p>
        </p:txBody>
      </p:sp>
      <p:sp>
        <p:nvSpPr>
          <p:cNvPr id="6" name="Footer Placeholder 5">
            <a:extLst>
              <a:ext uri="{FF2B5EF4-FFF2-40B4-BE49-F238E27FC236}">
                <a16:creationId xmlns:a16="http://schemas.microsoft.com/office/drawing/2014/main" id="{35790CAC-8541-4A05-94C7-E256432EF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32C7E-4770-AC17-8BDF-1DE5E9E7BD07}"/>
              </a:ext>
            </a:extLst>
          </p:cNvPr>
          <p:cNvSpPr>
            <a:spLocks noGrp="1"/>
          </p:cNvSpPr>
          <p:nvPr>
            <p:ph type="sldNum" sz="quarter" idx="12"/>
          </p:nvPr>
        </p:nvSpPr>
        <p:spPr/>
        <p:txBody>
          <a:bodyPr/>
          <a:lstStyle/>
          <a:p>
            <a:fld id="{05D6EC52-85A8-4415-BAA4-C4F8698A362C}" type="slidenum">
              <a:rPr lang="en-US" smtClean="0"/>
              <a:t>‹#›</a:t>
            </a:fld>
            <a:endParaRPr lang="en-US"/>
          </a:p>
        </p:txBody>
      </p:sp>
    </p:spTree>
    <p:extLst>
      <p:ext uri="{BB962C8B-B14F-4D97-AF65-F5344CB8AC3E}">
        <p14:creationId xmlns:p14="http://schemas.microsoft.com/office/powerpoint/2010/main" val="121033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A62CD-B107-14EC-1436-CD763C8A64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57D80D-C1DC-67CE-86B9-44E9F5640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4DCD9-4A99-8B00-6E33-294C41BBF6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C85036-FB95-463F-BA2B-5AEA97EAFF86}" type="datetimeFigureOut">
              <a:rPr lang="en-US" smtClean="0"/>
              <a:t>8/14/2024</a:t>
            </a:fld>
            <a:endParaRPr lang="en-US"/>
          </a:p>
        </p:txBody>
      </p:sp>
      <p:sp>
        <p:nvSpPr>
          <p:cNvPr id="5" name="Footer Placeholder 4">
            <a:extLst>
              <a:ext uri="{FF2B5EF4-FFF2-40B4-BE49-F238E27FC236}">
                <a16:creationId xmlns:a16="http://schemas.microsoft.com/office/drawing/2014/main" id="{F00140D1-52E5-277C-06B2-C872E0EB3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57675F-5420-7649-8D52-DFFBAEC6C0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D6EC52-85A8-4415-BAA4-C4F8698A362C}" type="slidenum">
              <a:rPr lang="en-US" smtClean="0"/>
              <a:t>‹#›</a:t>
            </a:fld>
            <a:endParaRPr lang="en-US"/>
          </a:p>
        </p:txBody>
      </p:sp>
    </p:spTree>
    <p:extLst>
      <p:ext uri="{BB962C8B-B14F-4D97-AF65-F5344CB8AC3E}">
        <p14:creationId xmlns:p14="http://schemas.microsoft.com/office/powerpoint/2010/main" val="4020936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5582"/>
      </p:ext>
    </p:extLst>
  </p:cSld>
  <p:clrMap bg1="lt1" tx1="dk1" bg2="lt2" tx2="dk2" accent1="accent1" accent2="accent2" accent3="accent3" accent4="accent4" accent5="accent5" accent6="accent6" hlink="hlink" folHlink="folHlink"/>
  <p:sldLayoutIdLst>
    <p:sldLayoutId id="2147483655" r:id="rId1"/>
    <p:sldLayoutId id="2147483711" r:id="rId2"/>
    <p:sldLayoutId id="2147483709" r:id="rId3"/>
    <p:sldLayoutId id="2147483689" r:id="rId4"/>
    <p:sldLayoutId id="2147483690" r:id="rId5"/>
    <p:sldLayoutId id="2147483712" r:id="rId6"/>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FE60A-6261-9C41-9A25-D2AD67261CC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EACA5B6-626C-9A41-AB8D-0DBD5292659F}"/>
              </a:ext>
            </a:extLst>
          </p:cNvPr>
          <p:cNvSpPr>
            <a:spLocks noGrp="1"/>
          </p:cNvSpPr>
          <p:nvPr>
            <p:ph type="title"/>
          </p:nvPr>
        </p:nvSpPr>
        <p:spPr>
          <a:xfrm>
            <a:off x="838200" y="122725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B3A3A-72B1-0242-980F-C6AEC0856C4A}"/>
              </a:ext>
            </a:extLst>
          </p:cNvPr>
          <p:cNvSpPr>
            <a:spLocks noGrp="1"/>
          </p:cNvSpPr>
          <p:nvPr>
            <p:ph type="body" idx="1"/>
          </p:nvPr>
        </p:nvSpPr>
        <p:spPr>
          <a:xfrm>
            <a:off x="838200" y="2687758"/>
            <a:ext cx="10515600" cy="3086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25C0-41F4-4B43-AC2F-12765F908B39}"/>
              </a:ext>
            </a:extLst>
          </p:cNvPr>
          <p:cNvSpPr>
            <a:spLocks noGrp="1"/>
          </p:cNvSpPr>
          <p:nvPr>
            <p:ph type="dt" sz="half" idx="2"/>
          </p:nvPr>
        </p:nvSpPr>
        <p:spPr>
          <a:xfrm>
            <a:off x="838200" y="59252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AF2C0782-78C2-D743-B2B9-C2D12B7FFC0F}"/>
              </a:ext>
            </a:extLst>
          </p:cNvPr>
          <p:cNvSpPr>
            <a:spLocks noGrp="1"/>
          </p:cNvSpPr>
          <p:nvPr>
            <p:ph type="ftr" sz="quarter" idx="3"/>
          </p:nvPr>
        </p:nvSpPr>
        <p:spPr>
          <a:xfrm>
            <a:off x="4038600" y="592524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1BA435-F879-BA43-B311-7882D9CDE5AA}"/>
              </a:ext>
            </a:extLst>
          </p:cNvPr>
          <p:cNvSpPr>
            <a:spLocks noGrp="1"/>
          </p:cNvSpPr>
          <p:nvPr>
            <p:ph type="sldNum" sz="quarter" idx="4"/>
          </p:nvPr>
        </p:nvSpPr>
        <p:spPr>
          <a:xfrm>
            <a:off x="8610600" y="592524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F39F9-F9B4-6F42-8FBB-EEFCBE9A1F23}" type="slidenum">
              <a:rPr lang="en-US" smtClean="0"/>
              <a:t>‹#›</a:t>
            </a:fld>
            <a:endParaRPr lang="en-US" dirty="0"/>
          </a:p>
        </p:txBody>
      </p:sp>
    </p:spTree>
    <p:extLst>
      <p:ext uri="{BB962C8B-B14F-4D97-AF65-F5344CB8AC3E}">
        <p14:creationId xmlns:p14="http://schemas.microsoft.com/office/powerpoint/2010/main" val="5990023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hyperlink" Target="https://pixabay.com/en/house-home-architecture-building-48832/"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26.sv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9D6D0D5-D1B3-7CF3-8113-3718E89D551B}"/>
              </a:ext>
            </a:extLst>
          </p:cNvPr>
          <p:cNvPicPr>
            <a:picLocks noChangeAspect="1"/>
          </p:cNvPicPr>
          <p:nvPr/>
        </p:nvPicPr>
        <p:blipFill rotWithShape="1">
          <a:blip r:embed="rId3"/>
          <a:srcRect r="1353" b="26056"/>
          <a:stretch/>
        </p:blipFill>
        <p:spPr>
          <a:xfrm>
            <a:off x="3520676" y="980921"/>
            <a:ext cx="5150649" cy="3860800"/>
          </a:xfrm>
          <a:prstGeom prst="rect">
            <a:avLst/>
          </a:prstGeom>
        </p:spPr>
      </p:pic>
      <p:sp>
        <p:nvSpPr>
          <p:cNvPr id="3" name="Rectangle 2">
            <a:extLst>
              <a:ext uri="{FF2B5EF4-FFF2-40B4-BE49-F238E27FC236}">
                <a16:creationId xmlns:a16="http://schemas.microsoft.com/office/drawing/2014/main" id="{DF94CFC0-1E3F-C37F-0E99-C16EE2D035A1}"/>
              </a:ext>
            </a:extLst>
          </p:cNvPr>
          <p:cNvSpPr/>
          <p:nvPr/>
        </p:nvSpPr>
        <p:spPr>
          <a:xfrm>
            <a:off x="2932545" y="307499"/>
            <a:ext cx="6326909" cy="1117935"/>
          </a:xfrm>
          <a:prstGeom prst="rect">
            <a:avLst/>
          </a:prstGeom>
        </p:spPr>
        <p:txBody>
          <a:bodyPr wrap="square">
            <a:spAutoFit/>
          </a:bodyPr>
          <a:lstStyle/>
          <a:p>
            <a:pPr algn="ctr"/>
            <a:r>
              <a:rPr lang="en-US" sz="1333"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1333" dirty="0">
              <a:solidFill>
                <a:srgbClr val="253746"/>
              </a:solidFill>
              <a:latin typeface="Helvetica" pitchFamily="2" charset="0"/>
              <a:ea typeface="Calibri" panose="020F0502020204030204" pitchFamily="34" charset="0"/>
            </a:endParaRPr>
          </a:p>
        </p:txBody>
      </p:sp>
      <p:sp>
        <p:nvSpPr>
          <p:cNvPr id="4" name="TextBox 7">
            <a:extLst>
              <a:ext uri="{FF2B5EF4-FFF2-40B4-BE49-F238E27FC236}">
                <a16:creationId xmlns:a16="http://schemas.microsoft.com/office/drawing/2014/main" id="{ACE25CFA-E9FA-41DB-3723-3E27C9B2E132}"/>
              </a:ext>
            </a:extLst>
          </p:cNvPr>
          <p:cNvSpPr txBox="1"/>
          <p:nvPr/>
        </p:nvSpPr>
        <p:spPr>
          <a:xfrm>
            <a:off x="2794000" y="5534651"/>
            <a:ext cx="6846161" cy="836126"/>
          </a:xfrm>
          <a:prstGeom prst="rect">
            <a:avLst/>
          </a:prstGeom>
        </p:spPr>
        <p:txBody>
          <a:bodyPr lIns="0" tIns="0" rIns="0" bIns="0" rtlCol="0" anchor="t">
            <a:spAutoFit/>
          </a:bodyPr>
          <a:lstStyle/>
          <a:p>
            <a:pPr algn="ctr">
              <a:lnSpc>
                <a:spcPts val="3219"/>
              </a:lnSpc>
            </a:pPr>
            <a:r>
              <a:rPr lang="en-US" sz="3334"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5" name="TextBox 7">
            <a:extLst>
              <a:ext uri="{FF2B5EF4-FFF2-40B4-BE49-F238E27FC236}">
                <a16:creationId xmlns:a16="http://schemas.microsoft.com/office/drawing/2014/main" id="{0241BD59-32C6-10B7-9BD4-6B2F286AE774}"/>
              </a:ext>
            </a:extLst>
          </p:cNvPr>
          <p:cNvSpPr txBox="1"/>
          <p:nvPr/>
        </p:nvSpPr>
        <p:spPr>
          <a:xfrm>
            <a:off x="2672920" y="4858894"/>
            <a:ext cx="6846161" cy="425758"/>
          </a:xfrm>
          <a:prstGeom prst="rect">
            <a:avLst/>
          </a:prstGeom>
        </p:spPr>
        <p:txBody>
          <a:bodyPr lIns="0" tIns="0" rIns="0" bIns="0" rtlCol="0" anchor="t">
            <a:spAutoFit/>
          </a:bodyPr>
          <a:lstStyle/>
          <a:p>
            <a:pPr algn="ctr">
              <a:lnSpc>
                <a:spcPts val="3219"/>
              </a:lnSpc>
            </a:pPr>
            <a:r>
              <a:rPr lang="en-US" sz="3334" b="1" dirty="0">
                <a:solidFill>
                  <a:srgbClr val="000000"/>
                </a:solidFill>
                <a:latin typeface="Helvetica" pitchFamily="2" charset="0"/>
                <a:ea typeface="Open Sans" panose="020B0606030504020204" pitchFamily="34" charset="0"/>
                <a:cs typeface="Open Sans" panose="020B0606030504020204" pitchFamily="34" charset="0"/>
              </a:rPr>
              <a:t>ICARE</a:t>
            </a:r>
          </a:p>
        </p:txBody>
      </p:sp>
    </p:spTree>
    <p:extLst>
      <p:ext uri="{BB962C8B-B14F-4D97-AF65-F5344CB8AC3E}">
        <p14:creationId xmlns:p14="http://schemas.microsoft.com/office/powerpoint/2010/main" val="132655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8892274"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Practices: Protecting Self and Others</a:t>
            </a:r>
          </a:p>
        </p:txBody>
      </p:sp>
      <p:sp>
        <p:nvSpPr>
          <p:cNvPr id="5" name="TextBox 5"/>
          <p:cNvSpPr txBox="1"/>
          <p:nvPr/>
        </p:nvSpPr>
        <p:spPr>
          <a:xfrm>
            <a:off x="26145" y="1280076"/>
            <a:ext cx="6417187" cy="5129609"/>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Vaccinations- positive impact on your health and those around you!</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Influenza, pneumococcal, and COVID-19</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Immunization policies and practices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Residents and staff</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Offer vaccination</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Eligibility and education</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Documentation</a:t>
            </a:r>
          </a:p>
          <a:p>
            <a:pPr marL="1760873" lvl="3"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Administration- accept/refuse exemptions</a:t>
            </a:r>
          </a:p>
        </p:txBody>
      </p:sp>
      <p:pic>
        <p:nvPicPr>
          <p:cNvPr id="6" name="Picture 17">
            <a:extLst>
              <a:ext uri="{FF2B5EF4-FFF2-40B4-BE49-F238E27FC236}">
                <a16:creationId xmlns:a16="http://schemas.microsoft.com/office/drawing/2014/main" id="{FC05C21C-03A0-480E-A4C3-B3FF4AC117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68290" y="2162575"/>
            <a:ext cx="2532850" cy="2532850"/>
          </a:xfrm>
          <a:prstGeom prst="rect">
            <a:avLst/>
          </a:prstGeom>
        </p:spPr>
      </p:pic>
      <p:sp>
        <p:nvSpPr>
          <p:cNvPr id="2" name="Rectangle 1">
            <a:extLst>
              <a:ext uri="{FF2B5EF4-FFF2-40B4-BE49-F238E27FC236}">
                <a16:creationId xmlns:a16="http://schemas.microsoft.com/office/drawing/2014/main" id="{D9422E02-8EB3-4DDF-BBA6-3AF86ED819B9}"/>
              </a:ext>
            </a:extLst>
          </p:cNvPr>
          <p:cNvSpPr/>
          <p:nvPr/>
        </p:nvSpPr>
        <p:spPr>
          <a:xfrm>
            <a:off x="6096000" y="5254621"/>
            <a:ext cx="5609101" cy="584775"/>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Other important immunizations!</a:t>
            </a:r>
          </a:p>
        </p:txBody>
      </p:sp>
    </p:spTree>
    <p:extLst>
      <p:ext uri="{BB962C8B-B14F-4D97-AF65-F5344CB8AC3E}">
        <p14:creationId xmlns:p14="http://schemas.microsoft.com/office/powerpoint/2010/main" val="596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fade">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220138"/>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Quality Care &amp; Resident Rights</a:t>
            </a:r>
            <a:endParaRPr lang="en-US" sz="3600" b="1" dirty="0">
              <a:solidFill>
                <a:srgbClr val="253746"/>
              </a:solidFill>
              <a:latin typeface="Helvetica" charset="0"/>
              <a:ea typeface="Helvetica" charset="0"/>
              <a:cs typeface="Helvetica" charset="0"/>
            </a:endParaRPr>
          </a:p>
        </p:txBody>
      </p:sp>
      <p:sp>
        <p:nvSpPr>
          <p:cNvPr id="11" name="TextBox 10">
            <a:extLst>
              <a:ext uri="{FF2B5EF4-FFF2-40B4-BE49-F238E27FC236}">
                <a16:creationId xmlns:a16="http://schemas.microsoft.com/office/drawing/2014/main" id="{C33C0E6D-20DD-3A1A-D889-D01E68AF6FF5}"/>
              </a:ext>
            </a:extLst>
          </p:cNvPr>
          <p:cNvSpPr txBox="1"/>
          <p:nvPr/>
        </p:nvSpPr>
        <p:spPr>
          <a:xfrm>
            <a:off x="222329" y="1371719"/>
            <a:ext cx="8913429" cy="1686615"/>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stStyle>
          <a:p>
            <a:pPr marL="381019" indent="-381019">
              <a:spcAft>
                <a:spcPts val="1200"/>
              </a:spcAft>
              <a:buFont typeface="Arial" panose="020B0604020202020204" pitchFamily="34" charset="0"/>
              <a:buChar char="•"/>
            </a:pPr>
            <a:r>
              <a:rPr lang="en-US" sz="2800" b="1" dirty="0">
                <a:latin typeface="Helvetica" pitchFamily="2" charset="0"/>
              </a:rPr>
              <a:t>Antibiotics- benefits &amp; consequences</a:t>
            </a:r>
          </a:p>
          <a:p>
            <a:pPr marL="381019" indent="-381019">
              <a:spcAft>
                <a:spcPts val="1200"/>
              </a:spcAft>
              <a:buFont typeface="Arial" panose="020B0604020202020204" pitchFamily="34" charset="0"/>
              <a:buChar char="•"/>
            </a:pPr>
            <a:r>
              <a:rPr lang="en-US" sz="2800" b="1" dirty="0">
                <a:latin typeface="Helvetica" pitchFamily="2" charset="0"/>
              </a:rPr>
              <a:t>Promote &amp; improve antibiotic use</a:t>
            </a:r>
            <a:endParaRPr lang="en-US" sz="2800" dirty="0"/>
          </a:p>
          <a:p>
            <a:pPr marL="381019" indent="-381019">
              <a:spcAft>
                <a:spcPts val="1200"/>
              </a:spcAft>
              <a:buFont typeface="Arial" panose="020B0604020202020204" pitchFamily="34" charset="0"/>
              <a:buChar char="•"/>
            </a:pPr>
            <a:r>
              <a:rPr lang="en-US" sz="2800" b="1" dirty="0">
                <a:latin typeface="Helvetica" pitchFamily="2" charset="0"/>
              </a:rPr>
              <a:t>Important immunizations- residents &amp; staff</a:t>
            </a:r>
          </a:p>
        </p:txBody>
      </p:sp>
      <p:sp>
        <p:nvSpPr>
          <p:cNvPr id="6" name="TextBox 5">
            <a:extLst>
              <a:ext uri="{FF2B5EF4-FFF2-40B4-BE49-F238E27FC236}">
                <a16:creationId xmlns:a16="http://schemas.microsoft.com/office/drawing/2014/main" id="{467F2573-EAE0-38DE-1E8C-9E42C1BD1C0A}"/>
              </a:ext>
            </a:extLst>
          </p:cNvPr>
          <p:cNvSpPr txBox="1"/>
          <p:nvPr/>
        </p:nvSpPr>
        <p:spPr>
          <a:xfrm>
            <a:off x="3402308" y="5252984"/>
            <a:ext cx="5387383" cy="584775"/>
          </a:xfrm>
          <a:prstGeom prst="rect">
            <a:avLst/>
          </a:prstGeom>
          <a:solidFill>
            <a:schemeClr val="bg1"/>
          </a:solidFill>
        </p:spPr>
        <p:txBody>
          <a:bodyPr wrap="square" rtlCol="0">
            <a:spAutoFit/>
          </a:bodyPr>
          <a:lstStyle/>
          <a:p>
            <a:pPr algn="ctr"/>
            <a:r>
              <a:rPr lang="en-US" sz="3200" b="1" dirty="0">
                <a:latin typeface="Helvetica" pitchFamily="2" charset="0"/>
                <a:ea typeface="Open Sans" panose="020B0606030504020204" pitchFamily="34" charset="0"/>
                <a:cs typeface="Open Sans" panose="020B0606030504020204" pitchFamily="34" charset="0"/>
              </a:rPr>
              <a:t>Informed and Involved</a:t>
            </a:r>
          </a:p>
        </p:txBody>
      </p:sp>
      <p:graphicFrame>
        <p:nvGraphicFramePr>
          <p:cNvPr id="3" name="Diagram 2">
            <a:extLst>
              <a:ext uri="{FF2B5EF4-FFF2-40B4-BE49-F238E27FC236}">
                <a16:creationId xmlns:a16="http://schemas.microsoft.com/office/drawing/2014/main" id="{A4D04C8D-9F9C-4813-944E-908B7676BC6C}"/>
              </a:ext>
            </a:extLst>
          </p:cNvPr>
          <p:cNvGraphicFramePr/>
          <p:nvPr>
            <p:extLst>
              <p:ext uri="{D42A27DB-BD31-4B8C-83A1-F6EECF244321}">
                <p14:modId xmlns:p14="http://schemas.microsoft.com/office/powerpoint/2010/main" val="1147723668"/>
              </p:ext>
            </p:extLst>
          </p:nvPr>
        </p:nvGraphicFramePr>
        <p:xfrm>
          <a:off x="97669" y="1454612"/>
          <a:ext cx="7669013" cy="503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CBBDDF1C-5612-41DD-9C7B-7E4CBD79F9AB}"/>
              </a:ext>
            </a:extLst>
          </p:cNvPr>
          <p:cNvGrpSpPr/>
          <p:nvPr/>
        </p:nvGrpSpPr>
        <p:grpSpPr>
          <a:xfrm>
            <a:off x="7073516" y="2911896"/>
            <a:ext cx="5118484" cy="2328432"/>
            <a:chOff x="6823925" y="2787086"/>
            <a:chExt cx="5118484" cy="2328432"/>
          </a:xfrm>
        </p:grpSpPr>
        <p:pic>
          <p:nvPicPr>
            <p:cNvPr id="8" name="Graphic 7" descr="Scales of justice">
              <a:extLst>
                <a:ext uri="{FF2B5EF4-FFF2-40B4-BE49-F238E27FC236}">
                  <a16:creationId xmlns:a16="http://schemas.microsoft.com/office/drawing/2014/main" id="{A7542421-9D29-4BE6-84AF-E560431DDF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01419" y="2787086"/>
              <a:ext cx="2328432" cy="2328432"/>
            </a:xfrm>
            <a:prstGeom prst="rect">
              <a:avLst/>
            </a:prstGeom>
          </p:spPr>
        </p:pic>
        <p:sp>
          <p:nvSpPr>
            <p:cNvPr id="9" name="Rectangle 8">
              <a:extLst>
                <a:ext uri="{FF2B5EF4-FFF2-40B4-BE49-F238E27FC236}">
                  <a16:creationId xmlns:a16="http://schemas.microsoft.com/office/drawing/2014/main" id="{6C8F9FBF-A1F8-448C-A53D-18DAE6FB76D7}"/>
                </a:ext>
              </a:extLst>
            </p:cNvPr>
            <p:cNvSpPr/>
            <p:nvPr/>
          </p:nvSpPr>
          <p:spPr>
            <a:xfrm>
              <a:off x="6823925" y="3195800"/>
              <a:ext cx="1752963" cy="923330"/>
            </a:xfrm>
            <a:prstGeom prst="rect">
              <a:avLst/>
            </a:prstGeom>
          </p:spPr>
          <p:txBody>
            <a:bodyPr wrap="square">
              <a:spAutoFit/>
            </a:bodyPr>
            <a:lstStyle/>
            <a:p>
              <a:pPr lvl="0"/>
              <a:r>
                <a:rPr lang="en-US" b="1" dirty="0"/>
                <a:t>Infection Prevention &amp; Control</a:t>
              </a:r>
            </a:p>
          </p:txBody>
        </p:sp>
        <p:sp>
          <p:nvSpPr>
            <p:cNvPr id="25" name="Rectangle 24">
              <a:extLst>
                <a:ext uri="{FF2B5EF4-FFF2-40B4-BE49-F238E27FC236}">
                  <a16:creationId xmlns:a16="http://schemas.microsoft.com/office/drawing/2014/main" id="{58E13BD7-578A-46BE-A490-2BB8B9A75EAA}"/>
                </a:ext>
              </a:extLst>
            </p:cNvPr>
            <p:cNvSpPr/>
            <p:nvPr/>
          </p:nvSpPr>
          <p:spPr>
            <a:xfrm>
              <a:off x="10189446" y="3195800"/>
              <a:ext cx="1752963" cy="646331"/>
            </a:xfrm>
            <a:prstGeom prst="rect">
              <a:avLst/>
            </a:prstGeom>
          </p:spPr>
          <p:txBody>
            <a:bodyPr wrap="square">
              <a:spAutoFit/>
            </a:bodyPr>
            <a:lstStyle/>
            <a:p>
              <a:pPr lvl="0"/>
              <a:r>
                <a:rPr lang="en-US" b="1" dirty="0"/>
                <a:t>Resident</a:t>
              </a:r>
            </a:p>
            <a:p>
              <a:pPr lvl="0"/>
              <a:r>
                <a:rPr lang="en-US" b="1" dirty="0"/>
                <a:t>Rights</a:t>
              </a:r>
            </a:p>
          </p:txBody>
        </p:sp>
      </p:grpSp>
    </p:spTree>
    <p:extLst>
      <p:ext uri="{BB962C8B-B14F-4D97-AF65-F5344CB8AC3E}">
        <p14:creationId xmlns:p14="http://schemas.microsoft.com/office/powerpoint/2010/main" val="427266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11200" y="381000"/>
            <a:ext cx="10769600" cy="622414"/>
          </a:xfrm>
          <a:prstGeom prst="rect">
            <a:avLst/>
          </a:prstGeom>
        </p:spPr>
        <p:txBody>
          <a:bodyPr wrap="square" lIns="0" tIns="0" rIns="0" bIns="0" rtlCol="0" anchor="t">
            <a:spAutoFit/>
          </a:bodyPr>
          <a:lstStyle/>
          <a:p>
            <a:pPr>
              <a:lnSpc>
                <a:spcPts val="5464"/>
              </a:lnSpc>
            </a:pPr>
            <a:r>
              <a:rPr lang="en-US" sz="3200" b="1" dirty="0">
                <a:solidFill>
                  <a:srgbClr val="253746"/>
                </a:solidFill>
                <a:latin typeface="Helvetica" pitchFamily="2" charset="0"/>
                <a:ea typeface="Open Sans" panose="020B0606030504020204" pitchFamily="34" charset="0"/>
                <a:cs typeface="Open Sans" panose="020B0606030504020204" pitchFamily="34" charset="0"/>
              </a:rPr>
              <a:t>Resident &amp; Advocate: Rights &amp; Responsibilities</a:t>
            </a:r>
          </a:p>
        </p:txBody>
      </p:sp>
      <p:sp>
        <p:nvSpPr>
          <p:cNvPr id="5" name="TextBox 5"/>
          <p:cNvSpPr txBox="1"/>
          <p:nvPr/>
        </p:nvSpPr>
        <p:spPr>
          <a:xfrm>
            <a:off x="711200" y="1417886"/>
            <a:ext cx="9942623" cy="4567277"/>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vl3pPr marL="1679121" lvl="2" indent="-610961">
              <a:lnSpc>
                <a:spcPts val="7923"/>
              </a:lnSpc>
              <a:buFont typeface="Arial"/>
              <a:buChar char="•"/>
              <a:defRPr sz="4800">
                <a:solidFill>
                  <a:srgbClr val="7F7F7F"/>
                </a:solidFill>
                <a:latin typeface="Helvetica" pitchFamily="2" charset="0"/>
                <a:ea typeface="Open Sans" panose="020B0606030504020204" pitchFamily="34" charset="0"/>
                <a:cs typeface="Open Sans" panose="020B0606030504020204" pitchFamily="34" charset="0"/>
              </a:defRPr>
            </a:lvl3pPr>
          </a:lstStyle>
          <a:p>
            <a:pPr lvl="1">
              <a:lnSpc>
                <a:spcPct val="100000"/>
              </a:lnSpc>
              <a:spcAft>
                <a:spcPts val="1600"/>
              </a:spcAft>
            </a:pPr>
            <a:r>
              <a:rPr lang="en-US" sz="3200" dirty="0">
                <a:solidFill>
                  <a:schemeClr val="tx1"/>
                </a:solidFill>
              </a:rPr>
              <a:t>Informed</a:t>
            </a:r>
          </a:p>
          <a:p>
            <a:pPr lvl="2">
              <a:lnSpc>
                <a:spcPct val="100000"/>
              </a:lnSpc>
              <a:spcAft>
                <a:spcPts val="1600"/>
              </a:spcAft>
            </a:pPr>
            <a:r>
              <a:rPr lang="en-US" sz="2800" dirty="0">
                <a:solidFill>
                  <a:schemeClr val="tx1"/>
                </a:solidFill>
              </a:rPr>
              <a:t>Antibiotics- dose, duration, use</a:t>
            </a:r>
          </a:p>
          <a:p>
            <a:pPr lvl="2">
              <a:lnSpc>
                <a:spcPct val="100000"/>
              </a:lnSpc>
              <a:spcAft>
                <a:spcPts val="1600"/>
              </a:spcAft>
            </a:pPr>
            <a:r>
              <a:rPr lang="en-US" sz="2800" dirty="0">
                <a:solidFill>
                  <a:schemeClr val="tx1"/>
                </a:solidFill>
              </a:rPr>
              <a:t>Vaccinations- benefits and possible side effects</a:t>
            </a:r>
          </a:p>
          <a:p>
            <a:pPr lvl="1">
              <a:lnSpc>
                <a:spcPct val="100000"/>
              </a:lnSpc>
              <a:spcAft>
                <a:spcPts val="1600"/>
              </a:spcAft>
            </a:pPr>
            <a:r>
              <a:rPr lang="en-US" sz="3200" dirty="0">
                <a:solidFill>
                  <a:schemeClr val="tx1"/>
                </a:solidFill>
              </a:rPr>
              <a:t>Involved</a:t>
            </a:r>
          </a:p>
          <a:p>
            <a:pPr lvl="2">
              <a:lnSpc>
                <a:spcPct val="100000"/>
              </a:lnSpc>
              <a:spcAft>
                <a:spcPts val="533"/>
              </a:spcAft>
            </a:pPr>
            <a:r>
              <a:rPr lang="en-US" sz="2800" dirty="0">
                <a:solidFill>
                  <a:schemeClr val="tx1"/>
                </a:solidFill>
                <a:latin typeface="Helvetica" panose="020B0604020202020204" pitchFamily="34" charset="0"/>
                <a:cs typeface="Helvetica" panose="020B0604020202020204" pitchFamily="34" charset="0"/>
              </a:rPr>
              <a:t>Care decisions- acceptance and refusal</a:t>
            </a:r>
            <a:endParaRPr lang="en-US" sz="2400" dirty="0">
              <a:solidFill>
                <a:schemeClr val="tx1"/>
              </a:solidFill>
              <a:latin typeface="Helvetica" panose="020B0604020202020204" pitchFamily="34" charset="0"/>
              <a:cs typeface="Helvetica" panose="020B0604020202020204" pitchFamily="34" charset="0"/>
            </a:endParaRPr>
          </a:p>
          <a:p>
            <a:pPr lvl="2">
              <a:lnSpc>
                <a:spcPct val="100000"/>
              </a:lnSpc>
              <a:spcAft>
                <a:spcPts val="533"/>
              </a:spcAft>
            </a:pPr>
            <a:r>
              <a:rPr lang="en-US" sz="2800" dirty="0">
                <a:solidFill>
                  <a:schemeClr val="tx1"/>
                </a:solidFill>
              </a:rPr>
              <a:t>Infection prevention and control plan &amp; feedback</a:t>
            </a:r>
          </a:p>
        </p:txBody>
      </p:sp>
    </p:spTree>
    <p:extLst>
      <p:ext uri="{BB962C8B-B14F-4D97-AF65-F5344CB8AC3E}">
        <p14:creationId xmlns:p14="http://schemas.microsoft.com/office/powerpoint/2010/main" val="152599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386695"/>
            <a:ext cx="10769600" cy="606833"/>
          </a:xfrm>
          <a:prstGeom prst="rect">
            <a:avLst/>
          </a:prstGeom>
        </p:spPr>
        <p:txBody>
          <a:bodyPr wrap="square" lIns="0" tIns="0" rIns="0" bIns="0" rtlCol="0" anchor="t">
            <a:spAutoFit/>
          </a:bodyPr>
          <a:lstStyle/>
          <a:p>
            <a:pPr>
              <a:lnSpc>
                <a:spcPts val="5464"/>
              </a:lnSpc>
            </a:pPr>
            <a:r>
              <a:rPr lang="en-US" sz="2667" b="1" dirty="0">
                <a:solidFill>
                  <a:srgbClr val="253746"/>
                </a:solidFill>
                <a:latin typeface="Helvetica" pitchFamily="2" charset="0"/>
                <a:ea typeface="Open Sans" panose="020B0606030504020204" pitchFamily="34" charset="0"/>
                <a:cs typeface="Open Sans" panose="020B0606030504020204" pitchFamily="34" charset="0"/>
              </a:rPr>
              <a:t>Nursing Home Requirements: Infection Prevention &amp; Control</a:t>
            </a:r>
          </a:p>
        </p:txBody>
      </p:sp>
      <p:sp>
        <p:nvSpPr>
          <p:cNvPr id="5" name="TextBox 5"/>
          <p:cNvSpPr txBox="1"/>
          <p:nvPr/>
        </p:nvSpPr>
        <p:spPr>
          <a:xfrm>
            <a:off x="1168400" y="1842169"/>
            <a:ext cx="10210800" cy="2767937"/>
          </a:xfrm>
          <a:prstGeom prst="rect">
            <a:avLst/>
          </a:prstGeom>
        </p:spPr>
        <p:txBody>
          <a:bodyPr wrap="square" lIns="0" tIns="0" rIns="0" bIns="0" rtlCol="0" anchor="t">
            <a:spAutoFit/>
          </a:bodyPr>
          <a:lstStyle/>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Infection control policies and procedures based on recognized guidelines</a:t>
            </a:r>
          </a:p>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Antibiotic use, monitoring, feedback</a:t>
            </a:r>
          </a:p>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Immunization administration, education, documentation</a:t>
            </a:r>
          </a:p>
          <a:p>
            <a:pPr marL="687409" lvl="1" indent="-343705">
              <a:lnSpc>
                <a:spcPts val="4457"/>
              </a:lnSpc>
              <a:buFont typeface="Arial"/>
              <a:buChar char="•"/>
            </a:pPr>
            <a:endParaRPr lang="en-US" sz="2667"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6" name="TextBox 5"/>
          <p:cNvSpPr txBox="1"/>
          <p:nvPr/>
        </p:nvSpPr>
        <p:spPr>
          <a:xfrm>
            <a:off x="1155699" y="2146820"/>
            <a:ext cx="9677401" cy="1734064"/>
          </a:xfrm>
          <a:prstGeom prst="rect">
            <a:avLst/>
          </a:prstGeom>
          <a:noFill/>
        </p:spPr>
        <p:txBody>
          <a:bodyPr wrap="square" rtlCol="0">
            <a:spAutoFit/>
          </a:bodyPr>
          <a:lstStyle/>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Strong Infection Prevention and Control Program</a:t>
            </a:r>
          </a:p>
          <a:p>
            <a:pPr marL="381019" indent="-381019" algn="ctr">
              <a:buFont typeface="Arial" panose="020B0604020202020204" pitchFamily="34" charset="0"/>
              <a:buChar char="•"/>
            </a:pPr>
            <a:endParaRPr lang="en-US" sz="2667" b="1" dirty="0">
              <a:latin typeface="Helvetica" pitchFamily="2" charset="0"/>
              <a:ea typeface="Open Sans" panose="020B0606030504020204" pitchFamily="34" charset="0"/>
              <a:cs typeface="Open Sans" panose="020B0606030504020204" pitchFamily="34" charset="0"/>
            </a:endParaRPr>
          </a:p>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Federal and State Law Requirements</a:t>
            </a:r>
          </a:p>
          <a:p>
            <a:pPr algn="ctr"/>
            <a:endParaRPr lang="en-US" sz="2667" b="1" dirty="0">
              <a:solidFill>
                <a:srgbClr val="7F7F7F"/>
              </a:solidFill>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0382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B34EE7-F6DD-43F6-9B09-BBE0C7B06DD6}"/>
              </a:ext>
            </a:extLst>
          </p:cNvPr>
          <p:cNvPicPr>
            <a:picLocks noChangeAspect="1"/>
          </p:cNvPicPr>
          <p:nvPr/>
        </p:nvPicPr>
        <p:blipFill>
          <a:blip r:embed="rId3"/>
          <a:stretch>
            <a:fillRect/>
          </a:stretch>
        </p:blipFill>
        <p:spPr>
          <a:xfrm>
            <a:off x="1993214" y="4786193"/>
            <a:ext cx="2100128" cy="1475555"/>
          </a:xfrm>
          <a:prstGeom prst="rect">
            <a:avLst/>
          </a:prstGeom>
        </p:spPr>
      </p:pic>
      <p:sp>
        <p:nvSpPr>
          <p:cNvPr id="5" name="TextBox 5"/>
          <p:cNvSpPr txBox="1"/>
          <p:nvPr/>
        </p:nvSpPr>
        <p:spPr>
          <a:xfrm>
            <a:off x="496743" y="390540"/>
            <a:ext cx="8826137"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rPr>
              <a:t>Ms. Johnson and Mrs. Sanchez</a:t>
            </a:r>
          </a:p>
        </p:txBody>
      </p:sp>
      <p:sp>
        <p:nvSpPr>
          <p:cNvPr id="9" name="TextBox 5"/>
          <p:cNvSpPr txBox="1"/>
          <p:nvPr/>
        </p:nvSpPr>
        <p:spPr>
          <a:xfrm>
            <a:off x="6876524" y="1775790"/>
            <a:ext cx="5125557" cy="4234493"/>
          </a:xfrm>
          <a:prstGeom prst="rect">
            <a:avLst/>
          </a:prstGeom>
        </p:spPr>
        <p:txBody>
          <a:bodyPr wrap="square" lIns="0" tIns="0" rIns="0" bIns="0" rtlCol="0" anchor="t">
            <a:spAutoFit/>
          </a:bodyPr>
          <a:lstStyle/>
          <a:p>
            <a:pPr marL="779685" lvl="1" indent="-389843">
              <a:spcAft>
                <a:spcPts val="1600"/>
              </a:spcAft>
              <a:buFont typeface="Arial"/>
              <a:buChar char="•"/>
            </a:pPr>
            <a:r>
              <a:rPr lang="en-US" sz="3200" dirty="0">
                <a:latin typeface="Helvetica" pitchFamily="2" charset="0"/>
              </a:rPr>
              <a:t>Informed</a:t>
            </a:r>
          </a:p>
          <a:p>
            <a:pPr marL="1084500" lvl="2" indent="-389843">
              <a:spcAft>
                <a:spcPts val="533"/>
              </a:spcAft>
              <a:buFont typeface="Arial"/>
              <a:buChar char="•"/>
            </a:pPr>
            <a:r>
              <a:rPr lang="en-US" sz="2800" dirty="0">
                <a:latin typeface="Helvetica" pitchFamily="2" charset="0"/>
              </a:rPr>
              <a:t>Antibiotic stewardship</a:t>
            </a:r>
          </a:p>
          <a:p>
            <a:pPr marL="1084500" lvl="2" indent="-389843">
              <a:spcAft>
                <a:spcPts val="533"/>
              </a:spcAft>
              <a:buFont typeface="Arial"/>
              <a:buChar char="•"/>
            </a:pPr>
            <a:r>
              <a:rPr lang="en-US" sz="2800" dirty="0">
                <a:latin typeface="Helvetica" pitchFamily="2" charset="0"/>
              </a:rPr>
              <a:t>Vaccinations</a:t>
            </a:r>
            <a:br>
              <a:rPr lang="en-US" sz="3200" dirty="0">
                <a:latin typeface="Helvetica" pitchFamily="2" charset="0"/>
              </a:rPr>
            </a:br>
            <a:r>
              <a:rPr lang="en-US" sz="3200" dirty="0">
                <a:latin typeface="Helvetica" pitchFamily="2" charset="0"/>
              </a:rPr>
              <a:t> </a:t>
            </a:r>
          </a:p>
          <a:p>
            <a:pPr marL="779685" lvl="1" indent="-389843">
              <a:spcAft>
                <a:spcPts val="1600"/>
              </a:spcAft>
              <a:buFont typeface="Arial"/>
              <a:buChar char="•"/>
            </a:pPr>
            <a:r>
              <a:rPr lang="en-US" sz="3200" dirty="0">
                <a:latin typeface="Helvetica" pitchFamily="2" charset="0"/>
              </a:rPr>
              <a:t>Involved</a:t>
            </a:r>
          </a:p>
          <a:p>
            <a:pPr marL="1084500" lvl="2" indent="-389843">
              <a:spcAft>
                <a:spcPts val="533"/>
              </a:spcAft>
              <a:buFont typeface="Arial"/>
              <a:buChar char="•"/>
            </a:pPr>
            <a:r>
              <a:rPr lang="en-US" sz="2800" dirty="0">
                <a:latin typeface="Helvetica" pitchFamily="2" charset="0"/>
              </a:rPr>
              <a:t>Infection assessment</a:t>
            </a:r>
          </a:p>
          <a:p>
            <a:pPr marL="1084500" lvl="2" indent="-389843">
              <a:spcAft>
                <a:spcPts val="533"/>
              </a:spcAft>
              <a:buFont typeface="Arial"/>
              <a:buChar char="•"/>
            </a:pPr>
            <a:r>
              <a:rPr lang="en-US" sz="2800" dirty="0">
                <a:latin typeface="Helvetica" pitchFamily="2" charset="0"/>
              </a:rPr>
              <a:t>Infection prevention and control plan</a:t>
            </a:r>
          </a:p>
        </p:txBody>
      </p:sp>
      <p:pic>
        <p:nvPicPr>
          <p:cNvPr id="24" name="Picture 23">
            <a:extLst>
              <a:ext uri="{FF2B5EF4-FFF2-40B4-BE49-F238E27FC236}">
                <a16:creationId xmlns:a16="http://schemas.microsoft.com/office/drawing/2014/main" id="{04F864C0-0A23-48A9-943B-0ECA937EAC0B}"/>
              </a:ext>
            </a:extLst>
          </p:cNvPr>
          <p:cNvPicPr>
            <a:picLocks noChangeAspect="1"/>
          </p:cNvPicPr>
          <p:nvPr/>
        </p:nvPicPr>
        <p:blipFill>
          <a:blip r:embed="rId4"/>
          <a:stretch>
            <a:fillRect/>
          </a:stretch>
        </p:blipFill>
        <p:spPr>
          <a:xfrm flipH="1">
            <a:off x="2593445" y="1307369"/>
            <a:ext cx="1806007" cy="2632072"/>
          </a:xfrm>
          <a:prstGeom prst="rect">
            <a:avLst/>
          </a:prstGeom>
        </p:spPr>
      </p:pic>
      <p:grpSp>
        <p:nvGrpSpPr>
          <p:cNvPr id="25" name="Group 24">
            <a:extLst>
              <a:ext uri="{FF2B5EF4-FFF2-40B4-BE49-F238E27FC236}">
                <a16:creationId xmlns:a16="http://schemas.microsoft.com/office/drawing/2014/main" id="{2306165C-1AAD-4D8E-A6D0-08DA0D4A34F3}"/>
              </a:ext>
            </a:extLst>
          </p:cNvPr>
          <p:cNvGrpSpPr/>
          <p:nvPr/>
        </p:nvGrpSpPr>
        <p:grpSpPr>
          <a:xfrm>
            <a:off x="189919" y="1334029"/>
            <a:ext cx="2015639" cy="2724300"/>
            <a:chOff x="-3006244" y="2201350"/>
            <a:chExt cx="2015639" cy="2724300"/>
          </a:xfrm>
        </p:grpSpPr>
        <p:sp>
          <p:nvSpPr>
            <p:cNvPr id="26" name="Rectangle 25">
              <a:extLst>
                <a:ext uri="{FF2B5EF4-FFF2-40B4-BE49-F238E27FC236}">
                  <a16:creationId xmlns:a16="http://schemas.microsoft.com/office/drawing/2014/main" id="{693C0BBC-24F7-46F9-BF17-633FA5F2AEA4}"/>
                </a:ext>
              </a:extLst>
            </p:cNvPr>
            <p:cNvSpPr/>
            <p:nvPr/>
          </p:nvSpPr>
          <p:spPr>
            <a:xfrm>
              <a:off x="-3006244" y="2224714"/>
              <a:ext cx="2015639" cy="2677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5">
              <a:extLst>
                <a:ext uri="{FF2B5EF4-FFF2-40B4-BE49-F238E27FC236}">
                  <a16:creationId xmlns:a16="http://schemas.microsoft.com/office/drawing/2014/main" id="{E0357753-517C-4315-90D1-93A3151725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830575" y="2201350"/>
              <a:ext cx="1664300" cy="2724300"/>
            </a:xfrm>
            <a:prstGeom prst="rect">
              <a:avLst/>
            </a:prstGeom>
          </p:spPr>
        </p:pic>
      </p:grpSp>
      <p:pic>
        <p:nvPicPr>
          <p:cNvPr id="28" name="Picture 43">
            <a:extLst>
              <a:ext uri="{FF2B5EF4-FFF2-40B4-BE49-F238E27FC236}">
                <a16:creationId xmlns:a16="http://schemas.microsoft.com/office/drawing/2014/main" id="{563C7F45-C761-41BE-AAB6-BC8CB91C1D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39400" y="3053317"/>
            <a:ext cx="2372148" cy="3194812"/>
          </a:xfrm>
          <a:prstGeom prst="rect">
            <a:avLst/>
          </a:prstGeom>
        </p:spPr>
      </p:pic>
      <p:pic>
        <p:nvPicPr>
          <p:cNvPr id="7" name="Picture 6">
            <a:extLst>
              <a:ext uri="{FF2B5EF4-FFF2-40B4-BE49-F238E27FC236}">
                <a16:creationId xmlns:a16="http://schemas.microsoft.com/office/drawing/2014/main" id="{75EEFD42-082C-487F-8FB2-6F518605045A}"/>
              </a:ext>
            </a:extLst>
          </p:cNvPr>
          <p:cNvPicPr>
            <a:picLocks noChangeAspect="1"/>
          </p:cNvPicPr>
          <p:nvPr/>
        </p:nvPicPr>
        <p:blipFill>
          <a:blip r:embed="rId9"/>
          <a:stretch>
            <a:fillRect/>
          </a:stretch>
        </p:blipFill>
        <p:spPr>
          <a:xfrm>
            <a:off x="365588" y="4074911"/>
            <a:ext cx="1664300" cy="1613611"/>
          </a:xfrm>
          <a:prstGeom prst="rect">
            <a:avLst/>
          </a:prstGeom>
        </p:spPr>
      </p:pic>
    </p:spTree>
    <p:extLst>
      <p:ext uri="{BB962C8B-B14F-4D97-AF65-F5344CB8AC3E}">
        <p14:creationId xmlns:p14="http://schemas.microsoft.com/office/powerpoint/2010/main" val="385272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wipe(left)">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animEffect transition="in" filter="wipe(left)">
                                      <p:cBhvr>
                                        <p:cTn id="54" dur="500"/>
                                        <p:tgtEl>
                                          <p:spTgt spid="9">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Effect transition="in" filter="wipe(left)">
                                      <p:cBhvr>
                                        <p:cTn id="59" dur="500"/>
                                        <p:tgtEl>
                                          <p:spTgt spid="9">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9">
                                            <p:txEl>
                                              <p:pRg st="5" end="5"/>
                                            </p:txEl>
                                          </p:spTgt>
                                        </p:tgtEl>
                                        <p:attrNameLst>
                                          <p:attrName>style.visibility</p:attrName>
                                        </p:attrNameLst>
                                      </p:cBhvr>
                                      <p:to>
                                        <p:strVal val="visible"/>
                                      </p:to>
                                    </p:set>
                                    <p:animEffect transition="in" filter="wipe(left)">
                                      <p:cBhvr>
                                        <p:cTn id="6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0400" y="381000"/>
            <a:ext cx="10769600"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Discussion</a:t>
            </a:r>
          </a:p>
        </p:txBody>
      </p:sp>
      <p:sp>
        <p:nvSpPr>
          <p:cNvPr id="5" name="TextBox 5"/>
          <p:cNvSpPr txBox="1"/>
          <p:nvPr/>
        </p:nvSpPr>
        <p:spPr>
          <a:xfrm>
            <a:off x="355600" y="1284823"/>
            <a:ext cx="10210800" cy="4062651"/>
          </a:xfrm>
          <a:prstGeom prst="rect">
            <a:avLst/>
          </a:prstGeom>
        </p:spPr>
        <p:txBody>
          <a:bodyPr wrap="square" lIns="0" tIns="0" rIns="0" bIns="0" rtlCol="0" anchor="t">
            <a:spAutoFit/>
          </a:bodyPr>
          <a:lstStyle/>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Do you have concerns about antibiotics and their use?</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Have you heard of antibiotic stewardship measures used in this facility?</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Do you have any concerns regarding vaccines? If so, has this facility addressed your concerns? </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Do you feel residents or their families can put pressure on providers to prescribe antibiotics? How can you help providers with antibiotic stewardship?</a:t>
            </a:r>
          </a:p>
        </p:txBody>
      </p:sp>
    </p:spTree>
    <p:extLst>
      <p:ext uri="{BB962C8B-B14F-4D97-AF65-F5344CB8AC3E}">
        <p14:creationId xmlns:p14="http://schemas.microsoft.com/office/powerpoint/2010/main" val="3717730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1898" y="183828"/>
            <a:ext cx="10769600" cy="893771"/>
          </a:xfrm>
          <a:prstGeom prst="rect">
            <a:avLst/>
          </a:prstGeom>
        </p:spPr>
        <p:txBody>
          <a:bodyPr wrap="square" lIns="0" tIns="0" rIns="0" bIns="0" rtlCol="0" anchor="t">
            <a:spAutoFit/>
          </a:bodyPr>
          <a:lstStyle>
            <a:defPPr>
              <a:defRPr lang="en-US"/>
            </a:defPPr>
            <a:lvl1pPr algn="ctr">
              <a:lnSpc>
                <a:spcPts val="8195"/>
              </a:lnSpc>
              <a:defRPr sz="5400" b="1">
                <a:solidFill>
                  <a:srgbClr val="253746"/>
                </a:solidFill>
                <a:latin typeface="Helvetica" pitchFamily="2" charset="0"/>
                <a:ea typeface="Open Sans" panose="020B0606030504020204" pitchFamily="34" charset="0"/>
                <a:cs typeface="Open Sans" panose="020B0606030504020204" pitchFamily="34" charset="0"/>
              </a:defRPr>
            </a:lvl1pPr>
          </a:lstStyle>
          <a:p>
            <a:pPr algn="l"/>
            <a:r>
              <a:rPr lang="en-US" sz="3600" dirty="0"/>
              <a:t>Advocacy: Next Steps</a:t>
            </a:r>
          </a:p>
        </p:txBody>
      </p:sp>
      <p:sp>
        <p:nvSpPr>
          <p:cNvPr id="5" name="TextBox 5"/>
          <p:cNvSpPr txBox="1"/>
          <p:nvPr/>
        </p:nvSpPr>
        <p:spPr>
          <a:xfrm>
            <a:off x="304799" y="1152236"/>
            <a:ext cx="11603183" cy="5272277"/>
          </a:xfrm>
          <a:prstGeom prst="rect">
            <a:avLst/>
          </a:prstGeom>
        </p:spPr>
        <p:txBody>
          <a:bodyPr wrap="square" lIns="0" tIns="0" rIns="0" bIns="0" rtlCol="0" anchor="t">
            <a:spAutoFit/>
          </a:bodyPr>
          <a:lstStyle/>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Education</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Nursing home specific risk assessment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Nursing home specific policies and procedures</a:t>
            </a:r>
          </a:p>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Engagement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Resident or family council to review policies and monitoring</a:t>
            </a:r>
          </a:p>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Empowerment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Quality assurance and assessment committee (QAA committee) </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Resident and/or family member role in monitoring</a:t>
            </a:r>
          </a:p>
        </p:txBody>
      </p:sp>
    </p:spTree>
    <p:extLst>
      <p:ext uri="{BB962C8B-B14F-4D97-AF65-F5344CB8AC3E}">
        <p14:creationId xmlns:p14="http://schemas.microsoft.com/office/powerpoint/2010/main" val="3185924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1EEDACA3-E3FB-67B1-0938-F085C14B1F90}"/>
              </a:ext>
            </a:extLst>
          </p:cNvPr>
          <p:cNvPicPr>
            <a:picLocks noChangeAspect="1"/>
          </p:cNvPicPr>
          <p:nvPr/>
        </p:nvPicPr>
        <p:blipFill rotWithShape="1">
          <a:blip r:embed="rId3"/>
          <a:srcRect r="1353" b="26056"/>
          <a:stretch/>
        </p:blipFill>
        <p:spPr>
          <a:xfrm>
            <a:off x="4054988" y="2031104"/>
            <a:ext cx="4092493" cy="3067632"/>
          </a:xfrm>
          <a:prstGeom prst="rect">
            <a:avLst/>
          </a:prstGeom>
        </p:spPr>
      </p:pic>
      <p:sp>
        <p:nvSpPr>
          <p:cNvPr id="10" name="Rectangle 9">
            <a:extLst>
              <a:ext uri="{FF2B5EF4-FFF2-40B4-BE49-F238E27FC236}">
                <a16:creationId xmlns:a16="http://schemas.microsoft.com/office/drawing/2014/main" id="{5EFD3C98-F710-BF9C-7054-C56D55506EF0}"/>
              </a:ext>
            </a:extLst>
          </p:cNvPr>
          <p:cNvSpPr/>
          <p:nvPr/>
        </p:nvSpPr>
        <p:spPr>
          <a:xfrm>
            <a:off x="2932545" y="307499"/>
            <a:ext cx="6326909" cy="1117935"/>
          </a:xfrm>
          <a:prstGeom prst="rect">
            <a:avLst/>
          </a:prstGeom>
        </p:spPr>
        <p:txBody>
          <a:bodyPr wrap="square">
            <a:spAutoFit/>
          </a:bodyPr>
          <a:lstStyle/>
          <a:p>
            <a:pPr algn="ctr"/>
            <a:r>
              <a:rPr lang="en-US" sz="1333"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1333" dirty="0">
              <a:solidFill>
                <a:srgbClr val="253746"/>
              </a:solidFill>
              <a:latin typeface="Helvetica" pitchFamily="2" charset="0"/>
              <a:ea typeface="Calibri" panose="020F0502020204030204" pitchFamily="34" charset="0"/>
            </a:endParaRPr>
          </a:p>
        </p:txBody>
      </p:sp>
      <p:sp>
        <p:nvSpPr>
          <p:cNvPr id="11" name="TextBox 7">
            <a:extLst>
              <a:ext uri="{FF2B5EF4-FFF2-40B4-BE49-F238E27FC236}">
                <a16:creationId xmlns:a16="http://schemas.microsoft.com/office/drawing/2014/main" id="{C2F40B22-01BB-446A-7ABD-DEDA61FB946B}"/>
              </a:ext>
            </a:extLst>
          </p:cNvPr>
          <p:cNvSpPr txBox="1"/>
          <p:nvPr/>
        </p:nvSpPr>
        <p:spPr>
          <a:xfrm>
            <a:off x="2932545" y="5624954"/>
            <a:ext cx="6846161" cy="820738"/>
          </a:xfrm>
          <a:prstGeom prst="rect">
            <a:avLst/>
          </a:prstGeom>
        </p:spPr>
        <p:txBody>
          <a:bodyPr lIns="0" tIns="0" rIns="0" bIns="0" rtlCol="0" anchor="t">
            <a:spAutoFit/>
          </a:bodyPr>
          <a:lstStyle/>
          <a:p>
            <a:pPr algn="ctr">
              <a:lnSpc>
                <a:spcPts val="3219"/>
              </a:lnSpc>
            </a:pPr>
            <a:r>
              <a:rPr lang="en-US" sz="3334"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12" name="TextBox 7">
            <a:extLst>
              <a:ext uri="{FF2B5EF4-FFF2-40B4-BE49-F238E27FC236}">
                <a16:creationId xmlns:a16="http://schemas.microsoft.com/office/drawing/2014/main" id="{2BFA3B29-77D2-2A5A-A8E2-E245D6B25778}"/>
              </a:ext>
            </a:extLst>
          </p:cNvPr>
          <p:cNvSpPr txBox="1"/>
          <p:nvPr/>
        </p:nvSpPr>
        <p:spPr>
          <a:xfrm>
            <a:off x="2771440" y="5187643"/>
            <a:ext cx="6846161" cy="410369"/>
          </a:xfrm>
          <a:prstGeom prst="rect">
            <a:avLst/>
          </a:prstGeom>
        </p:spPr>
        <p:txBody>
          <a:bodyPr lIns="0" tIns="0" rIns="0" bIns="0" rtlCol="0" anchor="t">
            <a:spAutoFit/>
          </a:bodyPr>
          <a:lstStyle/>
          <a:p>
            <a:pPr algn="ctr">
              <a:lnSpc>
                <a:spcPts val="3219"/>
              </a:lnSpc>
            </a:pPr>
            <a:r>
              <a:rPr lang="en-US" sz="3334" b="1" dirty="0">
                <a:solidFill>
                  <a:srgbClr val="000000"/>
                </a:solidFill>
                <a:latin typeface="Helvetica" pitchFamily="2" charset="0"/>
                <a:ea typeface="Open Sans" panose="020B0606030504020204" pitchFamily="34" charset="0"/>
                <a:cs typeface="Open Sans" panose="020B0606030504020204" pitchFamily="34" charset="0"/>
              </a:rPr>
              <a:t>ICARE</a:t>
            </a:r>
          </a:p>
        </p:txBody>
      </p:sp>
      <p:sp>
        <p:nvSpPr>
          <p:cNvPr id="2" name="Rectangle 1">
            <a:extLst>
              <a:ext uri="{FF2B5EF4-FFF2-40B4-BE49-F238E27FC236}">
                <a16:creationId xmlns:a16="http://schemas.microsoft.com/office/drawing/2014/main" id="{233CA8FB-D16A-4991-A7F1-422024EE1056}"/>
              </a:ext>
            </a:extLst>
          </p:cNvPr>
          <p:cNvSpPr/>
          <p:nvPr/>
        </p:nvSpPr>
        <p:spPr>
          <a:xfrm>
            <a:off x="1066800" y="1783662"/>
            <a:ext cx="10503761" cy="461665"/>
          </a:xfrm>
          <a:prstGeom prst="rect">
            <a:avLst/>
          </a:prstGeom>
        </p:spPr>
        <p:txBody>
          <a:bodyPr wrap="square">
            <a:spAutoFit/>
          </a:bodyPr>
          <a:lstStyle/>
          <a:p>
            <a:pPr algn="ctr"/>
            <a:r>
              <a:rPr lang="en-US" sz="2400" b="1" dirty="0">
                <a:latin typeface="Helvetica" panose="020B0604020202020204" pitchFamily="34" charset="0"/>
                <a:cs typeface="Helvetica" panose="020B0604020202020204" pitchFamily="34" charset="0"/>
              </a:rPr>
              <a:t>https://www.unthsc.edu/ICARE</a:t>
            </a:r>
          </a:p>
        </p:txBody>
      </p:sp>
    </p:spTree>
    <p:extLst>
      <p:ext uri="{BB962C8B-B14F-4D97-AF65-F5344CB8AC3E}">
        <p14:creationId xmlns:p14="http://schemas.microsoft.com/office/powerpoint/2010/main" val="331994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838200" y="2254650"/>
            <a:ext cx="10817506" cy="2897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b="1" dirty="0">
                <a:latin typeface="Helvetica" charset="0"/>
                <a:ea typeface="Helvetica" charset="0"/>
                <a:cs typeface="Helvetica" charset="0"/>
              </a:rPr>
              <a:t>Infection Control Advocate and Resident Education</a:t>
            </a:r>
          </a:p>
          <a:p>
            <a:pPr>
              <a:lnSpc>
                <a:spcPct val="100000"/>
              </a:lnSpc>
            </a:pPr>
            <a:r>
              <a:rPr lang="en-US" sz="1333" b="1" dirty="0">
                <a:solidFill>
                  <a:schemeClr val="tx1">
                    <a:lumMod val="50000"/>
                    <a:lumOff val="50000"/>
                  </a:schemeClr>
                </a:solidFill>
                <a:latin typeface="Helvetica" charset="0"/>
                <a:ea typeface="Helvetica" charset="0"/>
                <a:cs typeface="Helvetica" charset="0"/>
              </a:rPr>
              <a:t> </a:t>
            </a:r>
            <a:br>
              <a:rPr lang="en-US" sz="4800" b="1" dirty="0">
                <a:solidFill>
                  <a:schemeClr val="tx1">
                    <a:lumMod val="50000"/>
                    <a:lumOff val="50000"/>
                  </a:schemeClr>
                </a:solidFill>
                <a:latin typeface="Helvetica" charset="0"/>
                <a:ea typeface="Helvetica" charset="0"/>
                <a:cs typeface="Helvetica" charset="0"/>
              </a:rPr>
            </a:br>
            <a:r>
              <a:rPr lang="en-US" sz="3600" b="1" dirty="0">
                <a:solidFill>
                  <a:srgbClr val="253746"/>
                </a:solidFill>
                <a:latin typeface="Helvetica" charset="0"/>
                <a:ea typeface="Helvetica" charset="0"/>
                <a:cs typeface="Helvetica" charset="0"/>
              </a:rPr>
              <a:t>Protect Yourself and Others:</a:t>
            </a:r>
          </a:p>
          <a:p>
            <a:pPr>
              <a:lnSpc>
                <a:spcPct val="100000"/>
              </a:lnSpc>
            </a:pPr>
            <a:r>
              <a:rPr lang="en-US" sz="3600" b="1" dirty="0">
                <a:solidFill>
                  <a:srgbClr val="253746"/>
                </a:solidFill>
                <a:latin typeface="Helvetica" charset="0"/>
                <a:ea typeface="Helvetica" charset="0"/>
                <a:cs typeface="Helvetica" charset="0"/>
              </a:rPr>
              <a:t>Less Antibiotics, More Vaccines</a:t>
            </a:r>
            <a:endParaRPr lang="en-US" sz="3200" b="1" dirty="0">
              <a:solidFill>
                <a:srgbClr val="253746"/>
              </a:solidFill>
              <a:latin typeface="Helvetica" charset="0"/>
              <a:ea typeface="Helvetica" charset="0"/>
              <a:cs typeface="Helvetica" charset="0"/>
            </a:endParaRPr>
          </a:p>
        </p:txBody>
      </p:sp>
    </p:spTree>
    <p:extLst>
      <p:ext uri="{BB962C8B-B14F-4D97-AF65-F5344CB8AC3E}">
        <p14:creationId xmlns:p14="http://schemas.microsoft.com/office/powerpoint/2010/main" val="325599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09579" y="1247909"/>
            <a:ext cx="9927214" cy="1362745"/>
          </a:xfrm>
          <a:prstGeom prst="rect">
            <a:avLst/>
          </a:prstGeom>
        </p:spPr>
        <p:txBody>
          <a:bodyPr lIns="0" tIns="0" rIns="0" bIns="0" rtlCol="0" anchor="t">
            <a:spAutoFit/>
          </a:bodyPr>
          <a:lstStyle/>
          <a:p>
            <a:pPr algn="ctr">
              <a:lnSpc>
                <a:spcPts val="5464"/>
              </a:lnSpc>
            </a:pPr>
            <a:r>
              <a:rPr lang="en-US" sz="4400" b="1" dirty="0">
                <a:latin typeface="Helvetica" pitchFamily="2" charset="0"/>
              </a:rPr>
              <a:t>A chilly winter morning at the Springville Nursing Home...</a:t>
            </a:r>
          </a:p>
        </p:txBody>
      </p:sp>
      <p:pic>
        <p:nvPicPr>
          <p:cNvPr id="7" name="Picture 6">
            <a:extLst>
              <a:ext uri="{FF2B5EF4-FFF2-40B4-BE49-F238E27FC236}">
                <a16:creationId xmlns:a16="http://schemas.microsoft.com/office/drawing/2014/main" id="{1CB2EDCF-7648-B85F-A506-7704C67336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36" b="10277"/>
          <a:stretch/>
        </p:blipFill>
        <p:spPr>
          <a:xfrm>
            <a:off x="4353846" y="3276997"/>
            <a:ext cx="3850067" cy="3098801"/>
          </a:xfrm>
          <a:prstGeom prst="rect">
            <a:avLst/>
          </a:prstGeom>
        </p:spPr>
      </p:pic>
      <p:pic>
        <p:nvPicPr>
          <p:cNvPr id="10" name="Picture 2">
            <a:extLst>
              <a:ext uri="{FF2B5EF4-FFF2-40B4-BE49-F238E27FC236}">
                <a16:creationId xmlns:a16="http://schemas.microsoft.com/office/drawing/2014/main" id="{41A95CE5-343D-4605-BA03-A272D5C077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03573" y="2581564"/>
            <a:ext cx="675069" cy="675069"/>
          </a:xfrm>
          <a:prstGeom prst="rect">
            <a:avLst/>
          </a:prstGeom>
        </p:spPr>
      </p:pic>
      <p:pic>
        <p:nvPicPr>
          <p:cNvPr id="13" name="Picture 2">
            <a:extLst>
              <a:ext uri="{FF2B5EF4-FFF2-40B4-BE49-F238E27FC236}">
                <a16:creationId xmlns:a16="http://schemas.microsoft.com/office/drawing/2014/main" id="{90AFEFF3-562B-4DE3-B404-A336B4BC13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95693" y="3426391"/>
            <a:ext cx="675069" cy="675069"/>
          </a:xfrm>
          <a:prstGeom prst="rect">
            <a:avLst/>
          </a:prstGeom>
        </p:spPr>
      </p:pic>
      <p:pic>
        <p:nvPicPr>
          <p:cNvPr id="14" name="Picture 2">
            <a:extLst>
              <a:ext uri="{FF2B5EF4-FFF2-40B4-BE49-F238E27FC236}">
                <a16:creationId xmlns:a16="http://schemas.microsoft.com/office/drawing/2014/main" id="{80C9371D-F80C-4DA7-A033-7658953A53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61398" y="3276997"/>
            <a:ext cx="675069" cy="675069"/>
          </a:xfrm>
          <a:prstGeom prst="rect">
            <a:avLst/>
          </a:prstGeom>
        </p:spPr>
      </p:pic>
      <p:pic>
        <p:nvPicPr>
          <p:cNvPr id="15" name="Picture 2">
            <a:extLst>
              <a:ext uri="{FF2B5EF4-FFF2-40B4-BE49-F238E27FC236}">
                <a16:creationId xmlns:a16="http://schemas.microsoft.com/office/drawing/2014/main" id="{98CB57C4-3F52-48E4-AE6E-2E8193C7C7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36044" y="2601928"/>
            <a:ext cx="675069" cy="675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9129AD4-478B-4BDC-BDCD-F9906ABA3938}"/>
              </a:ext>
            </a:extLst>
          </p:cNvPr>
          <p:cNvPicPr>
            <a:picLocks noChangeAspect="1"/>
          </p:cNvPicPr>
          <p:nvPr/>
        </p:nvPicPr>
        <p:blipFill>
          <a:blip r:embed="rId3"/>
          <a:stretch>
            <a:fillRect/>
          </a:stretch>
        </p:blipFill>
        <p:spPr>
          <a:xfrm>
            <a:off x="3695147" y="2870869"/>
            <a:ext cx="2358323" cy="3465251"/>
          </a:xfrm>
          <a:prstGeom prst="rect">
            <a:avLst/>
          </a:prstGeom>
        </p:spPr>
      </p:pic>
      <p:sp>
        <p:nvSpPr>
          <p:cNvPr id="6" name="TextBox 6"/>
          <p:cNvSpPr txBox="1"/>
          <p:nvPr/>
        </p:nvSpPr>
        <p:spPr>
          <a:xfrm>
            <a:off x="558800" y="317993"/>
            <a:ext cx="10253980" cy="750633"/>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sz="3600" dirty="0"/>
              <a:t>Mr. Sanchez Learns More</a:t>
            </a:r>
          </a:p>
        </p:txBody>
      </p:sp>
      <p:sp>
        <p:nvSpPr>
          <p:cNvPr id="12" name="Title 3">
            <a:extLst>
              <a:ext uri="{FF2B5EF4-FFF2-40B4-BE49-F238E27FC236}">
                <a16:creationId xmlns:a16="http://schemas.microsoft.com/office/drawing/2014/main" id="{8C685D2E-2C45-4DFE-930C-2E0BD0C6AA63}"/>
              </a:ext>
            </a:extLst>
          </p:cNvPr>
          <p:cNvSpPr txBox="1">
            <a:spLocks/>
          </p:cNvSpPr>
          <p:nvPr/>
        </p:nvSpPr>
        <p:spPr>
          <a:xfrm>
            <a:off x="5777025" y="1255638"/>
            <a:ext cx="6407888" cy="4679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81019" indent="-381019">
              <a:lnSpc>
                <a:spcPct val="100000"/>
              </a:lnSpc>
              <a:spcBef>
                <a:spcPts val="0"/>
              </a:spcBef>
              <a:spcAft>
                <a:spcPts val="600"/>
              </a:spcAft>
              <a:buFont typeface="Arial" panose="020B0604020202020204" pitchFamily="34" charset="0"/>
              <a:buChar char="•"/>
            </a:pPr>
            <a:r>
              <a:rPr lang="en-US" sz="3200" spc="100" dirty="0">
                <a:latin typeface="Helvetica" charset="0"/>
                <a:ea typeface="Helvetica" charset="0"/>
                <a:cs typeface="Helvetica" charset="0"/>
              </a:rPr>
              <a:t>Enhanced barrier precautions (prevention precautions)</a:t>
            </a:r>
          </a:p>
          <a:p>
            <a:pPr marL="838219" lvl="1" indent="-381019">
              <a:spcAft>
                <a:spcPts val="600"/>
              </a:spcAft>
              <a:buFont typeface="Arial" panose="020B0604020202020204" pitchFamily="34" charset="0"/>
              <a:buChar char="•"/>
            </a:pPr>
            <a:r>
              <a:rPr lang="en-US" sz="3200" spc="100" dirty="0">
                <a:latin typeface="Helvetica" charset="0"/>
                <a:ea typeface="Helvetica" charset="0"/>
                <a:cs typeface="Helvetica" charset="0"/>
              </a:rPr>
              <a:t>Do not limit movement or activities</a:t>
            </a:r>
          </a:p>
          <a:p>
            <a:pPr marL="381019" indent="-381019">
              <a:spcAft>
                <a:spcPts val="600"/>
              </a:spcAft>
              <a:buFont typeface="Arial" panose="020B0604020202020204" pitchFamily="34" charset="0"/>
              <a:buChar char="•"/>
            </a:pPr>
            <a:r>
              <a:rPr lang="en-US" sz="3200" spc="100" dirty="0">
                <a:latin typeface="Helvetica" charset="0"/>
                <a:ea typeface="Helvetica" charset="0"/>
                <a:cs typeface="Helvetica" charset="0"/>
              </a:rPr>
              <a:t>Multi-Drug Resistant Organisms (MDROs)</a:t>
            </a:r>
          </a:p>
          <a:p>
            <a:pPr marL="838219" lvl="1" indent="-381019">
              <a:spcAft>
                <a:spcPts val="600"/>
              </a:spcAft>
              <a:buFont typeface="Arial" panose="020B0604020202020204" pitchFamily="34" charset="0"/>
              <a:buChar char="•"/>
            </a:pPr>
            <a:r>
              <a:rPr lang="en-US" sz="3200" spc="100" dirty="0">
                <a:solidFill>
                  <a:prstClr val="black"/>
                </a:solidFill>
                <a:latin typeface="Helvetica" charset="0"/>
                <a:ea typeface="Helvetica" charset="0"/>
                <a:cs typeface="Helvetica" charset="0"/>
              </a:rPr>
              <a:t>Inappropriate antimicrobial use</a:t>
            </a:r>
          </a:p>
          <a:p>
            <a:pPr marL="838219" lvl="1" indent="-381019">
              <a:spcAft>
                <a:spcPts val="600"/>
              </a:spcAft>
              <a:buFont typeface="Arial" panose="020B0604020202020204" pitchFamily="34" charset="0"/>
              <a:buChar char="•"/>
            </a:pPr>
            <a:r>
              <a:rPr lang="en-US" sz="3200" spc="100" dirty="0">
                <a:solidFill>
                  <a:prstClr val="black"/>
                </a:solidFill>
                <a:latin typeface="Helvetica" charset="0"/>
                <a:ea typeface="Helvetica" charset="0"/>
                <a:cs typeface="Helvetica" charset="0"/>
              </a:rPr>
              <a:t>Outbreaks in nursing home communities</a:t>
            </a:r>
          </a:p>
          <a:p>
            <a:pPr marL="838219" lvl="1" indent="-381019">
              <a:spcAft>
                <a:spcPts val="600"/>
              </a:spcAft>
              <a:buFont typeface="Arial" panose="020B0604020202020204" pitchFamily="34" charset="0"/>
              <a:buChar char="•"/>
            </a:pPr>
            <a:endParaRPr lang="en-US" sz="3200" spc="100" dirty="0">
              <a:solidFill>
                <a:prstClr val="black"/>
              </a:solidFill>
              <a:latin typeface="Helvetica" charset="0"/>
              <a:ea typeface="Helvetica" charset="0"/>
              <a:cs typeface="Helvetica" charset="0"/>
            </a:endParaRPr>
          </a:p>
          <a:p>
            <a:pPr marL="381019" indent="-381019">
              <a:spcAft>
                <a:spcPts val="600"/>
              </a:spcAft>
              <a:buFont typeface="Arial" panose="020B0604020202020204" pitchFamily="34" charset="0"/>
              <a:buChar char="•"/>
            </a:pPr>
            <a:endParaRPr lang="en-US" sz="3200" spc="100" dirty="0">
              <a:latin typeface="Helvetica" charset="0"/>
              <a:ea typeface="Helvetica" charset="0"/>
              <a:cs typeface="Helvetica" charset="0"/>
            </a:endParaRPr>
          </a:p>
          <a:p>
            <a:pPr marL="838219" lvl="1" indent="-381019">
              <a:spcAft>
                <a:spcPts val="600"/>
              </a:spcAft>
              <a:buFont typeface="Arial" panose="020B0604020202020204" pitchFamily="34" charset="0"/>
              <a:buChar char="•"/>
            </a:pPr>
            <a:endParaRPr lang="en-US" sz="3200" spc="100" dirty="0">
              <a:solidFill>
                <a:prstClr val="black"/>
              </a:solidFill>
              <a:latin typeface="Helvetica" charset="0"/>
              <a:ea typeface="Helvetica" charset="0"/>
              <a:cs typeface="Helvetica" charset="0"/>
            </a:endParaRPr>
          </a:p>
          <a:p>
            <a:pPr marL="381019" indent="-381019">
              <a:spcAft>
                <a:spcPts val="600"/>
              </a:spcAft>
              <a:buFont typeface="Arial" panose="020B0604020202020204" pitchFamily="34" charset="0"/>
              <a:buChar char="•"/>
            </a:pPr>
            <a:endParaRPr lang="en-US" sz="3200" spc="100" dirty="0">
              <a:latin typeface="Helvetica" charset="0"/>
              <a:ea typeface="Helvetica" charset="0"/>
              <a:cs typeface="Helvetica" charset="0"/>
            </a:endParaRPr>
          </a:p>
          <a:p>
            <a:pPr lvl="1">
              <a:spcAft>
                <a:spcPts val="600"/>
              </a:spcAft>
            </a:pPr>
            <a:endParaRPr lang="en-US" sz="600" spc="100" dirty="0">
              <a:latin typeface="Helvetica" charset="0"/>
              <a:ea typeface="Helvetica" charset="0"/>
              <a:cs typeface="Helvetica" charset="0"/>
            </a:endParaRPr>
          </a:p>
        </p:txBody>
      </p:sp>
      <p:pic>
        <p:nvPicPr>
          <p:cNvPr id="8" name="Picture 7">
            <a:extLst>
              <a:ext uri="{FF2B5EF4-FFF2-40B4-BE49-F238E27FC236}">
                <a16:creationId xmlns:a16="http://schemas.microsoft.com/office/drawing/2014/main" id="{3B0E2ABF-4199-42EE-A1F2-995F25703EB1}"/>
              </a:ext>
            </a:extLst>
          </p:cNvPr>
          <p:cNvPicPr>
            <a:picLocks noChangeAspect="1"/>
          </p:cNvPicPr>
          <p:nvPr/>
        </p:nvPicPr>
        <p:blipFill>
          <a:blip r:embed="rId4"/>
          <a:stretch>
            <a:fillRect/>
          </a:stretch>
        </p:blipFill>
        <p:spPr>
          <a:xfrm flipH="1">
            <a:off x="154344" y="1482535"/>
            <a:ext cx="2015639" cy="2632072"/>
          </a:xfrm>
          <a:prstGeom prst="rect">
            <a:avLst/>
          </a:prstGeom>
        </p:spPr>
      </p:pic>
      <p:pic>
        <p:nvPicPr>
          <p:cNvPr id="10" name="Picture 9">
            <a:extLst>
              <a:ext uri="{FF2B5EF4-FFF2-40B4-BE49-F238E27FC236}">
                <a16:creationId xmlns:a16="http://schemas.microsoft.com/office/drawing/2014/main" id="{CE7785F7-802F-4742-B245-21ADA98A8AE9}"/>
              </a:ext>
            </a:extLst>
          </p:cNvPr>
          <p:cNvPicPr>
            <a:picLocks noChangeAspect="1"/>
          </p:cNvPicPr>
          <p:nvPr/>
        </p:nvPicPr>
        <p:blipFill>
          <a:blip r:embed="rId5"/>
          <a:stretch>
            <a:fillRect/>
          </a:stretch>
        </p:blipFill>
        <p:spPr>
          <a:xfrm flipH="1">
            <a:off x="2467961" y="1482535"/>
            <a:ext cx="1806007" cy="2632072"/>
          </a:xfrm>
          <a:prstGeom prst="rect">
            <a:avLst/>
          </a:prstGeom>
        </p:spPr>
      </p:pic>
      <p:grpSp>
        <p:nvGrpSpPr>
          <p:cNvPr id="3" name="Group 2">
            <a:extLst>
              <a:ext uri="{FF2B5EF4-FFF2-40B4-BE49-F238E27FC236}">
                <a16:creationId xmlns:a16="http://schemas.microsoft.com/office/drawing/2014/main" id="{4A2FBE3E-C228-4CCA-BBCF-4FF3C9FB63A8}"/>
              </a:ext>
            </a:extLst>
          </p:cNvPr>
          <p:cNvGrpSpPr/>
          <p:nvPr/>
        </p:nvGrpSpPr>
        <p:grpSpPr>
          <a:xfrm>
            <a:off x="159732" y="1466189"/>
            <a:ext cx="2015639" cy="2724300"/>
            <a:chOff x="-3006244" y="2201350"/>
            <a:chExt cx="2015639" cy="2724300"/>
          </a:xfrm>
        </p:grpSpPr>
        <p:sp>
          <p:nvSpPr>
            <p:cNvPr id="2" name="Rectangle 1">
              <a:extLst>
                <a:ext uri="{FF2B5EF4-FFF2-40B4-BE49-F238E27FC236}">
                  <a16:creationId xmlns:a16="http://schemas.microsoft.com/office/drawing/2014/main" id="{989D5D87-F3F1-40BD-BD4E-7792AD392ED2}"/>
                </a:ext>
              </a:extLst>
            </p:cNvPr>
            <p:cNvSpPr/>
            <p:nvPr/>
          </p:nvSpPr>
          <p:spPr>
            <a:xfrm>
              <a:off x="-3006244" y="2224714"/>
              <a:ext cx="2015639" cy="2677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5">
              <a:extLst>
                <a:ext uri="{FF2B5EF4-FFF2-40B4-BE49-F238E27FC236}">
                  <a16:creationId xmlns:a16="http://schemas.microsoft.com/office/drawing/2014/main" id="{3E532601-2007-4990-B45E-8553453420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30575" y="2201350"/>
              <a:ext cx="1664300" cy="27243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wipe(left)">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wipe(left)">
                                      <p:cBhvr>
                                        <p:cTn id="34" dur="500"/>
                                        <p:tgtEl>
                                          <p:spTgt spid="1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2">
                                            <p:txEl>
                                              <p:pRg st="2" end="2"/>
                                            </p:txEl>
                                          </p:spTgt>
                                        </p:tgtEl>
                                        <p:attrNameLst>
                                          <p:attrName>style.visibility</p:attrName>
                                        </p:attrNameLst>
                                      </p:cBhvr>
                                      <p:to>
                                        <p:strVal val="visible"/>
                                      </p:to>
                                    </p:set>
                                    <p:animEffect transition="in" filter="wipe(left)">
                                      <p:cBhvr>
                                        <p:cTn id="46" dur="500"/>
                                        <p:tgtEl>
                                          <p:spTgt spid="1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Effect transition="in" filter="wipe(left)">
                                      <p:cBhvr>
                                        <p:cTn id="51" dur="500"/>
                                        <p:tgtEl>
                                          <p:spTgt spid="12">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2">
                                            <p:txEl>
                                              <p:pRg st="4" end="4"/>
                                            </p:txEl>
                                          </p:spTgt>
                                        </p:tgtEl>
                                        <p:attrNameLst>
                                          <p:attrName>style.visibility</p:attrName>
                                        </p:attrNameLst>
                                      </p:cBhvr>
                                      <p:to>
                                        <p:strVal val="visible"/>
                                      </p:to>
                                    </p:set>
                                    <p:animEffect transition="in" filter="wipe(left)">
                                      <p:cBhvr>
                                        <p:cTn id="56"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24179" y="466189"/>
            <a:ext cx="9421569" cy="634084"/>
          </a:xfrm>
          <a:prstGeom prst="rect">
            <a:avLst/>
          </a:prstGeom>
        </p:spPr>
        <p:txBody>
          <a:bodyPr wrap="square" lIns="0" tIns="0" rIns="0" bIns="0" rtlCol="0" anchor="t">
            <a:spAutoFit/>
          </a:bodyPr>
          <a:lstStyle/>
          <a:p>
            <a:pPr>
              <a:lnSpc>
                <a:spcPts val="5464"/>
              </a:lnSpc>
            </a:pPr>
            <a:r>
              <a:rPr lang="en-US" sz="3600" b="1" spc="67" dirty="0">
                <a:solidFill>
                  <a:srgbClr val="253746"/>
                </a:solidFill>
                <a:latin typeface="Helvetica" charset="0"/>
                <a:ea typeface="Helvetica" charset="0"/>
                <a:cs typeface="Helvetica" charset="0"/>
              </a:rPr>
              <a:t>Protecting Others and Themselves…</a:t>
            </a:r>
          </a:p>
        </p:txBody>
      </p:sp>
      <p:grpSp>
        <p:nvGrpSpPr>
          <p:cNvPr id="8" name="Group 7">
            <a:extLst>
              <a:ext uri="{FF2B5EF4-FFF2-40B4-BE49-F238E27FC236}">
                <a16:creationId xmlns:a16="http://schemas.microsoft.com/office/drawing/2014/main" id="{38595DA4-D106-4594-B4BE-0D64E86C0AF7}"/>
              </a:ext>
            </a:extLst>
          </p:cNvPr>
          <p:cNvGrpSpPr/>
          <p:nvPr/>
        </p:nvGrpSpPr>
        <p:grpSpPr>
          <a:xfrm>
            <a:off x="2864824" y="1185333"/>
            <a:ext cx="6449297" cy="2915324"/>
            <a:chOff x="2864824" y="1100273"/>
            <a:chExt cx="6209345" cy="2723682"/>
          </a:xfrm>
        </p:grpSpPr>
        <p:pic>
          <p:nvPicPr>
            <p:cNvPr id="9" name="Picture 8">
              <a:extLst>
                <a:ext uri="{FF2B5EF4-FFF2-40B4-BE49-F238E27FC236}">
                  <a16:creationId xmlns:a16="http://schemas.microsoft.com/office/drawing/2014/main" id="{525FF74A-1635-4D0E-9054-AD60BBAA5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824" y="1100273"/>
              <a:ext cx="6209345" cy="2723682"/>
            </a:xfrm>
            <a:prstGeom prst="rect">
              <a:avLst/>
            </a:prstGeom>
          </p:spPr>
        </p:pic>
        <p:sp>
          <p:nvSpPr>
            <p:cNvPr id="10" name="TextBox 8">
              <a:extLst>
                <a:ext uri="{FF2B5EF4-FFF2-40B4-BE49-F238E27FC236}">
                  <a16:creationId xmlns:a16="http://schemas.microsoft.com/office/drawing/2014/main" id="{607DD806-C537-4613-99AD-F0B6AA4391EE}"/>
                </a:ext>
              </a:extLst>
            </p:cNvPr>
            <p:cNvSpPr txBox="1"/>
            <p:nvPr/>
          </p:nvSpPr>
          <p:spPr>
            <a:xfrm>
              <a:off x="3729474" y="1759328"/>
              <a:ext cx="3947724" cy="1365837"/>
            </a:xfrm>
            <a:prstGeom prst="rect">
              <a:avLst/>
            </a:prstGeom>
          </p:spPr>
          <p:txBody>
            <a:bodyPr wrap="square" lIns="0" tIns="0" rIns="0" bIns="0" rtlCol="0" anchor="t">
              <a:spAutoFit/>
            </a:bodyPr>
            <a:lstStyle/>
            <a:p>
              <a:pPr algn="ctr">
                <a:lnSpc>
                  <a:spcPts val="1898"/>
                </a:lnSpc>
              </a:pPr>
              <a:r>
                <a:rPr lang="en-US" sz="1867" dirty="0">
                  <a:latin typeface="Helvetica" pitchFamily="2" charset="0"/>
                  <a:ea typeface="Open Sans" panose="020B0606030504020204" pitchFamily="34" charset="0"/>
                  <a:cs typeface="Open Sans" panose="020B0606030504020204" pitchFamily="34" charset="0"/>
                </a:rPr>
                <a:t>What can Springville do to prevent this from happening to other residents?</a:t>
              </a:r>
            </a:p>
            <a:p>
              <a:pPr algn="ctr">
                <a:lnSpc>
                  <a:spcPts val="1898"/>
                </a:lnSpc>
              </a:pPr>
              <a:endParaRPr lang="en-US" sz="1867" dirty="0">
                <a:latin typeface="Helvetica" pitchFamily="2" charset="0"/>
                <a:ea typeface="Open Sans" panose="020B0606030504020204" pitchFamily="34" charset="0"/>
                <a:cs typeface="Open Sans" panose="020B0606030504020204" pitchFamily="34" charset="0"/>
              </a:endParaRPr>
            </a:p>
            <a:p>
              <a:pPr algn="ctr">
                <a:lnSpc>
                  <a:spcPts val="1898"/>
                </a:lnSpc>
              </a:pPr>
              <a:r>
                <a:rPr lang="en-US" sz="1867" dirty="0">
                  <a:latin typeface="Helvetica" pitchFamily="2" charset="0"/>
                  <a:ea typeface="Open Sans" panose="020B0606030504020204" pitchFamily="34" charset="0"/>
                  <a:cs typeface="Open Sans" panose="020B0606030504020204" pitchFamily="34" charset="0"/>
                </a:rPr>
                <a:t>What can they do to help protect themselves and others from pathogens?</a:t>
              </a:r>
            </a:p>
          </p:txBody>
        </p:sp>
      </p:grpSp>
      <p:pic>
        <p:nvPicPr>
          <p:cNvPr id="14" name="Picture 5">
            <a:extLst>
              <a:ext uri="{FF2B5EF4-FFF2-40B4-BE49-F238E27FC236}">
                <a16:creationId xmlns:a16="http://schemas.microsoft.com/office/drawing/2014/main" id="{72FF750A-3D82-4A13-8918-CCF28ADDEC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6045" y="3429000"/>
            <a:ext cx="1738779" cy="2915324"/>
          </a:xfrm>
          <a:prstGeom prst="rect">
            <a:avLst/>
          </a:prstGeom>
        </p:spPr>
      </p:pic>
      <p:pic>
        <p:nvPicPr>
          <p:cNvPr id="15" name="Picture 14">
            <a:extLst>
              <a:ext uri="{FF2B5EF4-FFF2-40B4-BE49-F238E27FC236}">
                <a16:creationId xmlns:a16="http://schemas.microsoft.com/office/drawing/2014/main" id="{88E9476E-D28E-454F-8B45-AD9847BD7208}"/>
              </a:ext>
            </a:extLst>
          </p:cNvPr>
          <p:cNvPicPr>
            <a:picLocks noChangeAspect="1"/>
          </p:cNvPicPr>
          <p:nvPr/>
        </p:nvPicPr>
        <p:blipFill>
          <a:blip r:embed="rId6"/>
          <a:stretch>
            <a:fillRect/>
          </a:stretch>
        </p:blipFill>
        <p:spPr>
          <a:xfrm flipH="1">
            <a:off x="9006941" y="3712252"/>
            <a:ext cx="1806007" cy="2632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8800" y="279400"/>
            <a:ext cx="4514875" cy="750633"/>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sz="3600" dirty="0"/>
              <a:t>What Will I Learn? </a:t>
            </a:r>
          </a:p>
        </p:txBody>
      </p:sp>
      <p:sp>
        <p:nvSpPr>
          <p:cNvPr id="5" name="TextBox 5"/>
          <p:cNvSpPr txBox="1"/>
          <p:nvPr/>
        </p:nvSpPr>
        <p:spPr>
          <a:xfrm>
            <a:off x="406400" y="1283477"/>
            <a:ext cx="10464800" cy="3631763"/>
          </a:xfrm>
          <a:prstGeom prst="rect">
            <a:avLst/>
          </a:prstGeom>
        </p:spPr>
        <p:txBody>
          <a:bodyPr wrap="square" lIns="0" tIns="0" rIns="0" bIns="0" rtlCol="0" anchor="t">
            <a:spAutoFit/>
          </a:bodyPr>
          <a:lstStyle/>
          <a:p>
            <a:pPr marL="579760" lvl="1" indent="-289880">
              <a:spcAft>
                <a:spcPts val="1600"/>
              </a:spcAft>
              <a:buFont typeface="Arial"/>
              <a:buChar char="•"/>
            </a:pPr>
            <a:r>
              <a:rPr lang="en-US" sz="2800" dirty="0">
                <a:solidFill>
                  <a:srgbClr val="000000"/>
                </a:solidFill>
                <a:latin typeface="Helvetica" pitchFamily="2" charset="0"/>
                <a:ea typeface="Open Sans" panose="020B0606030504020204" pitchFamily="34" charset="0"/>
                <a:cs typeface="Open Sans" panose="020B0606030504020204" pitchFamily="34" charset="0"/>
              </a:rPr>
              <a:t>What practices prevent the misuse of antibiotic and their consequences?</a:t>
            </a:r>
          </a:p>
          <a:p>
            <a:pPr marL="579760" lvl="1" indent="-289880">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What practices are promoted in nursing home residents that can protect themselves and others from pathogens?</a:t>
            </a:r>
          </a:p>
          <a:p>
            <a:pPr marL="579760" lvl="1" indent="-289880">
              <a:spcAft>
                <a:spcPts val="1600"/>
              </a:spcAft>
              <a:buFont typeface="Arial"/>
              <a:buChar char="•"/>
            </a:pPr>
            <a:r>
              <a:rPr lang="en-US" sz="2800" dirty="0">
                <a:solidFill>
                  <a:srgbClr val="000000"/>
                </a:solidFill>
                <a:latin typeface="Helvetica" pitchFamily="2" charset="0"/>
                <a:ea typeface="Open Sans" panose="020B0606030504020204" pitchFamily="34" charset="0"/>
                <a:cs typeface="Open Sans" panose="020B0606030504020204" pitchFamily="34" charset="0"/>
              </a:rPr>
              <a:t>How can being informed and involved respects resident rights while preventing and controlling infections?</a:t>
            </a:r>
            <a:endParaRPr lang="en-US" sz="2685" dirty="0">
              <a:solidFill>
                <a:srgbClr val="000000"/>
              </a:solidFill>
              <a:latin typeface="Helvetica" pitchFamily="2" charset="0"/>
              <a:ea typeface="Open Sans" panose="020B0606030504020204" pitchFamily="34" charset="0"/>
              <a:cs typeface="Open Sans" panose="020B0606030504020204" pitchFamily="34" charset="0"/>
            </a:endParaRPr>
          </a:p>
          <a:p>
            <a:pPr marL="579760" lvl="1" indent="-289880">
              <a:spcAft>
                <a:spcPts val="1600"/>
              </a:spcAft>
              <a:buFont typeface="Arial"/>
              <a:buChar char="•"/>
            </a:pPr>
            <a:endParaRPr lang="en-US" sz="2800" dirty="0">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660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8892274"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Antibiotics…Is there a problem?</a:t>
            </a:r>
          </a:p>
        </p:txBody>
      </p:sp>
      <p:sp>
        <p:nvSpPr>
          <p:cNvPr id="5" name="TextBox 5"/>
          <p:cNvSpPr txBox="1"/>
          <p:nvPr/>
        </p:nvSpPr>
        <p:spPr>
          <a:xfrm>
            <a:off x="160366" y="2035441"/>
            <a:ext cx="5755208" cy="2667397"/>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What’s the problem?</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Adverse reactions </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Microbial resistance (MDROs)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 C. difficile </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Colonization</a:t>
            </a:r>
          </a:p>
        </p:txBody>
      </p:sp>
      <p:pic>
        <p:nvPicPr>
          <p:cNvPr id="2" name="Picture 1">
            <a:extLst>
              <a:ext uri="{FF2B5EF4-FFF2-40B4-BE49-F238E27FC236}">
                <a16:creationId xmlns:a16="http://schemas.microsoft.com/office/drawing/2014/main" id="{41CC36F7-A4A5-41C4-ADE2-D21A8932A614}"/>
              </a:ext>
            </a:extLst>
          </p:cNvPr>
          <p:cNvPicPr>
            <a:picLocks noChangeAspect="1"/>
          </p:cNvPicPr>
          <p:nvPr/>
        </p:nvPicPr>
        <p:blipFill>
          <a:blip r:embed="rId3"/>
          <a:stretch>
            <a:fillRect/>
          </a:stretch>
        </p:blipFill>
        <p:spPr>
          <a:xfrm>
            <a:off x="9956271" y="1406573"/>
            <a:ext cx="1292802" cy="1296539"/>
          </a:xfrm>
          <a:prstGeom prst="rect">
            <a:avLst/>
          </a:prstGeom>
        </p:spPr>
      </p:pic>
      <p:pic>
        <p:nvPicPr>
          <p:cNvPr id="3" name="Picture 2">
            <a:extLst>
              <a:ext uri="{FF2B5EF4-FFF2-40B4-BE49-F238E27FC236}">
                <a16:creationId xmlns:a16="http://schemas.microsoft.com/office/drawing/2014/main" id="{F75B160E-8D8F-48CC-85C3-7DD70EE0BBC0}"/>
              </a:ext>
            </a:extLst>
          </p:cNvPr>
          <p:cNvPicPr>
            <a:picLocks noChangeAspect="1"/>
          </p:cNvPicPr>
          <p:nvPr/>
        </p:nvPicPr>
        <p:blipFill>
          <a:blip r:embed="rId4"/>
          <a:stretch>
            <a:fillRect/>
          </a:stretch>
        </p:blipFill>
        <p:spPr>
          <a:xfrm>
            <a:off x="9910176" y="1435188"/>
            <a:ext cx="1338897" cy="1292992"/>
          </a:xfrm>
          <a:prstGeom prst="rect">
            <a:avLst/>
          </a:prstGeom>
        </p:spPr>
      </p:pic>
      <p:pic>
        <p:nvPicPr>
          <p:cNvPr id="6" name="Picture 5">
            <a:extLst>
              <a:ext uri="{FF2B5EF4-FFF2-40B4-BE49-F238E27FC236}">
                <a16:creationId xmlns:a16="http://schemas.microsoft.com/office/drawing/2014/main" id="{D33532E6-FF07-4CC0-A125-7E7FAAB4C706}"/>
              </a:ext>
            </a:extLst>
          </p:cNvPr>
          <p:cNvPicPr>
            <a:picLocks noChangeAspect="1"/>
          </p:cNvPicPr>
          <p:nvPr/>
        </p:nvPicPr>
        <p:blipFill>
          <a:blip r:embed="rId5"/>
          <a:stretch>
            <a:fillRect/>
          </a:stretch>
        </p:blipFill>
        <p:spPr>
          <a:xfrm>
            <a:off x="4256586" y="2141766"/>
            <a:ext cx="1028439" cy="896257"/>
          </a:xfrm>
          <a:prstGeom prst="rect">
            <a:avLst/>
          </a:prstGeom>
        </p:spPr>
      </p:pic>
      <p:pic>
        <p:nvPicPr>
          <p:cNvPr id="14" name="Picture 8">
            <a:extLst>
              <a:ext uri="{FF2B5EF4-FFF2-40B4-BE49-F238E27FC236}">
                <a16:creationId xmlns:a16="http://schemas.microsoft.com/office/drawing/2014/main" id="{5C6B133C-6C88-4E7F-94DC-22C65BEBD6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96000" y="2743029"/>
            <a:ext cx="1296539" cy="1296539"/>
          </a:xfrm>
          <a:prstGeom prst="rect">
            <a:avLst/>
          </a:prstGeom>
        </p:spPr>
      </p:pic>
      <p:pic>
        <p:nvPicPr>
          <p:cNvPr id="15" name="Picture 6">
            <a:extLst>
              <a:ext uri="{FF2B5EF4-FFF2-40B4-BE49-F238E27FC236}">
                <a16:creationId xmlns:a16="http://schemas.microsoft.com/office/drawing/2014/main" id="{47618946-BD61-45D1-916C-8A3FBCD6FD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42785" y="1492314"/>
            <a:ext cx="2249959" cy="1296539"/>
          </a:xfrm>
          <a:prstGeom prst="rect">
            <a:avLst/>
          </a:prstGeom>
        </p:spPr>
      </p:pic>
      <p:pic>
        <p:nvPicPr>
          <p:cNvPr id="16" name="Picture 15">
            <a:extLst>
              <a:ext uri="{FF2B5EF4-FFF2-40B4-BE49-F238E27FC236}">
                <a16:creationId xmlns:a16="http://schemas.microsoft.com/office/drawing/2014/main" id="{BB67ACB0-F61A-471E-886E-CE566B9B4F1B}"/>
              </a:ext>
            </a:extLst>
          </p:cNvPr>
          <p:cNvPicPr>
            <a:picLocks noChangeAspect="1"/>
          </p:cNvPicPr>
          <p:nvPr/>
        </p:nvPicPr>
        <p:blipFill>
          <a:blip r:embed="rId10"/>
          <a:stretch>
            <a:fillRect/>
          </a:stretch>
        </p:blipFill>
        <p:spPr>
          <a:xfrm>
            <a:off x="4141471" y="3775142"/>
            <a:ext cx="1316764" cy="1598517"/>
          </a:xfrm>
          <a:prstGeom prst="rect">
            <a:avLst/>
          </a:prstGeom>
        </p:spPr>
      </p:pic>
      <p:pic>
        <p:nvPicPr>
          <p:cNvPr id="17" name="Picture 16">
            <a:extLst>
              <a:ext uri="{FF2B5EF4-FFF2-40B4-BE49-F238E27FC236}">
                <a16:creationId xmlns:a16="http://schemas.microsoft.com/office/drawing/2014/main" id="{AF0F0D77-756B-4B53-8BE7-D3B8792E7E4C}"/>
              </a:ext>
            </a:extLst>
          </p:cNvPr>
          <p:cNvPicPr>
            <a:picLocks noChangeAspect="1"/>
          </p:cNvPicPr>
          <p:nvPr/>
        </p:nvPicPr>
        <p:blipFill>
          <a:blip r:embed="rId11"/>
          <a:stretch>
            <a:fillRect/>
          </a:stretch>
        </p:blipFill>
        <p:spPr>
          <a:xfrm>
            <a:off x="5628158" y="4415137"/>
            <a:ext cx="1296539" cy="1565549"/>
          </a:xfrm>
          <a:prstGeom prst="rect">
            <a:avLst/>
          </a:prstGeom>
        </p:spPr>
      </p:pic>
    </p:spTree>
    <p:extLst>
      <p:ext uri="{BB962C8B-B14F-4D97-AF65-F5344CB8AC3E}">
        <p14:creationId xmlns:p14="http://schemas.microsoft.com/office/powerpoint/2010/main" val="5426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500"/>
                                        <p:tgtEl>
                                          <p:spTgt spid="5">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wipe(left)">
                                      <p:cBhvr>
                                        <p:cTn id="51" dur="500"/>
                                        <p:tgtEl>
                                          <p:spTgt spid="5">
                                            <p:txEl>
                                              <p:pRg st="4" end="4"/>
                                            </p:txEl>
                                          </p:spTgt>
                                        </p:tgtEl>
                                      </p:cBhvr>
                                    </p:animEffect>
                                  </p:childTnLst>
                                </p:cTn>
                              </p:par>
                              <p:par>
                                <p:cTn id="52" presetID="42"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8892274"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Antimicrobial Use and Misuse</a:t>
            </a:r>
          </a:p>
        </p:txBody>
      </p:sp>
      <p:sp>
        <p:nvSpPr>
          <p:cNvPr id="5" name="TextBox 5"/>
          <p:cNvSpPr txBox="1"/>
          <p:nvPr/>
        </p:nvSpPr>
        <p:spPr>
          <a:xfrm>
            <a:off x="362057" y="1808043"/>
            <a:ext cx="7383439" cy="4390946"/>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Common Use</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Pneumonia</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Skin infections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Urinary tract infections</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Common Misuse</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Overdiagnosis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Over treatment</a:t>
            </a:r>
          </a:p>
          <a:p>
            <a:pPr marL="846473" lvl="1" indent="-457200">
              <a:spcAft>
                <a:spcPts val="1600"/>
              </a:spcAft>
              <a:buFont typeface="Arial" panose="020B0604020202020204" pitchFamily="34" charset="0"/>
              <a:buChar char="•"/>
            </a:pPr>
            <a:endParaRPr lang="en-US" sz="2400" dirty="0">
              <a:latin typeface="Helvetica" pitchFamily="2" charset="0"/>
              <a:ea typeface="Open Sans" panose="020B0606030504020204" pitchFamily="34" charset="0"/>
              <a:cs typeface="Open Sans" panose="020B0606030504020204" pitchFamily="34" charset="0"/>
            </a:endParaRPr>
          </a:p>
        </p:txBody>
      </p:sp>
      <p:pic>
        <p:nvPicPr>
          <p:cNvPr id="6" name="Picture 7">
            <a:extLst>
              <a:ext uri="{FF2B5EF4-FFF2-40B4-BE49-F238E27FC236}">
                <a16:creationId xmlns:a16="http://schemas.microsoft.com/office/drawing/2014/main" id="{9F3FAC39-8466-4071-8178-9B433BAE54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10084" y="2481867"/>
            <a:ext cx="1963022" cy="1347123"/>
          </a:xfrm>
          <a:prstGeom prst="rect">
            <a:avLst/>
          </a:prstGeom>
        </p:spPr>
      </p:pic>
      <p:pic>
        <p:nvPicPr>
          <p:cNvPr id="7" name="Picture 6">
            <a:extLst>
              <a:ext uri="{FF2B5EF4-FFF2-40B4-BE49-F238E27FC236}">
                <a16:creationId xmlns:a16="http://schemas.microsoft.com/office/drawing/2014/main" id="{B5DA3A86-88EC-4465-86D1-90E1F5D4D0D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60572" y="4421159"/>
            <a:ext cx="2783227" cy="1536574"/>
          </a:xfrm>
          <a:prstGeom prst="rect">
            <a:avLst/>
          </a:prstGeom>
        </p:spPr>
      </p:pic>
      <p:grpSp>
        <p:nvGrpSpPr>
          <p:cNvPr id="8" name="Group 7">
            <a:extLst>
              <a:ext uri="{FF2B5EF4-FFF2-40B4-BE49-F238E27FC236}">
                <a16:creationId xmlns:a16="http://schemas.microsoft.com/office/drawing/2014/main" id="{C5D47F41-C011-4EE9-B594-5970D8F7361B}"/>
              </a:ext>
            </a:extLst>
          </p:cNvPr>
          <p:cNvGrpSpPr/>
          <p:nvPr/>
        </p:nvGrpSpPr>
        <p:grpSpPr>
          <a:xfrm>
            <a:off x="4307920" y="4740456"/>
            <a:ext cx="2496743" cy="1217277"/>
            <a:chOff x="-7940787" y="3591819"/>
            <a:chExt cx="2496743" cy="1217277"/>
          </a:xfrm>
        </p:grpSpPr>
        <p:grpSp>
          <p:nvGrpSpPr>
            <p:cNvPr id="3" name="Group 2">
              <a:extLst>
                <a:ext uri="{FF2B5EF4-FFF2-40B4-BE49-F238E27FC236}">
                  <a16:creationId xmlns:a16="http://schemas.microsoft.com/office/drawing/2014/main" id="{55EB7595-6341-4304-90DF-B5144D6C6876}"/>
                </a:ext>
              </a:extLst>
            </p:cNvPr>
            <p:cNvGrpSpPr/>
            <p:nvPr/>
          </p:nvGrpSpPr>
          <p:grpSpPr>
            <a:xfrm>
              <a:off x="-7940787" y="3591819"/>
              <a:ext cx="2496743" cy="1206437"/>
              <a:chOff x="4988578" y="2331879"/>
              <a:chExt cx="3336027" cy="1616266"/>
            </a:xfrm>
          </p:grpSpPr>
          <p:pic>
            <p:nvPicPr>
              <p:cNvPr id="2" name="Picture 1">
                <a:extLst>
                  <a:ext uri="{FF2B5EF4-FFF2-40B4-BE49-F238E27FC236}">
                    <a16:creationId xmlns:a16="http://schemas.microsoft.com/office/drawing/2014/main" id="{C6DE08FD-E050-45E3-AFEE-61161CAA50DF}"/>
                  </a:ext>
                </a:extLst>
              </p:cNvPr>
              <p:cNvPicPr>
                <a:picLocks noChangeAspect="1"/>
              </p:cNvPicPr>
              <p:nvPr/>
            </p:nvPicPr>
            <p:blipFill>
              <a:blip r:embed="rId8">
                <a:biLevel thresh="50000"/>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4988578" y="2331879"/>
                <a:ext cx="838064" cy="1616266"/>
              </a:xfrm>
              <a:prstGeom prst="rect">
                <a:avLst/>
              </a:prstGeom>
            </p:spPr>
          </p:pic>
          <p:pic>
            <p:nvPicPr>
              <p:cNvPr id="9" name="Picture 8">
                <a:extLst>
                  <a:ext uri="{FF2B5EF4-FFF2-40B4-BE49-F238E27FC236}">
                    <a16:creationId xmlns:a16="http://schemas.microsoft.com/office/drawing/2014/main" id="{6111D943-EC1B-4CD9-8C4E-0F637C8C5F1A}"/>
                  </a:ext>
                </a:extLst>
              </p:cNvPr>
              <p:cNvPicPr>
                <a:picLocks noChangeAspect="1"/>
              </p:cNvPicPr>
              <p:nvPr/>
            </p:nvPicPr>
            <p:blipFill>
              <a:blip r:embed="rId10"/>
              <a:stretch>
                <a:fillRect/>
              </a:stretch>
            </p:blipFill>
            <p:spPr>
              <a:xfrm>
                <a:off x="5826642" y="2331879"/>
                <a:ext cx="838064" cy="1616266"/>
              </a:xfrm>
              <a:prstGeom prst="rect">
                <a:avLst/>
              </a:prstGeom>
            </p:spPr>
          </p:pic>
          <p:pic>
            <p:nvPicPr>
              <p:cNvPr id="10" name="Picture 9">
                <a:extLst>
                  <a:ext uri="{FF2B5EF4-FFF2-40B4-BE49-F238E27FC236}">
                    <a16:creationId xmlns:a16="http://schemas.microsoft.com/office/drawing/2014/main" id="{548A06C8-579B-43EC-A24A-7E625F29FD9E}"/>
                  </a:ext>
                </a:extLst>
              </p:cNvPr>
              <p:cNvPicPr>
                <a:picLocks noChangeAspect="1"/>
              </p:cNvPicPr>
              <p:nvPr/>
            </p:nvPicPr>
            <p:blipFill>
              <a:blip r:embed="rId10"/>
              <a:stretch>
                <a:fillRect/>
              </a:stretch>
            </p:blipFill>
            <p:spPr>
              <a:xfrm>
                <a:off x="6648477" y="2331879"/>
                <a:ext cx="838064" cy="1616266"/>
              </a:xfrm>
              <a:prstGeom prst="rect">
                <a:avLst/>
              </a:prstGeom>
            </p:spPr>
          </p:pic>
          <p:pic>
            <p:nvPicPr>
              <p:cNvPr id="11" name="Picture 10">
                <a:extLst>
                  <a:ext uri="{FF2B5EF4-FFF2-40B4-BE49-F238E27FC236}">
                    <a16:creationId xmlns:a16="http://schemas.microsoft.com/office/drawing/2014/main" id="{D840FF22-FDE3-455D-9396-5CFA7056E989}"/>
                  </a:ext>
                </a:extLst>
              </p:cNvPr>
              <p:cNvPicPr>
                <a:picLocks noChangeAspect="1"/>
              </p:cNvPicPr>
              <p:nvPr/>
            </p:nvPicPr>
            <p:blipFill>
              <a:blip r:embed="rId10"/>
              <a:stretch>
                <a:fillRect/>
              </a:stretch>
            </p:blipFill>
            <p:spPr>
              <a:xfrm>
                <a:off x="7486541" y="2331879"/>
                <a:ext cx="838064" cy="1616266"/>
              </a:xfrm>
              <a:prstGeom prst="rect">
                <a:avLst/>
              </a:prstGeom>
            </p:spPr>
          </p:pic>
        </p:grpSp>
        <p:pic>
          <p:nvPicPr>
            <p:cNvPr id="12" name="Picture 11">
              <a:extLst>
                <a:ext uri="{FF2B5EF4-FFF2-40B4-BE49-F238E27FC236}">
                  <a16:creationId xmlns:a16="http://schemas.microsoft.com/office/drawing/2014/main" id="{1287D59D-B9FA-4C3F-B3DA-E4C373CB13B3}"/>
                </a:ext>
              </a:extLst>
            </p:cNvPr>
            <p:cNvPicPr>
              <a:picLocks noChangeAspect="1"/>
            </p:cNvPicPr>
            <p:nvPr/>
          </p:nvPicPr>
          <p:blipFill>
            <a:blip r:embed="rId8">
              <a:biLevel thresh="50000"/>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7293693" y="3602659"/>
              <a:ext cx="627222" cy="1206437"/>
            </a:xfrm>
            <a:prstGeom prst="rect">
              <a:avLst/>
            </a:prstGeom>
          </p:spPr>
        </p:pic>
        <p:pic>
          <p:nvPicPr>
            <p:cNvPr id="13" name="Picture 12">
              <a:extLst>
                <a:ext uri="{FF2B5EF4-FFF2-40B4-BE49-F238E27FC236}">
                  <a16:creationId xmlns:a16="http://schemas.microsoft.com/office/drawing/2014/main" id="{7D18B105-A440-4EF5-88E4-C2361A7798F7}"/>
                </a:ext>
              </a:extLst>
            </p:cNvPr>
            <p:cNvPicPr>
              <a:picLocks noChangeAspect="1"/>
            </p:cNvPicPr>
            <p:nvPr/>
          </p:nvPicPr>
          <p:blipFill>
            <a:blip r:embed="rId8">
              <a:biLevel thresh="50000"/>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6640072" y="3595364"/>
              <a:ext cx="627222" cy="1206437"/>
            </a:xfrm>
            <a:prstGeom prst="rect">
              <a:avLst/>
            </a:prstGeom>
          </p:spPr>
        </p:pic>
      </p:grpSp>
    </p:spTree>
    <p:extLst>
      <p:ext uri="{BB962C8B-B14F-4D97-AF65-F5344CB8AC3E}">
        <p14:creationId xmlns:p14="http://schemas.microsoft.com/office/powerpoint/2010/main" val="2660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6" presetClass="emph" presetSubtype="0" fill="hold" nodeType="withEffect">
                                  <p:stCondLst>
                                    <p:cond delay="0"/>
                                  </p:stCondLst>
                                  <p:childTnLst>
                                    <p:animScale>
                                      <p:cBhvr>
                                        <p:cTn id="14" dur="2000" fill="hold"/>
                                        <p:tgtEl>
                                          <p:spTgt spid="7"/>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left)">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wipe(left)">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wipe(left)">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8892274"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Antibiotic Stewardship</a:t>
            </a:r>
          </a:p>
        </p:txBody>
      </p:sp>
      <p:sp>
        <p:nvSpPr>
          <p:cNvPr id="5" name="TextBox 5"/>
          <p:cNvSpPr txBox="1"/>
          <p:nvPr/>
        </p:nvSpPr>
        <p:spPr>
          <a:xfrm>
            <a:off x="340792" y="1425271"/>
            <a:ext cx="7383439" cy="5909310"/>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Goal</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Right drug, dose, duration and administration</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Minimize consequences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Maximize benefits</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Improvement Practices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 Leadership, accountability, &amp; expertise</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Actions to improve use</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Tracking, reporting, &amp; education</a:t>
            </a:r>
          </a:p>
          <a:p>
            <a:pPr marL="1303673" lvl="2" indent="-457200">
              <a:spcAft>
                <a:spcPts val="1600"/>
              </a:spcAft>
              <a:buFont typeface="Arial" panose="020B0604020202020204" pitchFamily="34" charset="0"/>
              <a:buChar char="•"/>
            </a:pPr>
            <a:endParaRPr lang="en-US" sz="2400" dirty="0">
              <a:latin typeface="Helvetica" pitchFamily="2" charset="0"/>
              <a:ea typeface="Open Sans" panose="020B0606030504020204" pitchFamily="34" charset="0"/>
              <a:cs typeface="Open Sans" panose="020B0606030504020204" pitchFamily="34" charset="0"/>
            </a:endParaRPr>
          </a:p>
          <a:p>
            <a:pPr marL="846473" lvl="1" indent="-457200">
              <a:spcAft>
                <a:spcPts val="1600"/>
              </a:spcAft>
              <a:buFont typeface="Arial" panose="020B0604020202020204" pitchFamily="34" charset="0"/>
              <a:buChar char="•"/>
            </a:pPr>
            <a:endParaRPr lang="en-US" sz="2400" dirty="0">
              <a:latin typeface="Helvetica"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E2018E6-1454-403F-BB69-14E01A2C626A}"/>
              </a:ext>
            </a:extLst>
          </p:cNvPr>
          <p:cNvPicPr>
            <a:picLocks noChangeAspect="1"/>
          </p:cNvPicPr>
          <p:nvPr/>
        </p:nvPicPr>
        <p:blipFill>
          <a:blip r:embed="rId3"/>
          <a:stretch>
            <a:fillRect/>
          </a:stretch>
        </p:blipFill>
        <p:spPr>
          <a:xfrm>
            <a:off x="6396702" y="1388059"/>
            <a:ext cx="1662778" cy="1574974"/>
          </a:xfrm>
          <a:prstGeom prst="rect">
            <a:avLst/>
          </a:prstGeom>
        </p:spPr>
      </p:pic>
      <p:pic>
        <p:nvPicPr>
          <p:cNvPr id="7" name="Picture 6">
            <a:extLst>
              <a:ext uri="{FF2B5EF4-FFF2-40B4-BE49-F238E27FC236}">
                <a16:creationId xmlns:a16="http://schemas.microsoft.com/office/drawing/2014/main" id="{C6880CFB-41FC-4CF5-9949-9E0ABF3AD1DC}"/>
              </a:ext>
            </a:extLst>
          </p:cNvPr>
          <p:cNvPicPr>
            <a:picLocks noChangeAspect="1"/>
          </p:cNvPicPr>
          <p:nvPr/>
        </p:nvPicPr>
        <p:blipFill>
          <a:blip r:embed="rId4"/>
          <a:stretch>
            <a:fillRect/>
          </a:stretch>
        </p:blipFill>
        <p:spPr>
          <a:xfrm>
            <a:off x="8431586" y="1321891"/>
            <a:ext cx="2006257" cy="2456938"/>
          </a:xfrm>
          <a:prstGeom prst="rect">
            <a:avLst/>
          </a:prstGeom>
        </p:spPr>
      </p:pic>
      <p:pic>
        <p:nvPicPr>
          <p:cNvPr id="8" name="Picture 7">
            <a:extLst>
              <a:ext uri="{FF2B5EF4-FFF2-40B4-BE49-F238E27FC236}">
                <a16:creationId xmlns:a16="http://schemas.microsoft.com/office/drawing/2014/main" id="{41718F90-2AE8-4418-AAFB-EFD2AAAD9457}"/>
              </a:ext>
            </a:extLst>
          </p:cNvPr>
          <p:cNvPicPr>
            <a:picLocks noChangeAspect="1"/>
          </p:cNvPicPr>
          <p:nvPr/>
        </p:nvPicPr>
        <p:blipFill>
          <a:blip r:embed="rId5"/>
          <a:stretch>
            <a:fillRect/>
          </a:stretch>
        </p:blipFill>
        <p:spPr>
          <a:xfrm>
            <a:off x="7643989" y="3661582"/>
            <a:ext cx="3247005" cy="1351660"/>
          </a:xfrm>
          <a:prstGeom prst="rect">
            <a:avLst/>
          </a:prstGeom>
        </p:spPr>
      </p:pic>
      <p:pic>
        <p:nvPicPr>
          <p:cNvPr id="9" name="Picture 8">
            <a:extLst>
              <a:ext uri="{FF2B5EF4-FFF2-40B4-BE49-F238E27FC236}">
                <a16:creationId xmlns:a16="http://schemas.microsoft.com/office/drawing/2014/main" id="{23D1BC13-FE06-477D-AA48-9A2246D69B77}"/>
              </a:ext>
            </a:extLst>
          </p:cNvPr>
          <p:cNvPicPr>
            <a:picLocks noChangeAspect="1"/>
          </p:cNvPicPr>
          <p:nvPr/>
        </p:nvPicPr>
        <p:blipFill>
          <a:blip r:embed="rId6"/>
          <a:stretch>
            <a:fillRect/>
          </a:stretch>
        </p:blipFill>
        <p:spPr>
          <a:xfrm>
            <a:off x="7881342" y="4979617"/>
            <a:ext cx="1100488" cy="1337847"/>
          </a:xfrm>
          <a:prstGeom prst="rect">
            <a:avLst/>
          </a:prstGeom>
        </p:spPr>
      </p:pic>
      <p:pic>
        <p:nvPicPr>
          <p:cNvPr id="10" name="Picture 9">
            <a:extLst>
              <a:ext uri="{FF2B5EF4-FFF2-40B4-BE49-F238E27FC236}">
                <a16:creationId xmlns:a16="http://schemas.microsoft.com/office/drawing/2014/main" id="{77C8B2F4-2FD8-43AB-8C11-AE460EAF3CD2}"/>
              </a:ext>
            </a:extLst>
          </p:cNvPr>
          <p:cNvPicPr>
            <a:picLocks noChangeAspect="1"/>
          </p:cNvPicPr>
          <p:nvPr/>
        </p:nvPicPr>
        <p:blipFill>
          <a:blip r:embed="rId7"/>
          <a:stretch>
            <a:fillRect/>
          </a:stretch>
        </p:blipFill>
        <p:spPr>
          <a:xfrm>
            <a:off x="9333671" y="4996429"/>
            <a:ext cx="1205481" cy="1337848"/>
          </a:xfrm>
          <a:prstGeom prst="rect">
            <a:avLst/>
          </a:prstGeom>
        </p:spPr>
      </p:pic>
    </p:spTree>
    <p:extLst>
      <p:ext uri="{BB962C8B-B14F-4D97-AF65-F5344CB8AC3E}">
        <p14:creationId xmlns:p14="http://schemas.microsoft.com/office/powerpoint/2010/main" val="172321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left)">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ipe(left)">
                                      <p:cBhvr>
                                        <p:cTn id="38" dur="500"/>
                                        <p:tgtEl>
                                          <p:spTgt spid="5">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wipe(left)">
                                      <p:cBhvr>
                                        <p:cTn id="46" dur="500"/>
                                        <p:tgtEl>
                                          <p:spTgt spid="5">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wipe(left)">
                                      <p:cBhvr>
                                        <p:cTn id="54" dur="500"/>
                                        <p:tgtEl>
                                          <p:spTgt spid="5">
                                            <p:txEl>
                                              <p:pRg st="7" end="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453e9d-2500-409c-a6dd-6e2ea4984453">
      <Terms xmlns="http://schemas.microsoft.com/office/infopath/2007/PartnerControls"/>
    </lcf76f155ced4ddcb4097134ff3c332f>
    <TaxCatchAll xmlns="5bd955c9-b590-4552-8cda-b93dc9aca15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B4B5AC80161642944AC463A7698659" ma:contentTypeVersion="18" ma:contentTypeDescription="Create a new document." ma:contentTypeScope="" ma:versionID="7b5dd650722e66bd9a372e0b58ac7f54">
  <xsd:schema xmlns:xsd="http://www.w3.org/2001/XMLSchema" xmlns:xs="http://www.w3.org/2001/XMLSchema" xmlns:p="http://schemas.microsoft.com/office/2006/metadata/properties" xmlns:ns2="2d453e9d-2500-409c-a6dd-6e2ea4984453" xmlns:ns3="5bd955c9-b590-4552-8cda-b93dc9aca15e" targetNamespace="http://schemas.microsoft.com/office/2006/metadata/properties" ma:root="true" ma:fieldsID="1cb391541a06d68dacf153e55a34dbb1" ns2:_="" ns3:_="">
    <xsd:import namespace="2d453e9d-2500-409c-a6dd-6e2ea4984453"/>
    <xsd:import namespace="5bd955c9-b590-4552-8cda-b93dc9aca1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53e9d-2500-409c-a6dd-6e2ea4984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d955c9-b590-4552-8cda-b93dc9aca1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0cfd545-6a62-4a2c-a0bf-d522f80a6bc5}" ma:internalName="TaxCatchAll" ma:showField="CatchAllData" ma:web="5bd955c9-b590-4552-8cda-b93dc9aca1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6599F0-F5BC-4248-95A3-438933A400EE}">
  <ds:schemaRefs>
    <ds:schemaRef ds:uri="http://schemas.microsoft.com/sharepoint/v3/contenttype/forms"/>
  </ds:schemaRefs>
</ds:datastoreItem>
</file>

<file path=customXml/itemProps2.xml><?xml version="1.0" encoding="utf-8"?>
<ds:datastoreItem xmlns:ds="http://schemas.openxmlformats.org/officeDocument/2006/customXml" ds:itemID="{AF7A358B-4FA3-440C-AA74-F66986E5C284}">
  <ds:schemaRefs>
    <ds:schemaRef ds:uri="http://schemas.microsoft.com/office/2006/documentManagement/types"/>
    <ds:schemaRef ds:uri="2d453e9d-2500-409c-a6dd-6e2ea4984453"/>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5bd955c9-b590-4552-8cda-b93dc9aca15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25E9696-B596-42B8-8169-6E0F853B9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53e9d-2500-409c-a6dd-6e2ea4984453"/>
    <ds:schemaRef ds:uri="5bd955c9-b590-4552-8cda-b93dc9aca1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2016 UNT System Template[1]</Template>
  <TotalTime>24569</TotalTime>
  <Words>5389</Words>
  <Application>Microsoft Office PowerPoint</Application>
  <PresentationFormat>Widescreen</PresentationFormat>
  <Paragraphs>298</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Aptos</vt:lpstr>
      <vt:lpstr>Aptos Display</vt:lpstr>
      <vt:lpstr>Arial</vt:lpstr>
      <vt:lpstr>Calibri</vt:lpstr>
      <vt:lpstr>Calibri Light</vt:lpstr>
      <vt:lpstr>Helvetica</vt:lpstr>
      <vt:lpstr>Office Theme</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Charles</dc:creator>
  <cp:lastModifiedBy>Cervantes, Diana</cp:lastModifiedBy>
  <cp:revision>416</cp:revision>
  <cp:lastPrinted>2017-09-01T19:12:51Z</cp:lastPrinted>
  <dcterms:created xsi:type="dcterms:W3CDTF">2017-07-25T22:13:05Z</dcterms:created>
  <dcterms:modified xsi:type="dcterms:W3CDTF">2024-08-15T02:29:36Z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0x010100BEB4B5AC80161642944AC463A7698659</vt:lpwstr>
  </property>
  <property fmtid="{D5CDD505-2E9C-101B-9397-08002B2CF9AE}" pid="3" name="MediaServiceImageTags">
    <vt:lpwstr/>
  </property>
</Properties>
</file>