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13" r:id="rId5"/>
  </p:sldMasterIdLst>
  <p:notesMasterIdLst>
    <p:notesMasterId r:id="rId31"/>
  </p:notesMasterIdLst>
  <p:handoutMasterIdLst>
    <p:handoutMasterId r:id="rId32"/>
  </p:handoutMasterIdLst>
  <p:sldIdLst>
    <p:sldId id="291" r:id="rId6"/>
    <p:sldId id="292" r:id="rId7"/>
    <p:sldId id="293" r:id="rId8"/>
    <p:sldId id="259" r:id="rId9"/>
    <p:sldId id="260" r:id="rId10"/>
    <p:sldId id="294" r:id="rId11"/>
    <p:sldId id="262" r:id="rId12"/>
    <p:sldId id="309" r:id="rId13"/>
    <p:sldId id="314" r:id="rId14"/>
    <p:sldId id="301" r:id="rId15"/>
    <p:sldId id="320" r:id="rId16"/>
    <p:sldId id="315" r:id="rId17"/>
    <p:sldId id="317" r:id="rId18"/>
    <p:sldId id="318" r:id="rId19"/>
    <p:sldId id="319" r:id="rId20"/>
    <p:sldId id="321" r:id="rId21"/>
    <p:sldId id="302" r:id="rId22"/>
    <p:sldId id="316" r:id="rId23"/>
    <p:sldId id="290" r:id="rId24"/>
    <p:sldId id="266" r:id="rId25"/>
    <p:sldId id="277" r:id="rId26"/>
    <p:sldId id="275" r:id="rId27"/>
    <p:sldId id="278" r:id="rId28"/>
    <p:sldId id="312" r:id="rId29"/>
    <p:sldId id="271"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09EAE"/>
    <a:srgbClr val="84BD00"/>
    <a:srgbClr val="253746"/>
    <a:srgbClr val="646464"/>
    <a:srgbClr val="1676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75" autoAdjust="0"/>
    <p:restoredTop sz="45213" autoAdjust="0"/>
  </p:normalViewPr>
  <p:slideViewPr>
    <p:cSldViewPr snapToGrid="0">
      <p:cViewPr varScale="1">
        <p:scale>
          <a:sx n="28" d="100"/>
          <a:sy n="28" d="100"/>
        </p:scale>
        <p:origin x="2060" y="36"/>
      </p:cViewPr>
      <p:guideLst>
        <p:guide orient="horz" pos="2160"/>
        <p:guide pos="3840"/>
      </p:guideLst>
    </p:cSldViewPr>
  </p:slideViewPr>
  <p:notesTextViewPr>
    <p:cViewPr>
      <p:scale>
        <a:sx n="1" d="1"/>
        <a:sy n="1" d="1"/>
      </p:scale>
      <p:origin x="0" y="0"/>
    </p:cViewPr>
  </p:notesTextViewPr>
  <p:notesViewPr>
    <p:cSldViewPr snapToGrid="0">
      <p:cViewPr varScale="1">
        <p:scale>
          <a:sx n="51" d="100"/>
          <a:sy n="51" d="100"/>
        </p:scale>
        <p:origin x="2692" y="-2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handoutMaster" Target="handoutMasters/handoutMaster1.xml"/><Relationship Id="rId37"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tel, Anup Dharmendrakumar" userId="S::anupdharmendrakumarpatel@my.unthsc.edu::315c5440-d0e9-4221-b32c-02d0b723c573" providerId="AD" clId="Web-{1A33A9C0-788B-40BE-9AFA-7A5CAA3D6AA2}"/>
    <pc:docChg chg="modSld">
      <pc:chgData name="Patel, Anup Dharmendrakumar" userId="S::anupdharmendrakumarpatel@my.unthsc.edu::315c5440-d0e9-4221-b32c-02d0b723c573" providerId="AD" clId="Web-{1A33A9C0-788B-40BE-9AFA-7A5CAA3D6AA2}" dt="2023-12-18T05:01:33.213" v="70"/>
      <pc:docMkLst>
        <pc:docMk/>
      </pc:docMkLst>
      <pc:sldChg chg="modNotes">
        <pc:chgData name="Patel, Anup Dharmendrakumar" userId="S::anupdharmendrakumarpatel@my.unthsc.edu::315c5440-d0e9-4221-b32c-02d0b723c573" providerId="AD" clId="Web-{1A33A9C0-788B-40BE-9AFA-7A5CAA3D6AA2}" dt="2023-12-18T04:46:23.666" v="18"/>
        <pc:sldMkLst>
          <pc:docMk/>
          <pc:sldMk cId="0" sldId="262"/>
        </pc:sldMkLst>
      </pc:sldChg>
      <pc:sldChg chg="modNotes">
        <pc:chgData name="Patel, Anup Dharmendrakumar" userId="S::anupdharmendrakumarpatel@my.unthsc.edu::315c5440-d0e9-4221-b32c-02d0b723c573" providerId="AD" clId="Web-{1A33A9C0-788B-40BE-9AFA-7A5CAA3D6AA2}" dt="2023-12-18T04:57:27.165" v="59"/>
        <pc:sldMkLst>
          <pc:docMk/>
          <pc:sldMk cId="1525994178" sldId="266"/>
        </pc:sldMkLst>
      </pc:sldChg>
      <pc:sldChg chg="modNotes">
        <pc:chgData name="Patel, Anup Dharmendrakumar" userId="S::anupdharmendrakumarpatel@my.unthsc.edu::315c5440-d0e9-4221-b32c-02d0b723c573" providerId="AD" clId="Web-{1A33A9C0-788B-40BE-9AFA-7A5CAA3D6AA2}" dt="2023-12-18T04:58:20.216" v="66"/>
        <pc:sldMkLst>
          <pc:docMk/>
          <pc:sldMk cId="3717730314" sldId="278"/>
        </pc:sldMkLst>
      </pc:sldChg>
      <pc:sldChg chg="modNotes">
        <pc:chgData name="Patel, Anup Dharmendrakumar" userId="S::anupdharmendrakumarpatel@my.unthsc.edu::315c5440-d0e9-4221-b32c-02d0b723c573" providerId="AD" clId="Web-{1A33A9C0-788B-40BE-9AFA-7A5CAA3D6AA2}" dt="2023-12-18T04:49:37.884" v="30"/>
        <pc:sldMkLst>
          <pc:docMk/>
          <pc:sldMk cId="1629689296" sldId="309"/>
        </pc:sldMkLst>
      </pc:sldChg>
      <pc:sldChg chg="modNotes">
        <pc:chgData name="Patel, Anup Dharmendrakumar" userId="S::anupdharmendrakumarpatel@my.unthsc.edu::315c5440-d0e9-4221-b32c-02d0b723c573" providerId="AD" clId="Web-{1A33A9C0-788B-40BE-9AFA-7A5CAA3D6AA2}" dt="2023-12-18T05:01:33.213" v="70"/>
        <pc:sldMkLst>
          <pc:docMk/>
          <pc:sldMk cId="3185924113" sldId="312"/>
        </pc:sldMkLst>
      </pc:sldChg>
      <pc:sldChg chg="modNotes">
        <pc:chgData name="Patel, Anup Dharmendrakumar" userId="S::anupdharmendrakumarpatel@my.unthsc.edu::315c5440-d0e9-4221-b32c-02d0b723c573" providerId="AD" clId="Web-{1A33A9C0-788B-40BE-9AFA-7A5CAA3D6AA2}" dt="2023-12-18T04:51:38.783" v="37"/>
        <pc:sldMkLst>
          <pc:docMk/>
          <pc:sldMk cId="1727606735" sldId="314"/>
        </pc:sldMkLst>
      </pc:sldChg>
      <pc:sldChg chg="modNotes">
        <pc:chgData name="Patel, Anup Dharmendrakumar" userId="S::anupdharmendrakumarpatel@my.unthsc.edu::315c5440-d0e9-4221-b32c-02d0b723c573" providerId="AD" clId="Web-{1A33A9C0-788B-40BE-9AFA-7A5CAA3D6AA2}" dt="2023-12-18T04:52:40.193" v="44"/>
        <pc:sldMkLst>
          <pc:docMk/>
          <pc:sldMk cId="1174102974" sldId="317"/>
        </pc:sldMkLst>
      </pc:sldChg>
      <pc:sldChg chg="modNotes">
        <pc:chgData name="Patel, Anup Dharmendrakumar" userId="S::anupdharmendrakumarpatel@my.unthsc.edu::315c5440-d0e9-4221-b32c-02d0b723c573" providerId="AD" clId="Web-{1A33A9C0-788B-40BE-9AFA-7A5CAA3D6AA2}" dt="2023-12-18T04:56:17.067" v="55"/>
        <pc:sldMkLst>
          <pc:docMk/>
          <pc:sldMk cId="1421218308" sldId="318"/>
        </pc:sldMkLst>
      </pc:sldChg>
      <pc:sldChg chg="modNotes">
        <pc:chgData name="Patel, Anup Dharmendrakumar" userId="S::anupdharmendrakumarpatel@my.unthsc.edu::315c5440-d0e9-4221-b32c-02d0b723c573" providerId="AD" clId="Web-{1A33A9C0-788B-40BE-9AFA-7A5CAA3D6AA2}" dt="2023-12-18T04:52:11.347" v="41"/>
        <pc:sldMkLst>
          <pc:docMk/>
          <pc:sldMk cId="2748761431" sldId="320"/>
        </pc:sldMkLst>
      </pc:sldChg>
    </pc:docChg>
  </pc:docChgLst>
  <pc:docChgLst>
    <pc:chgData name="Cervantes, Diana" userId="65a78745-c88a-420c-8190-2f74af4211b7" providerId="ADAL" clId="{E0A98E4C-991A-47D6-836F-8E4912942E37}"/>
    <pc:docChg chg="undo custSel modSld">
      <pc:chgData name="Cervantes, Diana" userId="65a78745-c88a-420c-8190-2f74af4211b7" providerId="ADAL" clId="{E0A98E4C-991A-47D6-836F-8E4912942E37}" dt="2022-11-08T22:48:50.222" v="25128" actId="20577"/>
      <pc:docMkLst>
        <pc:docMk/>
      </pc:docMkLst>
      <pc:sldChg chg="modNotesTx">
        <pc:chgData name="Cervantes, Diana" userId="65a78745-c88a-420c-8190-2f74af4211b7" providerId="ADAL" clId="{E0A98E4C-991A-47D6-836F-8E4912942E37}" dt="2022-10-06T02:37:52.203" v="6905" actId="20577"/>
        <pc:sldMkLst>
          <pc:docMk/>
          <pc:sldMk cId="0" sldId="260"/>
        </pc:sldMkLst>
      </pc:sldChg>
      <pc:sldChg chg="modSp modAnim modNotesTx">
        <pc:chgData name="Cervantes, Diana" userId="65a78745-c88a-420c-8190-2f74af4211b7" providerId="ADAL" clId="{E0A98E4C-991A-47D6-836F-8E4912942E37}" dt="2022-10-10T18:31:16.446" v="23842" actId="20577"/>
        <pc:sldMkLst>
          <pc:docMk/>
          <pc:sldMk cId="1525994178" sldId="266"/>
        </pc:sldMkLst>
        <pc:spChg chg="mod">
          <ac:chgData name="Cervantes, Diana" userId="65a78745-c88a-420c-8190-2f74af4211b7" providerId="ADAL" clId="{E0A98E4C-991A-47D6-836F-8E4912942E37}" dt="2022-10-06T01:00:12.131" v="1821" actId="1076"/>
          <ac:spMkLst>
            <pc:docMk/>
            <pc:sldMk cId="1525994178" sldId="266"/>
            <ac:spMk id="5" creationId="{00000000-0000-0000-0000-000000000000}"/>
          </ac:spMkLst>
        </pc:spChg>
      </pc:sldChg>
      <pc:sldChg chg="modNotes modNotesTx">
        <pc:chgData name="Cervantes, Diana" userId="65a78745-c88a-420c-8190-2f74af4211b7" providerId="ADAL" clId="{E0A98E4C-991A-47D6-836F-8E4912942E37}" dt="2022-11-02T03:18:02.142" v="25124" actId="20577"/>
        <pc:sldMkLst>
          <pc:docMk/>
          <pc:sldMk cId="3319949292" sldId="271"/>
        </pc:sldMkLst>
      </pc:sldChg>
      <pc:sldChg chg="addSp delSp modSp addAnim delAnim modAnim modNotes modNotesTx">
        <pc:chgData name="Cervantes, Diana" userId="65a78745-c88a-420c-8190-2f74af4211b7" providerId="ADAL" clId="{E0A98E4C-991A-47D6-836F-8E4912942E37}" dt="2022-10-10T18:44:08.341" v="23843"/>
        <pc:sldMkLst>
          <pc:docMk/>
          <pc:sldMk cId="3852725857" sldId="275"/>
        </pc:sldMkLst>
        <pc:spChg chg="mod">
          <ac:chgData name="Cervantes, Diana" userId="65a78745-c88a-420c-8190-2f74af4211b7" providerId="ADAL" clId="{E0A98E4C-991A-47D6-836F-8E4912942E37}" dt="2022-10-06T13:55:47.810" v="8622" actId="20577"/>
          <ac:spMkLst>
            <pc:docMk/>
            <pc:sldMk cId="3852725857" sldId="275"/>
            <ac:spMk id="9" creationId="{00000000-0000-0000-0000-000000000000}"/>
          </ac:spMkLst>
        </pc:spChg>
        <pc:picChg chg="add mod">
          <ac:chgData name="Cervantes, Diana" userId="65a78745-c88a-420c-8190-2f74af4211b7" providerId="ADAL" clId="{E0A98E4C-991A-47D6-836F-8E4912942E37}" dt="2022-10-06T21:30:17.922" v="22226" actId="1076"/>
          <ac:picMkLst>
            <pc:docMk/>
            <pc:sldMk cId="3852725857" sldId="275"/>
            <ac:picMk id="2" creationId="{E7C6C926-A970-4ABD-8066-D69CC78BB079}"/>
          </ac:picMkLst>
        </pc:picChg>
        <pc:picChg chg="mod">
          <ac:chgData name="Cervantes, Diana" userId="65a78745-c88a-420c-8190-2f74af4211b7" providerId="ADAL" clId="{E0A98E4C-991A-47D6-836F-8E4912942E37}" dt="2022-10-06T21:30:41.813" v="22227" actId="14100"/>
          <ac:picMkLst>
            <pc:docMk/>
            <pc:sldMk cId="3852725857" sldId="275"/>
            <ac:picMk id="6" creationId="{F4372E7F-307A-4F3B-A17B-4D15B85B15F7}"/>
          </ac:picMkLst>
        </pc:picChg>
        <pc:picChg chg="mod">
          <ac:chgData name="Cervantes, Diana" userId="65a78745-c88a-420c-8190-2f74af4211b7" providerId="ADAL" clId="{E0A98E4C-991A-47D6-836F-8E4912942E37}" dt="2022-10-06T21:20:02.447" v="22214" actId="1076"/>
          <ac:picMkLst>
            <pc:docMk/>
            <pc:sldMk cId="3852725857" sldId="275"/>
            <ac:picMk id="7" creationId="{920DC59F-E05F-4FA8-84A2-0FA18FD172FE}"/>
          </ac:picMkLst>
        </pc:picChg>
        <pc:picChg chg="add del mod">
          <ac:chgData name="Cervantes, Diana" userId="65a78745-c88a-420c-8190-2f74af4211b7" providerId="ADAL" clId="{E0A98E4C-991A-47D6-836F-8E4912942E37}" dt="2022-10-06T21:24:03.772" v="22222" actId="478"/>
          <ac:picMkLst>
            <pc:docMk/>
            <pc:sldMk cId="3852725857" sldId="275"/>
            <ac:picMk id="8" creationId="{375556FF-9777-4FFC-A728-EF98618182D5}"/>
          </ac:picMkLst>
        </pc:picChg>
        <pc:picChg chg="add mod">
          <ac:chgData name="Cervantes, Diana" userId="65a78745-c88a-420c-8190-2f74af4211b7" providerId="ADAL" clId="{E0A98E4C-991A-47D6-836F-8E4912942E37}" dt="2022-10-06T21:32:26.471" v="22251" actId="1076"/>
          <ac:picMkLst>
            <pc:docMk/>
            <pc:sldMk cId="3852725857" sldId="275"/>
            <ac:picMk id="10" creationId="{C3F6934C-6B74-428B-A1AB-BBAB686AF147}"/>
          </ac:picMkLst>
        </pc:picChg>
        <pc:picChg chg="add del">
          <ac:chgData name="Cervantes, Diana" userId="65a78745-c88a-420c-8190-2f74af4211b7" providerId="ADAL" clId="{E0A98E4C-991A-47D6-836F-8E4912942E37}" dt="2022-10-06T21:33:11.147" v="22273"/>
          <ac:picMkLst>
            <pc:docMk/>
            <pc:sldMk cId="3852725857" sldId="275"/>
            <ac:picMk id="11" creationId="{60F16EE3-B49A-4FF4-847D-68C28177EB0E}"/>
          </ac:picMkLst>
        </pc:picChg>
      </pc:sldChg>
      <pc:sldChg chg="modSp modAnim modNotesTx">
        <pc:chgData name="Cervantes, Diana" userId="65a78745-c88a-420c-8190-2f74af4211b7" providerId="ADAL" clId="{E0A98E4C-991A-47D6-836F-8E4912942E37}" dt="2022-10-06T22:05:07.111" v="22425" actId="20577"/>
        <pc:sldMkLst>
          <pc:docMk/>
          <pc:sldMk cId="3390382434" sldId="277"/>
        </pc:sldMkLst>
        <pc:spChg chg="mod">
          <ac:chgData name="Cervantes, Diana" userId="65a78745-c88a-420c-8190-2f74af4211b7" providerId="ADAL" clId="{E0A98E4C-991A-47D6-836F-8E4912942E37}" dt="2022-10-06T02:30:25.329" v="6296" actId="1076"/>
          <ac:spMkLst>
            <pc:docMk/>
            <pc:sldMk cId="3390382434" sldId="277"/>
            <ac:spMk id="5" creationId="{00000000-0000-0000-0000-000000000000}"/>
          </ac:spMkLst>
        </pc:spChg>
        <pc:spChg chg="mod">
          <ac:chgData name="Cervantes, Diana" userId="65a78745-c88a-420c-8190-2f74af4211b7" providerId="ADAL" clId="{E0A98E4C-991A-47D6-836F-8E4912942E37}" dt="2022-10-06T02:30:20.947" v="6295" actId="1076"/>
          <ac:spMkLst>
            <pc:docMk/>
            <pc:sldMk cId="3390382434" sldId="277"/>
            <ac:spMk id="6" creationId="{00000000-0000-0000-0000-000000000000}"/>
          </ac:spMkLst>
        </pc:spChg>
      </pc:sldChg>
      <pc:sldChg chg="addSp delSp modSp modNotesTx">
        <pc:chgData name="Cervantes, Diana" userId="65a78745-c88a-420c-8190-2f74af4211b7" providerId="ADAL" clId="{E0A98E4C-991A-47D6-836F-8E4912942E37}" dt="2022-10-07T06:19:53.512" v="22817" actId="20577"/>
        <pc:sldMkLst>
          <pc:docMk/>
          <pc:sldMk cId="3717730314" sldId="278"/>
        </pc:sldMkLst>
        <pc:spChg chg="add del mod">
          <ac:chgData name="Cervantes, Diana" userId="65a78745-c88a-420c-8190-2f74af4211b7" providerId="ADAL" clId="{E0A98E4C-991A-47D6-836F-8E4912942E37}" dt="2022-10-06T16:53:09.185" v="18659" actId="20577"/>
          <ac:spMkLst>
            <pc:docMk/>
            <pc:sldMk cId="3717730314" sldId="278"/>
            <ac:spMk id="5" creationId="{00000000-0000-0000-0000-000000000000}"/>
          </ac:spMkLst>
        </pc:spChg>
      </pc:sldChg>
      <pc:sldChg chg="modSp modNotesTx">
        <pc:chgData name="Cervantes, Diana" userId="65a78745-c88a-420c-8190-2f74af4211b7" providerId="ADAL" clId="{E0A98E4C-991A-47D6-836F-8E4912942E37}" dt="2022-10-10T18:27:01.930" v="23839" actId="207"/>
        <pc:sldMkLst>
          <pc:docMk/>
          <pc:sldMk cId="4272666490" sldId="290"/>
        </pc:sldMkLst>
        <pc:spChg chg="mod">
          <ac:chgData name="Cervantes, Diana" userId="65a78745-c88a-420c-8190-2f74af4211b7" providerId="ADAL" clId="{E0A98E4C-991A-47D6-836F-8E4912942E37}" dt="2022-10-10T18:25:40.807" v="23835" actId="1037"/>
          <ac:spMkLst>
            <pc:docMk/>
            <pc:sldMk cId="4272666490" sldId="290"/>
            <ac:spMk id="16" creationId="{228332A6-33A5-42B1-9527-4A48962A5E7C}"/>
          </ac:spMkLst>
        </pc:spChg>
        <pc:spChg chg="mod">
          <ac:chgData name="Cervantes, Diana" userId="65a78745-c88a-420c-8190-2f74af4211b7" providerId="ADAL" clId="{E0A98E4C-991A-47D6-836F-8E4912942E37}" dt="2022-10-10T18:25:40.807" v="23835" actId="1037"/>
          <ac:spMkLst>
            <pc:docMk/>
            <pc:sldMk cId="4272666490" sldId="290"/>
            <ac:spMk id="17" creationId="{4FA836B0-944A-4A87-8F75-3D018E8D330C}"/>
          </ac:spMkLst>
        </pc:spChg>
        <pc:spChg chg="mod">
          <ac:chgData name="Cervantes, Diana" userId="65a78745-c88a-420c-8190-2f74af4211b7" providerId="ADAL" clId="{E0A98E4C-991A-47D6-836F-8E4912942E37}" dt="2022-10-10T18:25:40.807" v="23835" actId="1037"/>
          <ac:spMkLst>
            <pc:docMk/>
            <pc:sldMk cId="4272666490" sldId="290"/>
            <ac:spMk id="19" creationId="{6F7EC326-D4E6-47ED-8EB9-362A5090D7BD}"/>
          </ac:spMkLst>
        </pc:spChg>
        <pc:spChg chg="mod">
          <ac:chgData name="Cervantes, Diana" userId="65a78745-c88a-420c-8190-2f74af4211b7" providerId="ADAL" clId="{E0A98E4C-991A-47D6-836F-8E4912942E37}" dt="2022-10-10T18:25:40.807" v="23835" actId="1037"/>
          <ac:spMkLst>
            <pc:docMk/>
            <pc:sldMk cId="4272666490" sldId="290"/>
            <ac:spMk id="20" creationId="{9C50A3DE-5FAA-4A3C-BE9D-AAA9B23A862C}"/>
          </ac:spMkLst>
        </pc:spChg>
        <pc:grpChg chg="mod">
          <ac:chgData name="Cervantes, Diana" userId="65a78745-c88a-420c-8190-2f74af4211b7" providerId="ADAL" clId="{E0A98E4C-991A-47D6-836F-8E4912942E37}" dt="2022-10-10T18:25:40.807" v="23835" actId="1037"/>
          <ac:grpSpMkLst>
            <pc:docMk/>
            <pc:sldMk cId="4272666490" sldId="290"/>
            <ac:grpSpMk id="21" creationId="{148BC014-2938-4892-9582-9D6168AFF3E9}"/>
          </ac:grpSpMkLst>
        </pc:grpChg>
        <pc:grpChg chg="mod">
          <ac:chgData name="Cervantes, Diana" userId="65a78745-c88a-420c-8190-2f74af4211b7" providerId="ADAL" clId="{E0A98E4C-991A-47D6-836F-8E4912942E37}" dt="2022-10-10T18:26:51.544" v="23838" actId="1076"/>
          <ac:grpSpMkLst>
            <pc:docMk/>
            <pc:sldMk cId="4272666490" sldId="290"/>
            <ac:grpSpMk id="24" creationId="{3158934A-5E53-41DD-BFEF-EA1F8F65D7C6}"/>
          </ac:grpSpMkLst>
        </pc:grpChg>
        <pc:graphicFrameChg chg="mod">
          <ac:chgData name="Cervantes, Diana" userId="65a78745-c88a-420c-8190-2f74af4211b7" providerId="ADAL" clId="{E0A98E4C-991A-47D6-836F-8E4912942E37}" dt="2022-10-10T18:25:28.490" v="23783" actId="1076"/>
          <ac:graphicFrameMkLst>
            <pc:docMk/>
            <pc:sldMk cId="4272666490" sldId="290"/>
            <ac:graphicFrameMk id="2" creationId="{41819821-4026-4D1C-9408-F9E5D0F042A9}"/>
          </ac:graphicFrameMkLst>
        </pc:graphicFrameChg>
        <pc:graphicFrameChg chg="mod">
          <ac:chgData name="Cervantes, Diana" userId="65a78745-c88a-420c-8190-2f74af4211b7" providerId="ADAL" clId="{E0A98E4C-991A-47D6-836F-8E4912942E37}" dt="2022-10-10T18:27:01.930" v="23839" actId="207"/>
          <ac:graphicFrameMkLst>
            <pc:docMk/>
            <pc:sldMk cId="4272666490" sldId="290"/>
            <ac:graphicFrameMk id="22" creationId="{B9B98406-39B0-41A7-8026-7AA18E10DC6D}"/>
          </ac:graphicFrameMkLst>
        </pc:graphicFrameChg>
      </pc:sldChg>
      <pc:sldChg chg="modNotesTx">
        <pc:chgData name="Cervantes, Diana" userId="65a78745-c88a-420c-8190-2f74af4211b7" providerId="ADAL" clId="{E0A98E4C-991A-47D6-836F-8E4912942E37}" dt="2022-11-08T22:48:50.222" v="25128" actId="20577"/>
        <pc:sldMkLst>
          <pc:docMk/>
          <pc:sldMk cId="3255994640" sldId="292"/>
        </pc:sldMkLst>
      </pc:sldChg>
      <pc:sldChg chg="addSp delSp modSp modAnim modNotesTx">
        <pc:chgData name="Cervantes, Diana" userId="65a78745-c88a-420c-8190-2f74af4211b7" providerId="ADAL" clId="{E0A98E4C-991A-47D6-836F-8E4912942E37}" dt="2022-10-06T21:49:02.043" v="22323"/>
        <pc:sldMkLst>
          <pc:docMk/>
          <pc:sldMk cId="450139260" sldId="301"/>
        </pc:sldMkLst>
        <pc:spChg chg="add del mod">
          <ac:chgData name="Cervantes, Diana" userId="65a78745-c88a-420c-8190-2f74af4211b7" providerId="ADAL" clId="{E0A98E4C-991A-47D6-836F-8E4912942E37}" dt="2022-10-06T21:48:13.233" v="22300" actId="478"/>
          <ac:spMkLst>
            <pc:docMk/>
            <pc:sldMk cId="450139260" sldId="301"/>
            <ac:spMk id="9" creationId="{E513AE2B-3CF4-4FDA-9410-35F8DDD49030}"/>
          </ac:spMkLst>
        </pc:spChg>
        <pc:grpChg chg="mod ord">
          <ac:chgData name="Cervantes, Diana" userId="65a78745-c88a-420c-8190-2f74af4211b7" providerId="ADAL" clId="{E0A98E4C-991A-47D6-836F-8E4912942E37}" dt="2022-10-06T21:47:12.374" v="22296" actId="166"/>
          <ac:grpSpMkLst>
            <pc:docMk/>
            <pc:sldMk cId="450139260" sldId="301"/>
            <ac:grpSpMk id="5" creationId="{47A55B8B-B1C8-4BC0-8051-2F54AFB07C00}"/>
          </ac:grpSpMkLst>
        </pc:grpChg>
        <pc:grpChg chg="add mod">
          <ac:chgData name="Cervantes, Diana" userId="65a78745-c88a-420c-8190-2f74af4211b7" providerId="ADAL" clId="{E0A98E4C-991A-47D6-836F-8E4912942E37}" dt="2022-10-06T21:45:51.369" v="22289" actId="1076"/>
          <ac:grpSpMkLst>
            <pc:docMk/>
            <pc:sldMk cId="450139260" sldId="301"/>
            <ac:grpSpMk id="12" creationId="{328377E3-7665-427B-A4D6-DEC563FDA12B}"/>
          </ac:grpSpMkLst>
        </pc:grpChg>
        <pc:grpChg chg="add del">
          <ac:chgData name="Cervantes, Diana" userId="65a78745-c88a-420c-8190-2f74af4211b7" providerId="ADAL" clId="{E0A98E4C-991A-47D6-836F-8E4912942E37}" dt="2022-10-06T21:49:02.043" v="22323"/>
          <ac:grpSpMkLst>
            <pc:docMk/>
            <pc:sldMk cId="450139260" sldId="301"/>
            <ac:grpSpMk id="289" creationId="{7AB9BFCC-4D85-4820-928D-E33269D96BAA}"/>
          </ac:grpSpMkLst>
        </pc:grpChg>
      </pc:sldChg>
      <pc:sldChg chg="modAnim modNotesTx">
        <pc:chgData name="Cervantes, Diana" userId="65a78745-c88a-420c-8190-2f74af4211b7" providerId="ADAL" clId="{E0A98E4C-991A-47D6-836F-8E4912942E37}" dt="2022-10-29T17:21:55.596" v="24999" actId="20577"/>
        <pc:sldMkLst>
          <pc:docMk/>
          <pc:sldMk cId="542688180" sldId="302"/>
        </pc:sldMkLst>
      </pc:sldChg>
      <pc:sldChg chg="modSp modAnim modNotesTx">
        <pc:chgData name="Cervantes, Diana" userId="65a78745-c88a-420c-8190-2f74af4211b7" providerId="ADAL" clId="{E0A98E4C-991A-47D6-836F-8E4912942E37}" dt="2022-10-07T05:22:35.064" v="22435" actId="20577"/>
        <pc:sldMkLst>
          <pc:docMk/>
          <pc:sldMk cId="1629689296" sldId="309"/>
        </pc:sldMkLst>
        <pc:spChg chg="mod">
          <ac:chgData name="Cervantes, Diana" userId="65a78745-c88a-420c-8190-2f74af4211b7" providerId="ADAL" clId="{E0A98E4C-991A-47D6-836F-8E4912942E37}" dt="2022-10-07T05:22:35.064" v="22435" actId="20577"/>
          <ac:spMkLst>
            <pc:docMk/>
            <pc:sldMk cId="1629689296" sldId="309"/>
            <ac:spMk id="5" creationId="{00000000-0000-0000-0000-000000000000}"/>
          </ac:spMkLst>
        </pc:spChg>
      </pc:sldChg>
      <pc:sldChg chg="modSp modNotesTx">
        <pc:chgData name="Cervantes, Diana" userId="65a78745-c88a-420c-8190-2f74af4211b7" providerId="ADAL" clId="{E0A98E4C-991A-47D6-836F-8E4912942E37}" dt="2022-10-06T19:07:45.886" v="22143" actId="20577"/>
        <pc:sldMkLst>
          <pc:docMk/>
          <pc:sldMk cId="3185924113" sldId="312"/>
        </pc:sldMkLst>
        <pc:spChg chg="mod">
          <ac:chgData name="Cervantes, Diana" userId="65a78745-c88a-420c-8190-2f74af4211b7" providerId="ADAL" clId="{E0A98E4C-991A-47D6-836F-8E4912942E37}" dt="2022-10-06T19:06:24.950" v="21852" actId="1035"/>
          <ac:spMkLst>
            <pc:docMk/>
            <pc:sldMk cId="3185924113" sldId="312"/>
            <ac:spMk id="5" creationId="{00000000-0000-0000-0000-000000000000}"/>
          </ac:spMkLst>
        </pc:spChg>
      </pc:sldChg>
      <pc:sldChg chg="modNotesTx">
        <pc:chgData name="Cervantes, Diana" userId="65a78745-c88a-420c-8190-2f74af4211b7" providerId="ADAL" clId="{E0A98E4C-991A-47D6-836F-8E4912942E37}" dt="2022-10-29T16:23:34.182" v="23960" actId="20577"/>
        <pc:sldMkLst>
          <pc:docMk/>
          <pc:sldMk cId="1727606735" sldId="314"/>
        </pc:sldMkLst>
      </pc:sldChg>
      <pc:sldChg chg="modNotesTx">
        <pc:chgData name="Cervantes, Diana" userId="65a78745-c88a-420c-8190-2f74af4211b7" providerId="ADAL" clId="{E0A98E4C-991A-47D6-836F-8E4912942E37}" dt="2022-10-10T15:22:01.753" v="23133" actId="20577"/>
        <pc:sldMkLst>
          <pc:docMk/>
          <pc:sldMk cId="1769825377" sldId="315"/>
        </pc:sldMkLst>
      </pc:sldChg>
      <pc:sldChg chg="modSp modAnim modNotesTx">
        <pc:chgData name="Cervantes, Diana" userId="65a78745-c88a-420c-8190-2f74af4211b7" providerId="ADAL" clId="{E0A98E4C-991A-47D6-836F-8E4912942E37}" dt="2022-10-10T17:47:55.493" v="23247" actId="20577"/>
        <pc:sldMkLst>
          <pc:docMk/>
          <pc:sldMk cId="3239540575" sldId="316"/>
        </pc:sldMkLst>
        <pc:spChg chg="mod">
          <ac:chgData name="Cervantes, Diana" userId="65a78745-c88a-420c-8190-2f74af4211b7" providerId="ADAL" clId="{E0A98E4C-991A-47D6-836F-8E4912942E37}" dt="2022-10-06T22:02:33.117" v="22415" actId="1036"/>
          <ac:spMkLst>
            <pc:docMk/>
            <pc:sldMk cId="3239540575" sldId="316"/>
            <ac:spMk id="5" creationId="{88F52471-9DDE-4E2B-84BE-BBDDBF8E4A39}"/>
          </ac:spMkLst>
        </pc:spChg>
        <pc:spChg chg="mod">
          <ac:chgData name="Cervantes, Diana" userId="65a78745-c88a-420c-8190-2f74af4211b7" providerId="ADAL" clId="{E0A98E4C-991A-47D6-836F-8E4912942E37}" dt="2022-10-06T22:02:42.390" v="22421" actId="1036"/>
          <ac:spMkLst>
            <pc:docMk/>
            <pc:sldMk cId="3239540575" sldId="316"/>
            <ac:spMk id="16" creationId="{F50F6DF8-BA58-45BE-95CF-5CDE829F0C08}"/>
          </ac:spMkLst>
        </pc:spChg>
        <pc:spChg chg="mod">
          <ac:chgData name="Cervantes, Diana" userId="65a78745-c88a-420c-8190-2f74af4211b7" providerId="ADAL" clId="{E0A98E4C-991A-47D6-836F-8E4912942E37}" dt="2022-10-06T22:02:42.390" v="22421" actId="1036"/>
          <ac:spMkLst>
            <pc:docMk/>
            <pc:sldMk cId="3239540575" sldId="316"/>
            <ac:spMk id="17" creationId="{C46BC189-2A9D-4218-BE5A-BCDA3BAC470E}"/>
          </ac:spMkLst>
        </pc:spChg>
        <pc:spChg chg="mod">
          <ac:chgData name="Cervantes, Diana" userId="65a78745-c88a-420c-8190-2f74af4211b7" providerId="ADAL" clId="{E0A98E4C-991A-47D6-836F-8E4912942E37}" dt="2022-10-06T22:02:42.390" v="22421" actId="1036"/>
          <ac:spMkLst>
            <pc:docMk/>
            <pc:sldMk cId="3239540575" sldId="316"/>
            <ac:spMk id="18" creationId="{88F649A7-03A9-40FD-9420-B56EDB771AF4}"/>
          </ac:spMkLst>
        </pc:spChg>
        <pc:spChg chg="mod">
          <ac:chgData name="Cervantes, Diana" userId="65a78745-c88a-420c-8190-2f74af4211b7" providerId="ADAL" clId="{E0A98E4C-991A-47D6-836F-8E4912942E37}" dt="2022-10-06T22:02:42.390" v="22421" actId="1036"/>
          <ac:spMkLst>
            <pc:docMk/>
            <pc:sldMk cId="3239540575" sldId="316"/>
            <ac:spMk id="19" creationId="{734EFDA6-FC95-43E9-9E13-235CE3563E7A}"/>
          </ac:spMkLst>
        </pc:spChg>
        <pc:picChg chg="mod">
          <ac:chgData name="Cervantes, Diana" userId="65a78745-c88a-420c-8190-2f74af4211b7" providerId="ADAL" clId="{E0A98E4C-991A-47D6-836F-8E4912942E37}" dt="2022-10-06T22:02:42.390" v="22421" actId="1036"/>
          <ac:picMkLst>
            <pc:docMk/>
            <pc:sldMk cId="3239540575" sldId="316"/>
            <ac:picMk id="6" creationId="{20BB5D42-5619-46BB-947E-DCC56769A0FF}"/>
          </ac:picMkLst>
        </pc:picChg>
      </pc:sldChg>
      <pc:sldChg chg="modNotesTx">
        <pc:chgData name="Cervantes, Diana" userId="65a78745-c88a-420c-8190-2f74af4211b7" providerId="ADAL" clId="{E0A98E4C-991A-47D6-836F-8E4912942E37}" dt="2022-10-29T22:52:39.980" v="25003" actId="20577"/>
        <pc:sldMkLst>
          <pc:docMk/>
          <pc:sldMk cId="1174102974" sldId="317"/>
        </pc:sldMkLst>
      </pc:sldChg>
      <pc:sldChg chg="modNotesTx">
        <pc:chgData name="Cervantes, Diana" userId="65a78745-c88a-420c-8190-2f74af4211b7" providerId="ADAL" clId="{E0A98E4C-991A-47D6-836F-8E4912942E37}" dt="2022-10-06T21:55:53.070" v="22344" actId="20577"/>
        <pc:sldMkLst>
          <pc:docMk/>
          <pc:sldMk cId="1421218308" sldId="318"/>
        </pc:sldMkLst>
      </pc:sldChg>
      <pc:sldChg chg="modSp modAnim modNotesTx">
        <pc:chgData name="Cervantes, Diana" userId="65a78745-c88a-420c-8190-2f74af4211b7" providerId="ADAL" clId="{E0A98E4C-991A-47D6-836F-8E4912942E37}" dt="2022-10-06T21:56:44.031" v="22379" actId="20577"/>
        <pc:sldMkLst>
          <pc:docMk/>
          <pc:sldMk cId="4164149101" sldId="319"/>
        </pc:sldMkLst>
        <pc:spChg chg="mod">
          <ac:chgData name="Cervantes, Diana" userId="65a78745-c88a-420c-8190-2f74af4211b7" providerId="ADAL" clId="{E0A98E4C-991A-47D6-836F-8E4912942E37}" dt="2022-10-06T21:56:44.031" v="22379" actId="20577"/>
          <ac:spMkLst>
            <pc:docMk/>
            <pc:sldMk cId="4164149101" sldId="319"/>
            <ac:spMk id="3" creationId="{672709CE-4C98-4F3C-B2ED-6218E374FFEE}"/>
          </ac:spMkLst>
        </pc:spChg>
      </pc:sldChg>
      <pc:sldChg chg="modSp modAnim modNotesTx">
        <pc:chgData name="Cervantes, Diana" userId="65a78745-c88a-420c-8190-2f74af4211b7" providerId="ADAL" clId="{E0A98E4C-991A-47D6-836F-8E4912942E37}" dt="2022-10-10T15:10:24.634" v="23064" actId="20577"/>
        <pc:sldMkLst>
          <pc:docMk/>
          <pc:sldMk cId="2748761431" sldId="320"/>
        </pc:sldMkLst>
        <pc:spChg chg="mod">
          <ac:chgData name="Cervantes, Diana" userId="65a78745-c88a-420c-8190-2f74af4211b7" providerId="ADAL" clId="{E0A98E4C-991A-47D6-836F-8E4912942E37}" dt="2022-10-06T14:15:51.816" v="9191" actId="1035"/>
          <ac:spMkLst>
            <pc:docMk/>
            <pc:sldMk cId="2748761431" sldId="320"/>
            <ac:spMk id="9" creationId="{07512E38-1000-4048-8EA5-931EFF24DB5A}"/>
          </ac:spMkLst>
        </pc:spChg>
        <pc:spChg chg="mod">
          <ac:chgData name="Cervantes, Diana" userId="65a78745-c88a-420c-8190-2f74af4211b7" providerId="ADAL" clId="{E0A98E4C-991A-47D6-836F-8E4912942E37}" dt="2022-10-06T14:15:42.931" v="9176" actId="1035"/>
          <ac:spMkLst>
            <pc:docMk/>
            <pc:sldMk cId="2748761431" sldId="320"/>
            <ac:spMk id="10" creationId="{99CC3FC0-317C-4672-BA7A-299E5AF12F4F}"/>
          </ac:spMkLst>
        </pc:spChg>
        <pc:picChg chg="mod">
          <ac:chgData name="Cervantes, Diana" userId="65a78745-c88a-420c-8190-2f74af4211b7" providerId="ADAL" clId="{E0A98E4C-991A-47D6-836F-8E4912942E37}" dt="2022-10-06T14:15:46.730" v="9183" actId="1035"/>
          <ac:picMkLst>
            <pc:docMk/>
            <pc:sldMk cId="2748761431" sldId="320"/>
            <ac:picMk id="27" creationId="{41E32DB9-F159-370C-1A47-D184681D79C8}"/>
          </ac:picMkLst>
        </pc:picChg>
      </pc:sldChg>
      <pc:sldChg chg="modAnim modNotesTx">
        <pc:chgData name="Cervantes, Diana" userId="65a78745-c88a-420c-8190-2f74af4211b7" providerId="ADAL" clId="{E0A98E4C-991A-47D6-836F-8E4912942E37}" dt="2022-10-10T15:44:50.035" v="23136" actId="20577"/>
        <pc:sldMkLst>
          <pc:docMk/>
          <pc:sldMk cId="3016844593" sldId="321"/>
        </pc:sldMkLst>
      </pc:sldChg>
    </pc:docChg>
  </pc:docChgLst>
  <pc:docChgLst>
    <pc:chgData name="Cervantes, Diana" userId="65a78745-c88a-420c-8190-2f74af4211b7" providerId="ADAL" clId="{A306CA68-7C76-489B-82EA-FA4C3A30A51E}"/>
    <pc:docChg chg="modSld">
      <pc:chgData name="Cervantes, Diana" userId="65a78745-c88a-420c-8190-2f74af4211b7" providerId="ADAL" clId="{A306CA68-7C76-489B-82EA-FA4C3A30A51E}" dt="2024-08-15T01:32:13.113" v="52" actId="122"/>
      <pc:docMkLst>
        <pc:docMk/>
      </pc:docMkLst>
      <pc:sldChg chg="modSp mod">
        <pc:chgData name="Cervantes, Diana" userId="65a78745-c88a-420c-8190-2f74af4211b7" providerId="ADAL" clId="{A306CA68-7C76-489B-82EA-FA4C3A30A51E}" dt="2024-08-15T01:32:13.113" v="52" actId="122"/>
        <pc:sldMkLst>
          <pc:docMk/>
          <pc:sldMk cId="3319949292" sldId="271"/>
        </pc:sldMkLst>
        <pc:spChg chg="mod">
          <ac:chgData name="Cervantes, Diana" userId="65a78745-c88a-420c-8190-2f74af4211b7" providerId="ADAL" clId="{A306CA68-7C76-489B-82EA-FA4C3A30A51E}" dt="2024-08-15T01:32:13.113" v="52" actId="122"/>
          <ac:spMkLst>
            <pc:docMk/>
            <pc:sldMk cId="3319949292" sldId="271"/>
            <ac:spMk id="2" creationId="{233CA8FB-D16A-4991-A7F1-422024EE1056}"/>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C6B7AE-93E9-4B50-8D42-8DAC7B02C66F}"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n-US"/>
        </a:p>
      </dgm:t>
    </dgm:pt>
    <dgm:pt modelId="{8F81DC7A-5275-4417-8621-309137C18B04}">
      <dgm:prSet phldrT="[Text]" custT="1"/>
      <dgm:spPr>
        <a:solidFill>
          <a:srgbClr val="409EAE"/>
        </a:solidFill>
      </dgm:spPr>
      <dgm:t>
        <a:bodyPr/>
        <a:lstStyle/>
        <a:p>
          <a:r>
            <a:rPr lang="en-US" sz="2000" b="1" dirty="0"/>
            <a:t>Adapt</a:t>
          </a:r>
        </a:p>
      </dgm:t>
    </dgm:pt>
    <dgm:pt modelId="{4A5CCAE3-DD88-4CD4-BA80-F3E18259DA09}" type="parTrans" cxnId="{07D3E6CC-1D90-42CD-B408-36ED2364A37D}">
      <dgm:prSet/>
      <dgm:spPr/>
      <dgm:t>
        <a:bodyPr/>
        <a:lstStyle/>
        <a:p>
          <a:endParaRPr lang="en-US" sz="1800" b="1"/>
        </a:p>
      </dgm:t>
    </dgm:pt>
    <dgm:pt modelId="{10BB5C88-4FDA-4FEF-8AD5-E5911D86C66F}" type="sibTrans" cxnId="{07D3E6CC-1D90-42CD-B408-36ED2364A37D}">
      <dgm:prSet custT="1"/>
      <dgm:spPr/>
      <dgm:t>
        <a:bodyPr/>
        <a:lstStyle/>
        <a:p>
          <a:endParaRPr lang="en-US" sz="3600" b="1"/>
        </a:p>
      </dgm:t>
    </dgm:pt>
    <dgm:pt modelId="{F008ECCA-DCA6-4591-BD1E-47DDAC01E146}">
      <dgm:prSet phldrT="[Text]" custT="1"/>
      <dgm:spPr>
        <a:solidFill>
          <a:srgbClr val="409EAE"/>
        </a:solidFill>
      </dgm:spPr>
      <dgm:t>
        <a:bodyPr/>
        <a:lstStyle/>
        <a:p>
          <a:r>
            <a:rPr lang="en-US" sz="2000" b="1" dirty="0"/>
            <a:t>Survive</a:t>
          </a:r>
        </a:p>
      </dgm:t>
    </dgm:pt>
    <dgm:pt modelId="{F8B6C106-5343-41D7-A5BA-90FAC1677239}" type="parTrans" cxnId="{E1738167-4729-4E1F-B651-BBC06F76B8DF}">
      <dgm:prSet/>
      <dgm:spPr/>
      <dgm:t>
        <a:bodyPr/>
        <a:lstStyle/>
        <a:p>
          <a:endParaRPr lang="en-US" sz="1800" b="1"/>
        </a:p>
      </dgm:t>
    </dgm:pt>
    <dgm:pt modelId="{31AE958F-D9C2-45F5-8DE5-FEF592B33EB0}" type="sibTrans" cxnId="{E1738167-4729-4E1F-B651-BBC06F76B8DF}">
      <dgm:prSet custT="1"/>
      <dgm:spPr/>
      <dgm:t>
        <a:bodyPr/>
        <a:lstStyle/>
        <a:p>
          <a:endParaRPr lang="en-US" sz="3600" b="1"/>
        </a:p>
      </dgm:t>
    </dgm:pt>
    <dgm:pt modelId="{3633033F-FC80-4AC2-8A77-4E56F3E2EDDB}">
      <dgm:prSet phldrT="[Text]" custT="1"/>
      <dgm:spPr>
        <a:solidFill>
          <a:srgbClr val="409EAE"/>
        </a:solidFill>
      </dgm:spPr>
      <dgm:t>
        <a:bodyPr/>
        <a:lstStyle/>
        <a:p>
          <a:r>
            <a:rPr lang="en-US" sz="2000" b="1" dirty="0"/>
            <a:t>Resist</a:t>
          </a:r>
        </a:p>
      </dgm:t>
    </dgm:pt>
    <dgm:pt modelId="{C0112CD4-BD72-408A-822A-5E1EA0435CBC}" type="parTrans" cxnId="{65F4D4B6-A8A3-427D-9676-69FE16571CE2}">
      <dgm:prSet/>
      <dgm:spPr/>
      <dgm:t>
        <a:bodyPr/>
        <a:lstStyle/>
        <a:p>
          <a:endParaRPr lang="en-US" sz="1800" b="1"/>
        </a:p>
      </dgm:t>
    </dgm:pt>
    <dgm:pt modelId="{181EDD1E-83EA-42A5-9B72-8376660DD587}" type="sibTrans" cxnId="{65F4D4B6-A8A3-427D-9676-69FE16571CE2}">
      <dgm:prSet custT="1"/>
      <dgm:spPr/>
      <dgm:t>
        <a:bodyPr/>
        <a:lstStyle/>
        <a:p>
          <a:endParaRPr lang="en-US" sz="3600" b="1"/>
        </a:p>
      </dgm:t>
    </dgm:pt>
    <dgm:pt modelId="{7B507207-8D55-493D-BC81-161C962A4989}" type="pres">
      <dgm:prSet presAssocID="{5DC6B7AE-93E9-4B50-8D42-8DAC7B02C66F}" presName="Name0" presStyleCnt="0">
        <dgm:presLayoutVars>
          <dgm:chMax/>
          <dgm:chPref/>
          <dgm:dir/>
          <dgm:animLvl val="lvl"/>
        </dgm:presLayoutVars>
      </dgm:prSet>
      <dgm:spPr/>
    </dgm:pt>
    <dgm:pt modelId="{CBAA3F2F-F7E6-4DEC-82AE-37EE2120A6D4}" type="pres">
      <dgm:prSet presAssocID="{8F81DC7A-5275-4417-8621-309137C18B04}" presName="composite" presStyleCnt="0"/>
      <dgm:spPr/>
    </dgm:pt>
    <dgm:pt modelId="{7612D253-D568-4A6C-B5C6-8227F7CD1856}" type="pres">
      <dgm:prSet presAssocID="{8F81DC7A-5275-4417-8621-309137C18B04}" presName="Parent1" presStyleLbl="node1" presStyleIdx="0" presStyleCnt="6">
        <dgm:presLayoutVars>
          <dgm:chMax val="1"/>
          <dgm:chPref val="1"/>
          <dgm:bulletEnabled val="1"/>
        </dgm:presLayoutVars>
      </dgm:prSet>
      <dgm:spPr/>
    </dgm:pt>
    <dgm:pt modelId="{ECB6D6E3-8CCB-4106-BD65-149181CFCA3E}" type="pres">
      <dgm:prSet presAssocID="{8F81DC7A-5275-4417-8621-309137C18B04}" presName="Childtext1" presStyleLbl="revTx" presStyleIdx="0" presStyleCnt="3">
        <dgm:presLayoutVars>
          <dgm:chMax val="0"/>
          <dgm:chPref val="0"/>
          <dgm:bulletEnabled val="1"/>
        </dgm:presLayoutVars>
      </dgm:prSet>
      <dgm:spPr/>
    </dgm:pt>
    <dgm:pt modelId="{27A69865-2C51-4194-8489-3FFF9A482DB1}" type="pres">
      <dgm:prSet presAssocID="{8F81DC7A-5275-4417-8621-309137C18B04}" presName="BalanceSpacing" presStyleCnt="0"/>
      <dgm:spPr/>
    </dgm:pt>
    <dgm:pt modelId="{B6748CE7-2C02-4E28-9013-C0040E2B0C4A}" type="pres">
      <dgm:prSet presAssocID="{8F81DC7A-5275-4417-8621-309137C18B04}" presName="BalanceSpacing1" presStyleCnt="0"/>
      <dgm:spPr/>
    </dgm:pt>
    <dgm:pt modelId="{BC808A69-C794-4BEE-AD3E-24A890C454C1}" type="pres">
      <dgm:prSet presAssocID="{10BB5C88-4FDA-4FEF-8AD5-E5911D86C66F}" presName="Accent1Text" presStyleLbl="node1" presStyleIdx="1" presStyleCnt="6"/>
      <dgm:spPr/>
    </dgm:pt>
    <dgm:pt modelId="{5FF66F9F-4F21-4A50-9318-38338B755615}" type="pres">
      <dgm:prSet presAssocID="{10BB5C88-4FDA-4FEF-8AD5-E5911D86C66F}" presName="spaceBetweenRectangles" presStyleCnt="0"/>
      <dgm:spPr/>
    </dgm:pt>
    <dgm:pt modelId="{5354E6C0-B315-4966-A6D7-EC303BD3D6A1}" type="pres">
      <dgm:prSet presAssocID="{F008ECCA-DCA6-4591-BD1E-47DDAC01E146}" presName="composite" presStyleCnt="0"/>
      <dgm:spPr/>
    </dgm:pt>
    <dgm:pt modelId="{B92EC885-B33C-413C-9DB0-F7456C2508F2}" type="pres">
      <dgm:prSet presAssocID="{F008ECCA-DCA6-4591-BD1E-47DDAC01E146}" presName="Parent1" presStyleLbl="node1" presStyleIdx="2" presStyleCnt="6">
        <dgm:presLayoutVars>
          <dgm:chMax val="1"/>
          <dgm:chPref val="1"/>
          <dgm:bulletEnabled val="1"/>
        </dgm:presLayoutVars>
      </dgm:prSet>
      <dgm:spPr/>
    </dgm:pt>
    <dgm:pt modelId="{7DFB818E-2513-4AB6-AF65-12C324339C87}" type="pres">
      <dgm:prSet presAssocID="{F008ECCA-DCA6-4591-BD1E-47DDAC01E146}" presName="Childtext1" presStyleLbl="revTx" presStyleIdx="1" presStyleCnt="3">
        <dgm:presLayoutVars>
          <dgm:chMax val="0"/>
          <dgm:chPref val="0"/>
          <dgm:bulletEnabled val="1"/>
        </dgm:presLayoutVars>
      </dgm:prSet>
      <dgm:spPr/>
    </dgm:pt>
    <dgm:pt modelId="{22A23E14-63DD-42F9-8F12-8BA445D11026}" type="pres">
      <dgm:prSet presAssocID="{F008ECCA-DCA6-4591-BD1E-47DDAC01E146}" presName="BalanceSpacing" presStyleCnt="0"/>
      <dgm:spPr/>
    </dgm:pt>
    <dgm:pt modelId="{47803110-87ED-498B-B920-4529CA3E1537}" type="pres">
      <dgm:prSet presAssocID="{F008ECCA-DCA6-4591-BD1E-47DDAC01E146}" presName="BalanceSpacing1" presStyleCnt="0"/>
      <dgm:spPr/>
    </dgm:pt>
    <dgm:pt modelId="{1EAE7EA1-DBAC-4B9D-8663-212D9241A49F}" type="pres">
      <dgm:prSet presAssocID="{31AE958F-D9C2-45F5-8DE5-FEF592B33EB0}" presName="Accent1Text" presStyleLbl="node1" presStyleIdx="3" presStyleCnt="6"/>
      <dgm:spPr/>
    </dgm:pt>
    <dgm:pt modelId="{DB981FC3-F41F-4270-997C-0407A234FC9A}" type="pres">
      <dgm:prSet presAssocID="{31AE958F-D9C2-45F5-8DE5-FEF592B33EB0}" presName="spaceBetweenRectangles" presStyleCnt="0"/>
      <dgm:spPr/>
    </dgm:pt>
    <dgm:pt modelId="{8270B5FB-51F4-495A-82CE-06F8C9633E3E}" type="pres">
      <dgm:prSet presAssocID="{3633033F-FC80-4AC2-8A77-4E56F3E2EDDB}" presName="composite" presStyleCnt="0"/>
      <dgm:spPr/>
    </dgm:pt>
    <dgm:pt modelId="{776D8540-4B40-4022-A1DB-2D37EBB6B0FA}" type="pres">
      <dgm:prSet presAssocID="{3633033F-FC80-4AC2-8A77-4E56F3E2EDDB}" presName="Parent1" presStyleLbl="node1" presStyleIdx="4" presStyleCnt="6">
        <dgm:presLayoutVars>
          <dgm:chMax val="1"/>
          <dgm:chPref val="1"/>
          <dgm:bulletEnabled val="1"/>
        </dgm:presLayoutVars>
      </dgm:prSet>
      <dgm:spPr/>
    </dgm:pt>
    <dgm:pt modelId="{97AEB6F3-2A67-47B2-8FF0-9CEA2A338D2A}" type="pres">
      <dgm:prSet presAssocID="{3633033F-FC80-4AC2-8A77-4E56F3E2EDDB}" presName="Childtext1" presStyleLbl="revTx" presStyleIdx="2" presStyleCnt="3">
        <dgm:presLayoutVars>
          <dgm:chMax val="0"/>
          <dgm:chPref val="0"/>
          <dgm:bulletEnabled val="1"/>
        </dgm:presLayoutVars>
      </dgm:prSet>
      <dgm:spPr/>
    </dgm:pt>
    <dgm:pt modelId="{84BDEEE3-5AAA-45AE-AAFC-921B1F0CA03B}" type="pres">
      <dgm:prSet presAssocID="{3633033F-FC80-4AC2-8A77-4E56F3E2EDDB}" presName="BalanceSpacing" presStyleCnt="0"/>
      <dgm:spPr/>
    </dgm:pt>
    <dgm:pt modelId="{7548A952-0887-4088-8138-CE6951D0F022}" type="pres">
      <dgm:prSet presAssocID="{3633033F-FC80-4AC2-8A77-4E56F3E2EDDB}" presName="BalanceSpacing1" presStyleCnt="0"/>
      <dgm:spPr/>
    </dgm:pt>
    <dgm:pt modelId="{22E77DC5-B564-434D-9C9D-3EBD1ED054EB}" type="pres">
      <dgm:prSet presAssocID="{181EDD1E-83EA-42A5-9B72-8376660DD587}" presName="Accent1Text" presStyleLbl="node1" presStyleIdx="5" presStyleCnt="6"/>
      <dgm:spPr/>
    </dgm:pt>
  </dgm:ptLst>
  <dgm:cxnLst>
    <dgm:cxn modelId="{FDDAC840-D9DC-46E2-87CC-90D1E0FC8722}" type="presOf" srcId="{F008ECCA-DCA6-4591-BD1E-47DDAC01E146}" destId="{B92EC885-B33C-413C-9DB0-F7456C2508F2}" srcOrd="0" destOrd="0" presId="urn:microsoft.com/office/officeart/2008/layout/AlternatingHexagons"/>
    <dgm:cxn modelId="{E1738167-4729-4E1F-B651-BBC06F76B8DF}" srcId="{5DC6B7AE-93E9-4B50-8D42-8DAC7B02C66F}" destId="{F008ECCA-DCA6-4591-BD1E-47DDAC01E146}" srcOrd="1" destOrd="0" parTransId="{F8B6C106-5343-41D7-A5BA-90FAC1677239}" sibTransId="{31AE958F-D9C2-45F5-8DE5-FEF592B33EB0}"/>
    <dgm:cxn modelId="{8D36EF49-86BA-414D-B074-D73A101BC3B1}" type="presOf" srcId="{181EDD1E-83EA-42A5-9B72-8376660DD587}" destId="{22E77DC5-B564-434D-9C9D-3EBD1ED054EB}" srcOrd="0" destOrd="0" presId="urn:microsoft.com/office/officeart/2008/layout/AlternatingHexagons"/>
    <dgm:cxn modelId="{D687C258-18D8-4567-851A-049266D31407}" type="presOf" srcId="{10BB5C88-4FDA-4FEF-8AD5-E5911D86C66F}" destId="{BC808A69-C794-4BEE-AD3E-24A890C454C1}" srcOrd="0" destOrd="0" presId="urn:microsoft.com/office/officeart/2008/layout/AlternatingHexagons"/>
    <dgm:cxn modelId="{71FB877C-7C50-4BA0-95B5-A36FE0093EE9}" type="presOf" srcId="{8F81DC7A-5275-4417-8621-309137C18B04}" destId="{7612D253-D568-4A6C-B5C6-8227F7CD1856}" srcOrd="0" destOrd="0" presId="urn:microsoft.com/office/officeart/2008/layout/AlternatingHexagons"/>
    <dgm:cxn modelId="{14451882-16AB-4AFF-8E4C-ED6D6032A27C}" type="presOf" srcId="{31AE958F-D9C2-45F5-8DE5-FEF592B33EB0}" destId="{1EAE7EA1-DBAC-4B9D-8663-212D9241A49F}" srcOrd="0" destOrd="0" presId="urn:microsoft.com/office/officeart/2008/layout/AlternatingHexagons"/>
    <dgm:cxn modelId="{B9DDD98B-5F5A-453D-BE93-84AE66D1691A}" type="presOf" srcId="{3633033F-FC80-4AC2-8A77-4E56F3E2EDDB}" destId="{776D8540-4B40-4022-A1DB-2D37EBB6B0FA}" srcOrd="0" destOrd="0" presId="urn:microsoft.com/office/officeart/2008/layout/AlternatingHexagons"/>
    <dgm:cxn modelId="{22FD9EB3-1C12-4C0A-A21F-35C79413A447}" type="presOf" srcId="{5DC6B7AE-93E9-4B50-8D42-8DAC7B02C66F}" destId="{7B507207-8D55-493D-BC81-161C962A4989}" srcOrd="0" destOrd="0" presId="urn:microsoft.com/office/officeart/2008/layout/AlternatingHexagons"/>
    <dgm:cxn modelId="{65F4D4B6-A8A3-427D-9676-69FE16571CE2}" srcId="{5DC6B7AE-93E9-4B50-8D42-8DAC7B02C66F}" destId="{3633033F-FC80-4AC2-8A77-4E56F3E2EDDB}" srcOrd="2" destOrd="0" parTransId="{C0112CD4-BD72-408A-822A-5E1EA0435CBC}" sibTransId="{181EDD1E-83EA-42A5-9B72-8376660DD587}"/>
    <dgm:cxn modelId="{07D3E6CC-1D90-42CD-B408-36ED2364A37D}" srcId="{5DC6B7AE-93E9-4B50-8D42-8DAC7B02C66F}" destId="{8F81DC7A-5275-4417-8621-309137C18B04}" srcOrd="0" destOrd="0" parTransId="{4A5CCAE3-DD88-4CD4-BA80-F3E18259DA09}" sibTransId="{10BB5C88-4FDA-4FEF-8AD5-E5911D86C66F}"/>
    <dgm:cxn modelId="{08CD9088-8E55-4644-AF49-FFF81B2ADCB9}" type="presParOf" srcId="{7B507207-8D55-493D-BC81-161C962A4989}" destId="{CBAA3F2F-F7E6-4DEC-82AE-37EE2120A6D4}" srcOrd="0" destOrd="0" presId="urn:microsoft.com/office/officeart/2008/layout/AlternatingHexagons"/>
    <dgm:cxn modelId="{1801A9B2-8AD0-4210-8372-AC6F8BCA45A4}" type="presParOf" srcId="{CBAA3F2F-F7E6-4DEC-82AE-37EE2120A6D4}" destId="{7612D253-D568-4A6C-B5C6-8227F7CD1856}" srcOrd="0" destOrd="0" presId="urn:microsoft.com/office/officeart/2008/layout/AlternatingHexagons"/>
    <dgm:cxn modelId="{8265C9CA-4C0D-4D2A-A628-079A7BC8C54F}" type="presParOf" srcId="{CBAA3F2F-F7E6-4DEC-82AE-37EE2120A6D4}" destId="{ECB6D6E3-8CCB-4106-BD65-149181CFCA3E}" srcOrd="1" destOrd="0" presId="urn:microsoft.com/office/officeart/2008/layout/AlternatingHexagons"/>
    <dgm:cxn modelId="{92A6E5C9-0A02-47A0-A7F9-BA8B420B91C4}" type="presParOf" srcId="{CBAA3F2F-F7E6-4DEC-82AE-37EE2120A6D4}" destId="{27A69865-2C51-4194-8489-3FFF9A482DB1}" srcOrd="2" destOrd="0" presId="urn:microsoft.com/office/officeart/2008/layout/AlternatingHexagons"/>
    <dgm:cxn modelId="{B19901F9-29A4-43A2-911E-CA12C7E161EF}" type="presParOf" srcId="{CBAA3F2F-F7E6-4DEC-82AE-37EE2120A6D4}" destId="{B6748CE7-2C02-4E28-9013-C0040E2B0C4A}" srcOrd="3" destOrd="0" presId="urn:microsoft.com/office/officeart/2008/layout/AlternatingHexagons"/>
    <dgm:cxn modelId="{ED0B56C1-13E2-4811-A9CF-EEFFFDC5FAA5}" type="presParOf" srcId="{CBAA3F2F-F7E6-4DEC-82AE-37EE2120A6D4}" destId="{BC808A69-C794-4BEE-AD3E-24A890C454C1}" srcOrd="4" destOrd="0" presId="urn:microsoft.com/office/officeart/2008/layout/AlternatingHexagons"/>
    <dgm:cxn modelId="{AB1708A4-D5A1-477E-BEFB-0EC9FC333BF0}" type="presParOf" srcId="{7B507207-8D55-493D-BC81-161C962A4989}" destId="{5FF66F9F-4F21-4A50-9318-38338B755615}" srcOrd="1" destOrd="0" presId="urn:microsoft.com/office/officeart/2008/layout/AlternatingHexagons"/>
    <dgm:cxn modelId="{12002322-CE44-43B2-9893-55FA8226B2F8}" type="presParOf" srcId="{7B507207-8D55-493D-BC81-161C962A4989}" destId="{5354E6C0-B315-4966-A6D7-EC303BD3D6A1}" srcOrd="2" destOrd="0" presId="urn:microsoft.com/office/officeart/2008/layout/AlternatingHexagons"/>
    <dgm:cxn modelId="{38C472C1-EFFA-4499-9643-C2A473D86A99}" type="presParOf" srcId="{5354E6C0-B315-4966-A6D7-EC303BD3D6A1}" destId="{B92EC885-B33C-413C-9DB0-F7456C2508F2}" srcOrd="0" destOrd="0" presId="urn:microsoft.com/office/officeart/2008/layout/AlternatingHexagons"/>
    <dgm:cxn modelId="{E63F6673-B07F-48F9-8F4B-8AA12F4EA2E7}" type="presParOf" srcId="{5354E6C0-B315-4966-A6D7-EC303BD3D6A1}" destId="{7DFB818E-2513-4AB6-AF65-12C324339C87}" srcOrd="1" destOrd="0" presId="urn:microsoft.com/office/officeart/2008/layout/AlternatingHexagons"/>
    <dgm:cxn modelId="{F07D00EC-4F96-495D-9EC4-B9C1EBD47BFD}" type="presParOf" srcId="{5354E6C0-B315-4966-A6D7-EC303BD3D6A1}" destId="{22A23E14-63DD-42F9-8F12-8BA445D11026}" srcOrd="2" destOrd="0" presId="urn:microsoft.com/office/officeart/2008/layout/AlternatingHexagons"/>
    <dgm:cxn modelId="{96617152-42D1-4591-86BA-65D2A010E40A}" type="presParOf" srcId="{5354E6C0-B315-4966-A6D7-EC303BD3D6A1}" destId="{47803110-87ED-498B-B920-4529CA3E1537}" srcOrd="3" destOrd="0" presId="urn:microsoft.com/office/officeart/2008/layout/AlternatingHexagons"/>
    <dgm:cxn modelId="{A9D4313F-6A61-4152-A52C-1A9B4BAC8C57}" type="presParOf" srcId="{5354E6C0-B315-4966-A6D7-EC303BD3D6A1}" destId="{1EAE7EA1-DBAC-4B9D-8663-212D9241A49F}" srcOrd="4" destOrd="0" presId="urn:microsoft.com/office/officeart/2008/layout/AlternatingHexagons"/>
    <dgm:cxn modelId="{DFB1E791-3753-4302-93D1-20C006594F3D}" type="presParOf" srcId="{7B507207-8D55-493D-BC81-161C962A4989}" destId="{DB981FC3-F41F-4270-997C-0407A234FC9A}" srcOrd="3" destOrd="0" presId="urn:microsoft.com/office/officeart/2008/layout/AlternatingHexagons"/>
    <dgm:cxn modelId="{CA22C682-1656-4AA4-8BC3-B929E0F958B0}" type="presParOf" srcId="{7B507207-8D55-493D-BC81-161C962A4989}" destId="{8270B5FB-51F4-495A-82CE-06F8C9633E3E}" srcOrd="4" destOrd="0" presId="urn:microsoft.com/office/officeart/2008/layout/AlternatingHexagons"/>
    <dgm:cxn modelId="{5D4A6BFA-12E4-4DC7-902E-E5E28809BA34}" type="presParOf" srcId="{8270B5FB-51F4-495A-82CE-06F8C9633E3E}" destId="{776D8540-4B40-4022-A1DB-2D37EBB6B0FA}" srcOrd="0" destOrd="0" presId="urn:microsoft.com/office/officeart/2008/layout/AlternatingHexagons"/>
    <dgm:cxn modelId="{E65259D2-5679-45AB-8691-7E4CDAB456D4}" type="presParOf" srcId="{8270B5FB-51F4-495A-82CE-06F8C9633E3E}" destId="{97AEB6F3-2A67-47B2-8FF0-9CEA2A338D2A}" srcOrd="1" destOrd="0" presId="urn:microsoft.com/office/officeart/2008/layout/AlternatingHexagons"/>
    <dgm:cxn modelId="{1DD9A831-DA69-4B40-A33D-E27618DFEB99}" type="presParOf" srcId="{8270B5FB-51F4-495A-82CE-06F8C9633E3E}" destId="{84BDEEE3-5AAA-45AE-AAFC-921B1F0CA03B}" srcOrd="2" destOrd="0" presId="urn:microsoft.com/office/officeart/2008/layout/AlternatingHexagons"/>
    <dgm:cxn modelId="{DFAC2038-6486-46BD-A2D1-A5F0C48647C7}" type="presParOf" srcId="{8270B5FB-51F4-495A-82CE-06F8C9633E3E}" destId="{7548A952-0887-4088-8138-CE6951D0F022}" srcOrd="3" destOrd="0" presId="urn:microsoft.com/office/officeart/2008/layout/AlternatingHexagons"/>
    <dgm:cxn modelId="{2804BD61-2A96-41C9-B238-C98F6F1DF9CE}" type="presParOf" srcId="{8270B5FB-51F4-495A-82CE-06F8C9633E3E}" destId="{22E77DC5-B564-434D-9C9D-3EBD1ED054EB}" srcOrd="4" destOrd="0" presId="urn:microsoft.com/office/officeart/2008/layout/AlternatingHexagons"/>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67ECD08-12BA-4F02-8464-3FC5CFCECE11}" type="doc">
      <dgm:prSet loTypeId="urn:microsoft.com/office/officeart/2005/8/layout/pyramid2" loCatId="list" qsTypeId="urn:microsoft.com/office/officeart/2005/8/quickstyle/simple1" qsCatId="simple" csTypeId="urn:microsoft.com/office/officeart/2005/8/colors/accent1_2" csCatId="accent1" phldr="1"/>
      <dgm:spPr/>
    </dgm:pt>
    <dgm:pt modelId="{BDA06772-09B5-419F-9F37-3E1E8F4E7020}">
      <dgm:prSet phldrT="[Text]"/>
      <dgm:spPr/>
      <dgm:t>
        <a:bodyPr/>
        <a:lstStyle/>
        <a:p>
          <a:r>
            <a:rPr lang="en-US" dirty="0"/>
            <a:t>Sterilization</a:t>
          </a:r>
        </a:p>
      </dgm:t>
    </dgm:pt>
    <dgm:pt modelId="{F8B699DD-7DDB-4E17-B4AC-00B89EBECA8A}" type="parTrans" cxnId="{3EDE42B5-3A40-4F3C-A1F6-8D4DE531E667}">
      <dgm:prSet/>
      <dgm:spPr/>
      <dgm:t>
        <a:bodyPr/>
        <a:lstStyle/>
        <a:p>
          <a:endParaRPr lang="en-US"/>
        </a:p>
      </dgm:t>
    </dgm:pt>
    <dgm:pt modelId="{B9FB7EC6-D98D-45E5-BDED-8A50054D85E1}" type="sibTrans" cxnId="{3EDE42B5-3A40-4F3C-A1F6-8D4DE531E667}">
      <dgm:prSet/>
      <dgm:spPr/>
      <dgm:t>
        <a:bodyPr/>
        <a:lstStyle/>
        <a:p>
          <a:endParaRPr lang="en-US"/>
        </a:p>
      </dgm:t>
    </dgm:pt>
    <dgm:pt modelId="{567E14D5-6848-4B58-A0B0-718F59E50CEA}">
      <dgm:prSet phldrT="[Text]"/>
      <dgm:spPr/>
      <dgm:t>
        <a:bodyPr/>
        <a:lstStyle/>
        <a:p>
          <a:r>
            <a:rPr lang="en-US" dirty="0"/>
            <a:t>Disinfection</a:t>
          </a:r>
        </a:p>
      </dgm:t>
    </dgm:pt>
    <dgm:pt modelId="{044F9A9D-AA15-4EE3-A1FB-D4D2AD3372B5}" type="parTrans" cxnId="{46E19590-9905-4023-BE4E-A6F841B152DD}">
      <dgm:prSet/>
      <dgm:spPr/>
      <dgm:t>
        <a:bodyPr/>
        <a:lstStyle/>
        <a:p>
          <a:endParaRPr lang="en-US"/>
        </a:p>
      </dgm:t>
    </dgm:pt>
    <dgm:pt modelId="{83B77CBB-7A5E-4CFE-A106-DDDB7081E8F0}" type="sibTrans" cxnId="{46E19590-9905-4023-BE4E-A6F841B152DD}">
      <dgm:prSet/>
      <dgm:spPr/>
      <dgm:t>
        <a:bodyPr/>
        <a:lstStyle/>
        <a:p>
          <a:endParaRPr lang="en-US"/>
        </a:p>
      </dgm:t>
    </dgm:pt>
    <dgm:pt modelId="{0EF43324-AC64-48FF-A8F4-383979D946E3}">
      <dgm:prSet phldrT="[Text]"/>
      <dgm:spPr>
        <a:solidFill>
          <a:srgbClr val="84BD00">
            <a:alpha val="90000"/>
          </a:srgbClr>
        </a:solidFill>
      </dgm:spPr>
      <dgm:t>
        <a:bodyPr/>
        <a:lstStyle/>
        <a:p>
          <a:r>
            <a:rPr lang="en-US" dirty="0"/>
            <a:t>Cleaning</a:t>
          </a:r>
        </a:p>
      </dgm:t>
    </dgm:pt>
    <dgm:pt modelId="{428D5DC9-DB7C-4422-B311-9E9210D332F1}" type="parTrans" cxnId="{611F48BC-29AF-464C-A86B-2DC8E626C402}">
      <dgm:prSet/>
      <dgm:spPr/>
      <dgm:t>
        <a:bodyPr/>
        <a:lstStyle/>
        <a:p>
          <a:endParaRPr lang="en-US"/>
        </a:p>
      </dgm:t>
    </dgm:pt>
    <dgm:pt modelId="{436EAAF3-FCB9-4D78-8675-0176710B113E}" type="sibTrans" cxnId="{611F48BC-29AF-464C-A86B-2DC8E626C402}">
      <dgm:prSet/>
      <dgm:spPr/>
      <dgm:t>
        <a:bodyPr/>
        <a:lstStyle/>
        <a:p>
          <a:endParaRPr lang="en-US"/>
        </a:p>
      </dgm:t>
    </dgm:pt>
    <dgm:pt modelId="{45B4E08A-9CD2-4373-8997-603A612338A5}" type="pres">
      <dgm:prSet presAssocID="{167ECD08-12BA-4F02-8464-3FC5CFCECE11}" presName="compositeShape" presStyleCnt="0">
        <dgm:presLayoutVars>
          <dgm:dir/>
          <dgm:resizeHandles/>
        </dgm:presLayoutVars>
      </dgm:prSet>
      <dgm:spPr/>
    </dgm:pt>
    <dgm:pt modelId="{DEB877EC-BF6B-4A41-BC1E-92CA24C8213B}" type="pres">
      <dgm:prSet presAssocID="{167ECD08-12BA-4F02-8464-3FC5CFCECE11}" presName="pyramid" presStyleLbl="node1" presStyleIdx="0" presStyleCnt="1" custLinFactNeighborX="6559" custLinFactNeighborY="-2378"/>
      <dgm:spPr>
        <a:solidFill>
          <a:srgbClr val="253746"/>
        </a:solidFill>
      </dgm:spPr>
    </dgm:pt>
    <dgm:pt modelId="{583E2E63-0B55-46E6-8E31-C35BAE56DCA3}" type="pres">
      <dgm:prSet presAssocID="{167ECD08-12BA-4F02-8464-3FC5CFCECE11}" presName="theList" presStyleCnt="0"/>
      <dgm:spPr/>
    </dgm:pt>
    <dgm:pt modelId="{039A6943-3870-49BA-8F64-409487037A3C}" type="pres">
      <dgm:prSet presAssocID="{BDA06772-09B5-419F-9F37-3E1E8F4E7020}" presName="aNode" presStyleLbl="fgAcc1" presStyleIdx="0" presStyleCnt="3">
        <dgm:presLayoutVars>
          <dgm:bulletEnabled val="1"/>
        </dgm:presLayoutVars>
      </dgm:prSet>
      <dgm:spPr/>
    </dgm:pt>
    <dgm:pt modelId="{89762B0F-99EF-4E10-A28E-784C0FEFAA53}" type="pres">
      <dgm:prSet presAssocID="{BDA06772-09B5-419F-9F37-3E1E8F4E7020}" presName="aSpace" presStyleCnt="0"/>
      <dgm:spPr/>
    </dgm:pt>
    <dgm:pt modelId="{89CC0E10-7974-40CB-9845-9999F690B1EF}" type="pres">
      <dgm:prSet presAssocID="{567E14D5-6848-4B58-A0B0-718F59E50CEA}" presName="aNode" presStyleLbl="fgAcc1" presStyleIdx="1" presStyleCnt="3">
        <dgm:presLayoutVars>
          <dgm:bulletEnabled val="1"/>
        </dgm:presLayoutVars>
      </dgm:prSet>
      <dgm:spPr/>
    </dgm:pt>
    <dgm:pt modelId="{BD39F180-AC8D-47A7-A786-528EF3156F1F}" type="pres">
      <dgm:prSet presAssocID="{567E14D5-6848-4B58-A0B0-718F59E50CEA}" presName="aSpace" presStyleCnt="0"/>
      <dgm:spPr/>
    </dgm:pt>
    <dgm:pt modelId="{D4FAD7C2-E722-4C84-8550-9051867944E9}" type="pres">
      <dgm:prSet presAssocID="{0EF43324-AC64-48FF-A8F4-383979D946E3}" presName="aNode" presStyleLbl="fgAcc1" presStyleIdx="2" presStyleCnt="3">
        <dgm:presLayoutVars>
          <dgm:bulletEnabled val="1"/>
        </dgm:presLayoutVars>
      </dgm:prSet>
      <dgm:spPr/>
    </dgm:pt>
    <dgm:pt modelId="{DC10CF55-7E96-466B-BCF2-BE78CAF52556}" type="pres">
      <dgm:prSet presAssocID="{0EF43324-AC64-48FF-A8F4-383979D946E3}" presName="aSpace" presStyleCnt="0"/>
      <dgm:spPr/>
    </dgm:pt>
  </dgm:ptLst>
  <dgm:cxnLst>
    <dgm:cxn modelId="{562BF918-7975-454B-B0B4-544A8EAF92CF}" type="presOf" srcId="{167ECD08-12BA-4F02-8464-3FC5CFCECE11}" destId="{45B4E08A-9CD2-4373-8997-603A612338A5}" srcOrd="0" destOrd="0" presId="urn:microsoft.com/office/officeart/2005/8/layout/pyramid2"/>
    <dgm:cxn modelId="{C9722A58-8A01-4CD6-9830-64A272F6F18D}" type="presOf" srcId="{BDA06772-09B5-419F-9F37-3E1E8F4E7020}" destId="{039A6943-3870-49BA-8F64-409487037A3C}" srcOrd="0" destOrd="0" presId="urn:microsoft.com/office/officeart/2005/8/layout/pyramid2"/>
    <dgm:cxn modelId="{A582B67C-6D23-409F-9632-A53E19845A26}" type="presOf" srcId="{0EF43324-AC64-48FF-A8F4-383979D946E3}" destId="{D4FAD7C2-E722-4C84-8550-9051867944E9}" srcOrd="0" destOrd="0" presId="urn:microsoft.com/office/officeart/2005/8/layout/pyramid2"/>
    <dgm:cxn modelId="{46E19590-9905-4023-BE4E-A6F841B152DD}" srcId="{167ECD08-12BA-4F02-8464-3FC5CFCECE11}" destId="{567E14D5-6848-4B58-A0B0-718F59E50CEA}" srcOrd="1" destOrd="0" parTransId="{044F9A9D-AA15-4EE3-A1FB-D4D2AD3372B5}" sibTransId="{83B77CBB-7A5E-4CFE-A106-DDDB7081E8F0}"/>
    <dgm:cxn modelId="{3EDE42B5-3A40-4F3C-A1F6-8D4DE531E667}" srcId="{167ECD08-12BA-4F02-8464-3FC5CFCECE11}" destId="{BDA06772-09B5-419F-9F37-3E1E8F4E7020}" srcOrd="0" destOrd="0" parTransId="{F8B699DD-7DDB-4E17-B4AC-00B89EBECA8A}" sibTransId="{B9FB7EC6-D98D-45E5-BDED-8A50054D85E1}"/>
    <dgm:cxn modelId="{611F48BC-29AF-464C-A86B-2DC8E626C402}" srcId="{167ECD08-12BA-4F02-8464-3FC5CFCECE11}" destId="{0EF43324-AC64-48FF-A8F4-383979D946E3}" srcOrd="2" destOrd="0" parTransId="{428D5DC9-DB7C-4422-B311-9E9210D332F1}" sibTransId="{436EAAF3-FCB9-4D78-8675-0176710B113E}"/>
    <dgm:cxn modelId="{AB8CEDE2-241C-4D29-ADF9-3076701D97EB}" type="presOf" srcId="{567E14D5-6848-4B58-A0B0-718F59E50CEA}" destId="{89CC0E10-7974-40CB-9845-9999F690B1EF}" srcOrd="0" destOrd="0" presId="urn:microsoft.com/office/officeart/2005/8/layout/pyramid2"/>
    <dgm:cxn modelId="{74FD07F7-F54A-4CB1-85DE-16C2189408CC}" type="presParOf" srcId="{45B4E08A-9CD2-4373-8997-603A612338A5}" destId="{DEB877EC-BF6B-4A41-BC1E-92CA24C8213B}" srcOrd="0" destOrd="0" presId="urn:microsoft.com/office/officeart/2005/8/layout/pyramid2"/>
    <dgm:cxn modelId="{6CF88BB1-7533-4342-9A42-825B10C4912A}" type="presParOf" srcId="{45B4E08A-9CD2-4373-8997-603A612338A5}" destId="{583E2E63-0B55-46E6-8E31-C35BAE56DCA3}" srcOrd="1" destOrd="0" presId="urn:microsoft.com/office/officeart/2005/8/layout/pyramid2"/>
    <dgm:cxn modelId="{338630F0-CE08-4E57-8297-DAF06592E664}" type="presParOf" srcId="{583E2E63-0B55-46E6-8E31-C35BAE56DCA3}" destId="{039A6943-3870-49BA-8F64-409487037A3C}" srcOrd="0" destOrd="0" presId="urn:microsoft.com/office/officeart/2005/8/layout/pyramid2"/>
    <dgm:cxn modelId="{3D102EBD-5880-4BDB-8B61-B023A81118EA}" type="presParOf" srcId="{583E2E63-0B55-46E6-8E31-C35BAE56DCA3}" destId="{89762B0F-99EF-4E10-A28E-784C0FEFAA53}" srcOrd="1" destOrd="0" presId="urn:microsoft.com/office/officeart/2005/8/layout/pyramid2"/>
    <dgm:cxn modelId="{A3A154BD-0F33-41CB-B625-2CFEAAB31D74}" type="presParOf" srcId="{583E2E63-0B55-46E6-8E31-C35BAE56DCA3}" destId="{89CC0E10-7974-40CB-9845-9999F690B1EF}" srcOrd="2" destOrd="0" presId="urn:microsoft.com/office/officeart/2005/8/layout/pyramid2"/>
    <dgm:cxn modelId="{30207420-3709-414F-AB46-A48552107E3F}" type="presParOf" srcId="{583E2E63-0B55-46E6-8E31-C35BAE56DCA3}" destId="{BD39F180-AC8D-47A7-A786-528EF3156F1F}" srcOrd="3" destOrd="0" presId="urn:microsoft.com/office/officeart/2005/8/layout/pyramid2"/>
    <dgm:cxn modelId="{4FCC501A-BBDD-486A-AF7A-54BDAF1E4DEE}" type="presParOf" srcId="{583E2E63-0B55-46E6-8E31-C35BAE56DCA3}" destId="{D4FAD7C2-E722-4C84-8550-9051867944E9}" srcOrd="4" destOrd="0" presId="urn:microsoft.com/office/officeart/2005/8/layout/pyramid2"/>
    <dgm:cxn modelId="{76D6F8BA-104E-421B-A706-F40F7E814F36}" type="presParOf" srcId="{583E2E63-0B55-46E6-8E31-C35BAE56DCA3}" destId="{DC10CF55-7E96-466B-BCF2-BE78CAF52556}" srcOrd="5" destOrd="0" presId="urn:microsoft.com/office/officeart/2005/8/layout/pyramid2"/>
  </dgm:cxnLst>
  <dgm:bg>
    <a:solidFill>
      <a:schemeClr val="bg1"/>
    </a:solidFill>
  </dgm:bg>
  <dgm:whole/>
  <dgm:extLst>
    <a:ext uri="http://schemas.microsoft.com/office/drawing/2008/diagram">
      <dsp:dataModelExt xmlns:dsp="http://schemas.microsoft.com/office/drawing/2008/diagram" relId="rId2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67ECD08-12BA-4F02-8464-3FC5CFCECE11}" type="doc">
      <dgm:prSet loTypeId="urn:microsoft.com/office/officeart/2005/8/layout/pyramid2" loCatId="list" qsTypeId="urn:microsoft.com/office/officeart/2005/8/quickstyle/simple1" qsCatId="simple" csTypeId="urn:microsoft.com/office/officeart/2005/8/colors/accent1_2" csCatId="accent1" phldr="1"/>
      <dgm:spPr/>
    </dgm:pt>
    <dgm:pt modelId="{BDA06772-09B5-419F-9F37-3E1E8F4E7020}">
      <dgm:prSet phldrT="[Text]"/>
      <dgm:spPr/>
      <dgm:t>
        <a:bodyPr/>
        <a:lstStyle/>
        <a:p>
          <a:r>
            <a:rPr lang="en-US" dirty="0"/>
            <a:t>Sterilization</a:t>
          </a:r>
        </a:p>
      </dgm:t>
    </dgm:pt>
    <dgm:pt modelId="{F8B699DD-7DDB-4E17-B4AC-00B89EBECA8A}" type="parTrans" cxnId="{3EDE42B5-3A40-4F3C-A1F6-8D4DE531E667}">
      <dgm:prSet/>
      <dgm:spPr/>
      <dgm:t>
        <a:bodyPr/>
        <a:lstStyle/>
        <a:p>
          <a:endParaRPr lang="en-US"/>
        </a:p>
      </dgm:t>
    </dgm:pt>
    <dgm:pt modelId="{B9FB7EC6-D98D-45E5-BDED-8A50054D85E1}" type="sibTrans" cxnId="{3EDE42B5-3A40-4F3C-A1F6-8D4DE531E667}">
      <dgm:prSet/>
      <dgm:spPr/>
      <dgm:t>
        <a:bodyPr/>
        <a:lstStyle/>
        <a:p>
          <a:endParaRPr lang="en-US"/>
        </a:p>
      </dgm:t>
    </dgm:pt>
    <dgm:pt modelId="{567E14D5-6848-4B58-A0B0-718F59E50CEA}">
      <dgm:prSet phldrT="[Text]"/>
      <dgm:spPr>
        <a:solidFill>
          <a:srgbClr val="84BD00">
            <a:alpha val="90000"/>
          </a:srgbClr>
        </a:solidFill>
      </dgm:spPr>
      <dgm:t>
        <a:bodyPr/>
        <a:lstStyle/>
        <a:p>
          <a:r>
            <a:rPr lang="en-US" dirty="0"/>
            <a:t>Disinfection</a:t>
          </a:r>
        </a:p>
      </dgm:t>
    </dgm:pt>
    <dgm:pt modelId="{044F9A9D-AA15-4EE3-A1FB-D4D2AD3372B5}" type="parTrans" cxnId="{46E19590-9905-4023-BE4E-A6F841B152DD}">
      <dgm:prSet/>
      <dgm:spPr/>
      <dgm:t>
        <a:bodyPr/>
        <a:lstStyle/>
        <a:p>
          <a:endParaRPr lang="en-US"/>
        </a:p>
      </dgm:t>
    </dgm:pt>
    <dgm:pt modelId="{83B77CBB-7A5E-4CFE-A106-DDDB7081E8F0}" type="sibTrans" cxnId="{46E19590-9905-4023-BE4E-A6F841B152DD}">
      <dgm:prSet/>
      <dgm:spPr/>
      <dgm:t>
        <a:bodyPr/>
        <a:lstStyle/>
        <a:p>
          <a:endParaRPr lang="en-US"/>
        </a:p>
      </dgm:t>
    </dgm:pt>
    <dgm:pt modelId="{0EF43324-AC64-48FF-A8F4-383979D946E3}">
      <dgm:prSet phldrT="[Text]"/>
      <dgm:spPr>
        <a:solidFill>
          <a:schemeClr val="bg1">
            <a:alpha val="90000"/>
          </a:schemeClr>
        </a:solidFill>
      </dgm:spPr>
      <dgm:t>
        <a:bodyPr/>
        <a:lstStyle/>
        <a:p>
          <a:r>
            <a:rPr lang="en-US" dirty="0"/>
            <a:t>Cleaning</a:t>
          </a:r>
        </a:p>
      </dgm:t>
    </dgm:pt>
    <dgm:pt modelId="{428D5DC9-DB7C-4422-B311-9E9210D332F1}" type="parTrans" cxnId="{611F48BC-29AF-464C-A86B-2DC8E626C402}">
      <dgm:prSet/>
      <dgm:spPr/>
      <dgm:t>
        <a:bodyPr/>
        <a:lstStyle/>
        <a:p>
          <a:endParaRPr lang="en-US"/>
        </a:p>
      </dgm:t>
    </dgm:pt>
    <dgm:pt modelId="{436EAAF3-FCB9-4D78-8675-0176710B113E}" type="sibTrans" cxnId="{611F48BC-29AF-464C-A86B-2DC8E626C402}">
      <dgm:prSet/>
      <dgm:spPr/>
      <dgm:t>
        <a:bodyPr/>
        <a:lstStyle/>
        <a:p>
          <a:endParaRPr lang="en-US"/>
        </a:p>
      </dgm:t>
    </dgm:pt>
    <dgm:pt modelId="{45B4E08A-9CD2-4373-8997-603A612338A5}" type="pres">
      <dgm:prSet presAssocID="{167ECD08-12BA-4F02-8464-3FC5CFCECE11}" presName="compositeShape" presStyleCnt="0">
        <dgm:presLayoutVars>
          <dgm:dir/>
          <dgm:resizeHandles/>
        </dgm:presLayoutVars>
      </dgm:prSet>
      <dgm:spPr/>
    </dgm:pt>
    <dgm:pt modelId="{DEB877EC-BF6B-4A41-BC1E-92CA24C8213B}" type="pres">
      <dgm:prSet presAssocID="{167ECD08-12BA-4F02-8464-3FC5CFCECE11}" presName="pyramid" presStyleLbl="node1" presStyleIdx="0" presStyleCnt="1" custLinFactNeighborX="6559" custLinFactNeighborY="-2378"/>
      <dgm:spPr>
        <a:solidFill>
          <a:srgbClr val="253746"/>
        </a:solidFill>
      </dgm:spPr>
    </dgm:pt>
    <dgm:pt modelId="{583E2E63-0B55-46E6-8E31-C35BAE56DCA3}" type="pres">
      <dgm:prSet presAssocID="{167ECD08-12BA-4F02-8464-3FC5CFCECE11}" presName="theList" presStyleCnt="0"/>
      <dgm:spPr/>
    </dgm:pt>
    <dgm:pt modelId="{039A6943-3870-49BA-8F64-409487037A3C}" type="pres">
      <dgm:prSet presAssocID="{BDA06772-09B5-419F-9F37-3E1E8F4E7020}" presName="aNode" presStyleLbl="fgAcc1" presStyleIdx="0" presStyleCnt="3">
        <dgm:presLayoutVars>
          <dgm:bulletEnabled val="1"/>
        </dgm:presLayoutVars>
      </dgm:prSet>
      <dgm:spPr/>
    </dgm:pt>
    <dgm:pt modelId="{89762B0F-99EF-4E10-A28E-784C0FEFAA53}" type="pres">
      <dgm:prSet presAssocID="{BDA06772-09B5-419F-9F37-3E1E8F4E7020}" presName="aSpace" presStyleCnt="0"/>
      <dgm:spPr/>
    </dgm:pt>
    <dgm:pt modelId="{89CC0E10-7974-40CB-9845-9999F690B1EF}" type="pres">
      <dgm:prSet presAssocID="{567E14D5-6848-4B58-A0B0-718F59E50CEA}" presName="aNode" presStyleLbl="fgAcc1" presStyleIdx="1" presStyleCnt="3">
        <dgm:presLayoutVars>
          <dgm:bulletEnabled val="1"/>
        </dgm:presLayoutVars>
      </dgm:prSet>
      <dgm:spPr/>
    </dgm:pt>
    <dgm:pt modelId="{BD39F180-AC8D-47A7-A786-528EF3156F1F}" type="pres">
      <dgm:prSet presAssocID="{567E14D5-6848-4B58-A0B0-718F59E50CEA}" presName="aSpace" presStyleCnt="0"/>
      <dgm:spPr/>
    </dgm:pt>
    <dgm:pt modelId="{D4FAD7C2-E722-4C84-8550-9051867944E9}" type="pres">
      <dgm:prSet presAssocID="{0EF43324-AC64-48FF-A8F4-383979D946E3}" presName="aNode" presStyleLbl="fgAcc1" presStyleIdx="2" presStyleCnt="3">
        <dgm:presLayoutVars>
          <dgm:bulletEnabled val="1"/>
        </dgm:presLayoutVars>
      </dgm:prSet>
      <dgm:spPr/>
    </dgm:pt>
    <dgm:pt modelId="{DC10CF55-7E96-466B-BCF2-BE78CAF52556}" type="pres">
      <dgm:prSet presAssocID="{0EF43324-AC64-48FF-A8F4-383979D946E3}" presName="aSpace" presStyleCnt="0"/>
      <dgm:spPr/>
    </dgm:pt>
  </dgm:ptLst>
  <dgm:cxnLst>
    <dgm:cxn modelId="{562BF918-7975-454B-B0B4-544A8EAF92CF}" type="presOf" srcId="{167ECD08-12BA-4F02-8464-3FC5CFCECE11}" destId="{45B4E08A-9CD2-4373-8997-603A612338A5}" srcOrd="0" destOrd="0" presId="urn:microsoft.com/office/officeart/2005/8/layout/pyramid2"/>
    <dgm:cxn modelId="{C9722A58-8A01-4CD6-9830-64A272F6F18D}" type="presOf" srcId="{BDA06772-09B5-419F-9F37-3E1E8F4E7020}" destId="{039A6943-3870-49BA-8F64-409487037A3C}" srcOrd="0" destOrd="0" presId="urn:microsoft.com/office/officeart/2005/8/layout/pyramid2"/>
    <dgm:cxn modelId="{A582B67C-6D23-409F-9632-A53E19845A26}" type="presOf" srcId="{0EF43324-AC64-48FF-A8F4-383979D946E3}" destId="{D4FAD7C2-E722-4C84-8550-9051867944E9}" srcOrd="0" destOrd="0" presId="urn:microsoft.com/office/officeart/2005/8/layout/pyramid2"/>
    <dgm:cxn modelId="{46E19590-9905-4023-BE4E-A6F841B152DD}" srcId="{167ECD08-12BA-4F02-8464-3FC5CFCECE11}" destId="{567E14D5-6848-4B58-A0B0-718F59E50CEA}" srcOrd="1" destOrd="0" parTransId="{044F9A9D-AA15-4EE3-A1FB-D4D2AD3372B5}" sibTransId="{83B77CBB-7A5E-4CFE-A106-DDDB7081E8F0}"/>
    <dgm:cxn modelId="{3EDE42B5-3A40-4F3C-A1F6-8D4DE531E667}" srcId="{167ECD08-12BA-4F02-8464-3FC5CFCECE11}" destId="{BDA06772-09B5-419F-9F37-3E1E8F4E7020}" srcOrd="0" destOrd="0" parTransId="{F8B699DD-7DDB-4E17-B4AC-00B89EBECA8A}" sibTransId="{B9FB7EC6-D98D-45E5-BDED-8A50054D85E1}"/>
    <dgm:cxn modelId="{611F48BC-29AF-464C-A86B-2DC8E626C402}" srcId="{167ECD08-12BA-4F02-8464-3FC5CFCECE11}" destId="{0EF43324-AC64-48FF-A8F4-383979D946E3}" srcOrd="2" destOrd="0" parTransId="{428D5DC9-DB7C-4422-B311-9E9210D332F1}" sibTransId="{436EAAF3-FCB9-4D78-8675-0176710B113E}"/>
    <dgm:cxn modelId="{AB8CEDE2-241C-4D29-ADF9-3076701D97EB}" type="presOf" srcId="{567E14D5-6848-4B58-A0B0-718F59E50CEA}" destId="{89CC0E10-7974-40CB-9845-9999F690B1EF}" srcOrd="0" destOrd="0" presId="urn:microsoft.com/office/officeart/2005/8/layout/pyramid2"/>
    <dgm:cxn modelId="{74FD07F7-F54A-4CB1-85DE-16C2189408CC}" type="presParOf" srcId="{45B4E08A-9CD2-4373-8997-603A612338A5}" destId="{DEB877EC-BF6B-4A41-BC1E-92CA24C8213B}" srcOrd="0" destOrd="0" presId="urn:microsoft.com/office/officeart/2005/8/layout/pyramid2"/>
    <dgm:cxn modelId="{6CF88BB1-7533-4342-9A42-825B10C4912A}" type="presParOf" srcId="{45B4E08A-9CD2-4373-8997-603A612338A5}" destId="{583E2E63-0B55-46E6-8E31-C35BAE56DCA3}" srcOrd="1" destOrd="0" presId="urn:microsoft.com/office/officeart/2005/8/layout/pyramid2"/>
    <dgm:cxn modelId="{338630F0-CE08-4E57-8297-DAF06592E664}" type="presParOf" srcId="{583E2E63-0B55-46E6-8E31-C35BAE56DCA3}" destId="{039A6943-3870-49BA-8F64-409487037A3C}" srcOrd="0" destOrd="0" presId="urn:microsoft.com/office/officeart/2005/8/layout/pyramid2"/>
    <dgm:cxn modelId="{3D102EBD-5880-4BDB-8B61-B023A81118EA}" type="presParOf" srcId="{583E2E63-0B55-46E6-8E31-C35BAE56DCA3}" destId="{89762B0F-99EF-4E10-A28E-784C0FEFAA53}" srcOrd="1" destOrd="0" presId="urn:microsoft.com/office/officeart/2005/8/layout/pyramid2"/>
    <dgm:cxn modelId="{A3A154BD-0F33-41CB-B625-2CFEAAB31D74}" type="presParOf" srcId="{583E2E63-0B55-46E6-8E31-C35BAE56DCA3}" destId="{89CC0E10-7974-40CB-9845-9999F690B1EF}" srcOrd="2" destOrd="0" presId="urn:microsoft.com/office/officeart/2005/8/layout/pyramid2"/>
    <dgm:cxn modelId="{30207420-3709-414F-AB46-A48552107E3F}" type="presParOf" srcId="{583E2E63-0B55-46E6-8E31-C35BAE56DCA3}" destId="{BD39F180-AC8D-47A7-A786-528EF3156F1F}" srcOrd="3" destOrd="0" presId="urn:microsoft.com/office/officeart/2005/8/layout/pyramid2"/>
    <dgm:cxn modelId="{4FCC501A-BBDD-486A-AF7A-54BDAF1E4DEE}" type="presParOf" srcId="{583E2E63-0B55-46E6-8E31-C35BAE56DCA3}" destId="{D4FAD7C2-E722-4C84-8550-9051867944E9}" srcOrd="4" destOrd="0" presId="urn:microsoft.com/office/officeart/2005/8/layout/pyramid2"/>
    <dgm:cxn modelId="{76D6F8BA-104E-421B-A706-F40F7E814F36}" type="presParOf" srcId="{583E2E63-0B55-46E6-8E31-C35BAE56DCA3}" destId="{DC10CF55-7E96-466B-BCF2-BE78CAF52556}" srcOrd="5" destOrd="0" presId="urn:microsoft.com/office/officeart/2005/8/layout/pyramid2"/>
  </dgm:cxnLst>
  <dgm:bg>
    <a:solidFill>
      <a:schemeClr val="bg1"/>
    </a:solidFill>
  </dgm:bg>
  <dgm:whole/>
  <dgm:extLst>
    <a:ext uri="http://schemas.microsoft.com/office/drawing/2008/diagram">
      <dsp:dataModelExt xmlns:dsp="http://schemas.microsoft.com/office/drawing/2008/diagram" relId="rId2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67ECD08-12BA-4F02-8464-3FC5CFCECE11}" type="doc">
      <dgm:prSet loTypeId="urn:microsoft.com/office/officeart/2005/8/layout/pyramid2" loCatId="list" qsTypeId="urn:microsoft.com/office/officeart/2005/8/quickstyle/simple1" qsCatId="simple" csTypeId="urn:microsoft.com/office/officeart/2005/8/colors/accent1_2" csCatId="accent1" phldr="1"/>
      <dgm:spPr/>
    </dgm:pt>
    <dgm:pt modelId="{BDA06772-09B5-419F-9F37-3E1E8F4E7020}">
      <dgm:prSet phldrT="[Text]"/>
      <dgm:spPr>
        <a:solidFill>
          <a:srgbClr val="84BD00">
            <a:alpha val="90000"/>
          </a:srgbClr>
        </a:solidFill>
      </dgm:spPr>
      <dgm:t>
        <a:bodyPr/>
        <a:lstStyle/>
        <a:p>
          <a:r>
            <a:rPr lang="en-US" dirty="0"/>
            <a:t>Sterilization</a:t>
          </a:r>
        </a:p>
      </dgm:t>
    </dgm:pt>
    <dgm:pt modelId="{F8B699DD-7DDB-4E17-B4AC-00B89EBECA8A}" type="parTrans" cxnId="{3EDE42B5-3A40-4F3C-A1F6-8D4DE531E667}">
      <dgm:prSet/>
      <dgm:spPr/>
      <dgm:t>
        <a:bodyPr/>
        <a:lstStyle/>
        <a:p>
          <a:endParaRPr lang="en-US"/>
        </a:p>
      </dgm:t>
    </dgm:pt>
    <dgm:pt modelId="{B9FB7EC6-D98D-45E5-BDED-8A50054D85E1}" type="sibTrans" cxnId="{3EDE42B5-3A40-4F3C-A1F6-8D4DE531E667}">
      <dgm:prSet/>
      <dgm:spPr/>
      <dgm:t>
        <a:bodyPr/>
        <a:lstStyle/>
        <a:p>
          <a:endParaRPr lang="en-US"/>
        </a:p>
      </dgm:t>
    </dgm:pt>
    <dgm:pt modelId="{567E14D5-6848-4B58-A0B0-718F59E50CEA}">
      <dgm:prSet phldrT="[Text]"/>
      <dgm:spPr>
        <a:solidFill>
          <a:schemeClr val="bg1">
            <a:alpha val="90000"/>
          </a:schemeClr>
        </a:solidFill>
      </dgm:spPr>
      <dgm:t>
        <a:bodyPr/>
        <a:lstStyle/>
        <a:p>
          <a:r>
            <a:rPr lang="en-US" dirty="0"/>
            <a:t>Disinfection</a:t>
          </a:r>
        </a:p>
      </dgm:t>
    </dgm:pt>
    <dgm:pt modelId="{044F9A9D-AA15-4EE3-A1FB-D4D2AD3372B5}" type="parTrans" cxnId="{46E19590-9905-4023-BE4E-A6F841B152DD}">
      <dgm:prSet/>
      <dgm:spPr/>
      <dgm:t>
        <a:bodyPr/>
        <a:lstStyle/>
        <a:p>
          <a:endParaRPr lang="en-US"/>
        </a:p>
      </dgm:t>
    </dgm:pt>
    <dgm:pt modelId="{83B77CBB-7A5E-4CFE-A106-DDDB7081E8F0}" type="sibTrans" cxnId="{46E19590-9905-4023-BE4E-A6F841B152DD}">
      <dgm:prSet/>
      <dgm:spPr/>
      <dgm:t>
        <a:bodyPr/>
        <a:lstStyle/>
        <a:p>
          <a:endParaRPr lang="en-US"/>
        </a:p>
      </dgm:t>
    </dgm:pt>
    <dgm:pt modelId="{0EF43324-AC64-48FF-A8F4-383979D946E3}">
      <dgm:prSet phldrT="[Text]"/>
      <dgm:spPr>
        <a:solidFill>
          <a:schemeClr val="bg1">
            <a:alpha val="90000"/>
          </a:schemeClr>
        </a:solidFill>
      </dgm:spPr>
      <dgm:t>
        <a:bodyPr/>
        <a:lstStyle/>
        <a:p>
          <a:r>
            <a:rPr lang="en-US" dirty="0"/>
            <a:t>Cleaning</a:t>
          </a:r>
        </a:p>
      </dgm:t>
    </dgm:pt>
    <dgm:pt modelId="{428D5DC9-DB7C-4422-B311-9E9210D332F1}" type="parTrans" cxnId="{611F48BC-29AF-464C-A86B-2DC8E626C402}">
      <dgm:prSet/>
      <dgm:spPr/>
      <dgm:t>
        <a:bodyPr/>
        <a:lstStyle/>
        <a:p>
          <a:endParaRPr lang="en-US"/>
        </a:p>
      </dgm:t>
    </dgm:pt>
    <dgm:pt modelId="{436EAAF3-FCB9-4D78-8675-0176710B113E}" type="sibTrans" cxnId="{611F48BC-29AF-464C-A86B-2DC8E626C402}">
      <dgm:prSet/>
      <dgm:spPr/>
      <dgm:t>
        <a:bodyPr/>
        <a:lstStyle/>
        <a:p>
          <a:endParaRPr lang="en-US"/>
        </a:p>
      </dgm:t>
    </dgm:pt>
    <dgm:pt modelId="{45B4E08A-9CD2-4373-8997-603A612338A5}" type="pres">
      <dgm:prSet presAssocID="{167ECD08-12BA-4F02-8464-3FC5CFCECE11}" presName="compositeShape" presStyleCnt="0">
        <dgm:presLayoutVars>
          <dgm:dir/>
          <dgm:resizeHandles/>
        </dgm:presLayoutVars>
      </dgm:prSet>
      <dgm:spPr/>
    </dgm:pt>
    <dgm:pt modelId="{DEB877EC-BF6B-4A41-BC1E-92CA24C8213B}" type="pres">
      <dgm:prSet presAssocID="{167ECD08-12BA-4F02-8464-3FC5CFCECE11}" presName="pyramid" presStyleLbl="node1" presStyleIdx="0" presStyleCnt="1" custLinFactNeighborX="6559" custLinFactNeighborY="-2378"/>
      <dgm:spPr>
        <a:solidFill>
          <a:srgbClr val="253746"/>
        </a:solidFill>
      </dgm:spPr>
    </dgm:pt>
    <dgm:pt modelId="{583E2E63-0B55-46E6-8E31-C35BAE56DCA3}" type="pres">
      <dgm:prSet presAssocID="{167ECD08-12BA-4F02-8464-3FC5CFCECE11}" presName="theList" presStyleCnt="0"/>
      <dgm:spPr/>
    </dgm:pt>
    <dgm:pt modelId="{039A6943-3870-49BA-8F64-409487037A3C}" type="pres">
      <dgm:prSet presAssocID="{BDA06772-09B5-419F-9F37-3E1E8F4E7020}" presName="aNode" presStyleLbl="fgAcc1" presStyleIdx="0" presStyleCnt="3">
        <dgm:presLayoutVars>
          <dgm:bulletEnabled val="1"/>
        </dgm:presLayoutVars>
      </dgm:prSet>
      <dgm:spPr/>
    </dgm:pt>
    <dgm:pt modelId="{89762B0F-99EF-4E10-A28E-784C0FEFAA53}" type="pres">
      <dgm:prSet presAssocID="{BDA06772-09B5-419F-9F37-3E1E8F4E7020}" presName="aSpace" presStyleCnt="0"/>
      <dgm:spPr/>
    </dgm:pt>
    <dgm:pt modelId="{89CC0E10-7974-40CB-9845-9999F690B1EF}" type="pres">
      <dgm:prSet presAssocID="{567E14D5-6848-4B58-A0B0-718F59E50CEA}" presName="aNode" presStyleLbl="fgAcc1" presStyleIdx="1" presStyleCnt="3">
        <dgm:presLayoutVars>
          <dgm:bulletEnabled val="1"/>
        </dgm:presLayoutVars>
      </dgm:prSet>
      <dgm:spPr/>
    </dgm:pt>
    <dgm:pt modelId="{BD39F180-AC8D-47A7-A786-528EF3156F1F}" type="pres">
      <dgm:prSet presAssocID="{567E14D5-6848-4B58-A0B0-718F59E50CEA}" presName="aSpace" presStyleCnt="0"/>
      <dgm:spPr/>
    </dgm:pt>
    <dgm:pt modelId="{D4FAD7C2-E722-4C84-8550-9051867944E9}" type="pres">
      <dgm:prSet presAssocID="{0EF43324-AC64-48FF-A8F4-383979D946E3}" presName="aNode" presStyleLbl="fgAcc1" presStyleIdx="2" presStyleCnt="3">
        <dgm:presLayoutVars>
          <dgm:bulletEnabled val="1"/>
        </dgm:presLayoutVars>
      </dgm:prSet>
      <dgm:spPr/>
    </dgm:pt>
    <dgm:pt modelId="{DC10CF55-7E96-466B-BCF2-BE78CAF52556}" type="pres">
      <dgm:prSet presAssocID="{0EF43324-AC64-48FF-A8F4-383979D946E3}" presName="aSpace" presStyleCnt="0"/>
      <dgm:spPr/>
    </dgm:pt>
  </dgm:ptLst>
  <dgm:cxnLst>
    <dgm:cxn modelId="{562BF918-7975-454B-B0B4-544A8EAF92CF}" type="presOf" srcId="{167ECD08-12BA-4F02-8464-3FC5CFCECE11}" destId="{45B4E08A-9CD2-4373-8997-603A612338A5}" srcOrd="0" destOrd="0" presId="urn:microsoft.com/office/officeart/2005/8/layout/pyramid2"/>
    <dgm:cxn modelId="{C9722A58-8A01-4CD6-9830-64A272F6F18D}" type="presOf" srcId="{BDA06772-09B5-419F-9F37-3E1E8F4E7020}" destId="{039A6943-3870-49BA-8F64-409487037A3C}" srcOrd="0" destOrd="0" presId="urn:microsoft.com/office/officeart/2005/8/layout/pyramid2"/>
    <dgm:cxn modelId="{A582B67C-6D23-409F-9632-A53E19845A26}" type="presOf" srcId="{0EF43324-AC64-48FF-A8F4-383979D946E3}" destId="{D4FAD7C2-E722-4C84-8550-9051867944E9}" srcOrd="0" destOrd="0" presId="urn:microsoft.com/office/officeart/2005/8/layout/pyramid2"/>
    <dgm:cxn modelId="{46E19590-9905-4023-BE4E-A6F841B152DD}" srcId="{167ECD08-12BA-4F02-8464-3FC5CFCECE11}" destId="{567E14D5-6848-4B58-A0B0-718F59E50CEA}" srcOrd="1" destOrd="0" parTransId="{044F9A9D-AA15-4EE3-A1FB-D4D2AD3372B5}" sibTransId="{83B77CBB-7A5E-4CFE-A106-DDDB7081E8F0}"/>
    <dgm:cxn modelId="{3EDE42B5-3A40-4F3C-A1F6-8D4DE531E667}" srcId="{167ECD08-12BA-4F02-8464-3FC5CFCECE11}" destId="{BDA06772-09B5-419F-9F37-3E1E8F4E7020}" srcOrd="0" destOrd="0" parTransId="{F8B699DD-7DDB-4E17-B4AC-00B89EBECA8A}" sibTransId="{B9FB7EC6-D98D-45E5-BDED-8A50054D85E1}"/>
    <dgm:cxn modelId="{611F48BC-29AF-464C-A86B-2DC8E626C402}" srcId="{167ECD08-12BA-4F02-8464-3FC5CFCECE11}" destId="{0EF43324-AC64-48FF-A8F4-383979D946E3}" srcOrd="2" destOrd="0" parTransId="{428D5DC9-DB7C-4422-B311-9E9210D332F1}" sibTransId="{436EAAF3-FCB9-4D78-8675-0176710B113E}"/>
    <dgm:cxn modelId="{AB8CEDE2-241C-4D29-ADF9-3076701D97EB}" type="presOf" srcId="{567E14D5-6848-4B58-A0B0-718F59E50CEA}" destId="{89CC0E10-7974-40CB-9845-9999F690B1EF}" srcOrd="0" destOrd="0" presId="urn:microsoft.com/office/officeart/2005/8/layout/pyramid2"/>
    <dgm:cxn modelId="{74FD07F7-F54A-4CB1-85DE-16C2189408CC}" type="presParOf" srcId="{45B4E08A-9CD2-4373-8997-603A612338A5}" destId="{DEB877EC-BF6B-4A41-BC1E-92CA24C8213B}" srcOrd="0" destOrd="0" presId="urn:microsoft.com/office/officeart/2005/8/layout/pyramid2"/>
    <dgm:cxn modelId="{6CF88BB1-7533-4342-9A42-825B10C4912A}" type="presParOf" srcId="{45B4E08A-9CD2-4373-8997-603A612338A5}" destId="{583E2E63-0B55-46E6-8E31-C35BAE56DCA3}" srcOrd="1" destOrd="0" presId="urn:microsoft.com/office/officeart/2005/8/layout/pyramid2"/>
    <dgm:cxn modelId="{338630F0-CE08-4E57-8297-DAF06592E664}" type="presParOf" srcId="{583E2E63-0B55-46E6-8E31-C35BAE56DCA3}" destId="{039A6943-3870-49BA-8F64-409487037A3C}" srcOrd="0" destOrd="0" presId="urn:microsoft.com/office/officeart/2005/8/layout/pyramid2"/>
    <dgm:cxn modelId="{3D102EBD-5880-4BDB-8B61-B023A81118EA}" type="presParOf" srcId="{583E2E63-0B55-46E6-8E31-C35BAE56DCA3}" destId="{89762B0F-99EF-4E10-A28E-784C0FEFAA53}" srcOrd="1" destOrd="0" presId="urn:microsoft.com/office/officeart/2005/8/layout/pyramid2"/>
    <dgm:cxn modelId="{A3A154BD-0F33-41CB-B625-2CFEAAB31D74}" type="presParOf" srcId="{583E2E63-0B55-46E6-8E31-C35BAE56DCA3}" destId="{89CC0E10-7974-40CB-9845-9999F690B1EF}" srcOrd="2" destOrd="0" presId="urn:microsoft.com/office/officeart/2005/8/layout/pyramid2"/>
    <dgm:cxn modelId="{30207420-3709-414F-AB46-A48552107E3F}" type="presParOf" srcId="{583E2E63-0B55-46E6-8E31-C35BAE56DCA3}" destId="{BD39F180-AC8D-47A7-A786-528EF3156F1F}" srcOrd="3" destOrd="0" presId="urn:microsoft.com/office/officeart/2005/8/layout/pyramid2"/>
    <dgm:cxn modelId="{4FCC501A-BBDD-486A-AF7A-54BDAF1E4DEE}" type="presParOf" srcId="{583E2E63-0B55-46E6-8E31-C35BAE56DCA3}" destId="{D4FAD7C2-E722-4C84-8550-9051867944E9}" srcOrd="4" destOrd="0" presId="urn:microsoft.com/office/officeart/2005/8/layout/pyramid2"/>
    <dgm:cxn modelId="{76D6F8BA-104E-421B-A706-F40F7E814F36}" type="presParOf" srcId="{583E2E63-0B55-46E6-8E31-C35BAE56DCA3}" destId="{DC10CF55-7E96-466B-BCF2-BE78CAF52556}" srcOrd="5" destOrd="0" presId="urn:microsoft.com/office/officeart/2005/8/layout/pyramid2"/>
  </dgm:cxnLst>
  <dgm:bg>
    <a:solidFill>
      <a:schemeClr val="bg1"/>
    </a:solidFill>
  </dgm:bg>
  <dgm:whole/>
  <dgm:extLst>
    <a:ext uri="http://schemas.microsoft.com/office/drawing/2008/diagram">
      <dsp:dataModelExt xmlns:dsp="http://schemas.microsoft.com/office/drawing/2008/diagram" relId="rId3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67ECD08-12BA-4F02-8464-3FC5CFCECE11}" type="doc">
      <dgm:prSet loTypeId="urn:microsoft.com/office/officeart/2005/8/layout/pyramid2" loCatId="list" qsTypeId="urn:microsoft.com/office/officeart/2005/8/quickstyle/simple1" qsCatId="simple" csTypeId="urn:microsoft.com/office/officeart/2005/8/colors/accent1_2" csCatId="accent1" phldr="1"/>
      <dgm:spPr/>
    </dgm:pt>
    <dgm:pt modelId="{BDA06772-09B5-419F-9F37-3E1E8F4E7020}">
      <dgm:prSet phldrT="[Text]"/>
      <dgm:spPr/>
      <dgm:t>
        <a:bodyPr/>
        <a:lstStyle/>
        <a:p>
          <a:r>
            <a:rPr lang="en-US" dirty="0"/>
            <a:t>Sterilization</a:t>
          </a:r>
        </a:p>
      </dgm:t>
    </dgm:pt>
    <dgm:pt modelId="{F8B699DD-7DDB-4E17-B4AC-00B89EBECA8A}" type="parTrans" cxnId="{3EDE42B5-3A40-4F3C-A1F6-8D4DE531E667}">
      <dgm:prSet/>
      <dgm:spPr/>
      <dgm:t>
        <a:bodyPr/>
        <a:lstStyle/>
        <a:p>
          <a:endParaRPr lang="en-US"/>
        </a:p>
      </dgm:t>
    </dgm:pt>
    <dgm:pt modelId="{B9FB7EC6-D98D-45E5-BDED-8A50054D85E1}" type="sibTrans" cxnId="{3EDE42B5-3A40-4F3C-A1F6-8D4DE531E667}">
      <dgm:prSet/>
      <dgm:spPr/>
      <dgm:t>
        <a:bodyPr/>
        <a:lstStyle/>
        <a:p>
          <a:endParaRPr lang="en-US"/>
        </a:p>
      </dgm:t>
    </dgm:pt>
    <dgm:pt modelId="{567E14D5-6848-4B58-A0B0-718F59E50CEA}">
      <dgm:prSet phldrT="[Text]"/>
      <dgm:spPr/>
      <dgm:t>
        <a:bodyPr/>
        <a:lstStyle/>
        <a:p>
          <a:r>
            <a:rPr lang="en-US" dirty="0"/>
            <a:t>Disinfection</a:t>
          </a:r>
        </a:p>
      </dgm:t>
    </dgm:pt>
    <dgm:pt modelId="{044F9A9D-AA15-4EE3-A1FB-D4D2AD3372B5}" type="parTrans" cxnId="{46E19590-9905-4023-BE4E-A6F841B152DD}">
      <dgm:prSet/>
      <dgm:spPr/>
      <dgm:t>
        <a:bodyPr/>
        <a:lstStyle/>
        <a:p>
          <a:endParaRPr lang="en-US"/>
        </a:p>
      </dgm:t>
    </dgm:pt>
    <dgm:pt modelId="{83B77CBB-7A5E-4CFE-A106-DDDB7081E8F0}" type="sibTrans" cxnId="{46E19590-9905-4023-BE4E-A6F841B152DD}">
      <dgm:prSet/>
      <dgm:spPr/>
      <dgm:t>
        <a:bodyPr/>
        <a:lstStyle/>
        <a:p>
          <a:endParaRPr lang="en-US"/>
        </a:p>
      </dgm:t>
    </dgm:pt>
    <dgm:pt modelId="{0EF43324-AC64-48FF-A8F4-383979D946E3}">
      <dgm:prSet phldrT="[Text]"/>
      <dgm:spPr>
        <a:solidFill>
          <a:srgbClr val="84BD00">
            <a:alpha val="90000"/>
          </a:srgbClr>
        </a:solidFill>
      </dgm:spPr>
      <dgm:t>
        <a:bodyPr/>
        <a:lstStyle/>
        <a:p>
          <a:r>
            <a:rPr lang="en-US" dirty="0"/>
            <a:t>Cleaning</a:t>
          </a:r>
        </a:p>
      </dgm:t>
    </dgm:pt>
    <dgm:pt modelId="{428D5DC9-DB7C-4422-B311-9E9210D332F1}" type="parTrans" cxnId="{611F48BC-29AF-464C-A86B-2DC8E626C402}">
      <dgm:prSet/>
      <dgm:spPr/>
      <dgm:t>
        <a:bodyPr/>
        <a:lstStyle/>
        <a:p>
          <a:endParaRPr lang="en-US"/>
        </a:p>
      </dgm:t>
    </dgm:pt>
    <dgm:pt modelId="{436EAAF3-FCB9-4D78-8675-0176710B113E}" type="sibTrans" cxnId="{611F48BC-29AF-464C-A86B-2DC8E626C402}">
      <dgm:prSet/>
      <dgm:spPr/>
      <dgm:t>
        <a:bodyPr/>
        <a:lstStyle/>
        <a:p>
          <a:endParaRPr lang="en-US"/>
        </a:p>
      </dgm:t>
    </dgm:pt>
    <dgm:pt modelId="{45B4E08A-9CD2-4373-8997-603A612338A5}" type="pres">
      <dgm:prSet presAssocID="{167ECD08-12BA-4F02-8464-3FC5CFCECE11}" presName="compositeShape" presStyleCnt="0">
        <dgm:presLayoutVars>
          <dgm:dir/>
          <dgm:resizeHandles/>
        </dgm:presLayoutVars>
      </dgm:prSet>
      <dgm:spPr/>
    </dgm:pt>
    <dgm:pt modelId="{DEB877EC-BF6B-4A41-BC1E-92CA24C8213B}" type="pres">
      <dgm:prSet presAssocID="{167ECD08-12BA-4F02-8464-3FC5CFCECE11}" presName="pyramid" presStyleLbl="node1" presStyleIdx="0" presStyleCnt="1" custLinFactNeighborX="6559" custLinFactNeighborY="-2378"/>
      <dgm:spPr>
        <a:solidFill>
          <a:srgbClr val="253746"/>
        </a:solidFill>
      </dgm:spPr>
    </dgm:pt>
    <dgm:pt modelId="{583E2E63-0B55-46E6-8E31-C35BAE56DCA3}" type="pres">
      <dgm:prSet presAssocID="{167ECD08-12BA-4F02-8464-3FC5CFCECE11}" presName="theList" presStyleCnt="0"/>
      <dgm:spPr/>
    </dgm:pt>
    <dgm:pt modelId="{039A6943-3870-49BA-8F64-409487037A3C}" type="pres">
      <dgm:prSet presAssocID="{BDA06772-09B5-419F-9F37-3E1E8F4E7020}" presName="aNode" presStyleLbl="fgAcc1" presStyleIdx="0" presStyleCnt="3">
        <dgm:presLayoutVars>
          <dgm:bulletEnabled val="1"/>
        </dgm:presLayoutVars>
      </dgm:prSet>
      <dgm:spPr/>
    </dgm:pt>
    <dgm:pt modelId="{89762B0F-99EF-4E10-A28E-784C0FEFAA53}" type="pres">
      <dgm:prSet presAssocID="{BDA06772-09B5-419F-9F37-3E1E8F4E7020}" presName="aSpace" presStyleCnt="0"/>
      <dgm:spPr/>
    </dgm:pt>
    <dgm:pt modelId="{89CC0E10-7974-40CB-9845-9999F690B1EF}" type="pres">
      <dgm:prSet presAssocID="{567E14D5-6848-4B58-A0B0-718F59E50CEA}" presName="aNode" presStyleLbl="fgAcc1" presStyleIdx="1" presStyleCnt="3">
        <dgm:presLayoutVars>
          <dgm:bulletEnabled val="1"/>
        </dgm:presLayoutVars>
      </dgm:prSet>
      <dgm:spPr/>
    </dgm:pt>
    <dgm:pt modelId="{BD39F180-AC8D-47A7-A786-528EF3156F1F}" type="pres">
      <dgm:prSet presAssocID="{567E14D5-6848-4B58-A0B0-718F59E50CEA}" presName="aSpace" presStyleCnt="0"/>
      <dgm:spPr/>
    </dgm:pt>
    <dgm:pt modelId="{D4FAD7C2-E722-4C84-8550-9051867944E9}" type="pres">
      <dgm:prSet presAssocID="{0EF43324-AC64-48FF-A8F4-383979D946E3}" presName="aNode" presStyleLbl="fgAcc1" presStyleIdx="2" presStyleCnt="3">
        <dgm:presLayoutVars>
          <dgm:bulletEnabled val="1"/>
        </dgm:presLayoutVars>
      </dgm:prSet>
      <dgm:spPr/>
    </dgm:pt>
    <dgm:pt modelId="{DC10CF55-7E96-466B-BCF2-BE78CAF52556}" type="pres">
      <dgm:prSet presAssocID="{0EF43324-AC64-48FF-A8F4-383979D946E3}" presName="aSpace" presStyleCnt="0"/>
      <dgm:spPr/>
    </dgm:pt>
  </dgm:ptLst>
  <dgm:cxnLst>
    <dgm:cxn modelId="{562BF918-7975-454B-B0B4-544A8EAF92CF}" type="presOf" srcId="{167ECD08-12BA-4F02-8464-3FC5CFCECE11}" destId="{45B4E08A-9CD2-4373-8997-603A612338A5}" srcOrd="0" destOrd="0" presId="urn:microsoft.com/office/officeart/2005/8/layout/pyramid2"/>
    <dgm:cxn modelId="{C9722A58-8A01-4CD6-9830-64A272F6F18D}" type="presOf" srcId="{BDA06772-09B5-419F-9F37-3E1E8F4E7020}" destId="{039A6943-3870-49BA-8F64-409487037A3C}" srcOrd="0" destOrd="0" presId="urn:microsoft.com/office/officeart/2005/8/layout/pyramid2"/>
    <dgm:cxn modelId="{A582B67C-6D23-409F-9632-A53E19845A26}" type="presOf" srcId="{0EF43324-AC64-48FF-A8F4-383979D946E3}" destId="{D4FAD7C2-E722-4C84-8550-9051867944E9}" srcOrd="0" destOrd="0" presId="urn:microsoft.com/office/officeart/2005/8/layout/pyramid2"/>
    <dgm:cxn modelId="{46E19590-9905-4023-BE4E-A6F841B152DD}" srcId="{167ECD08-12BA-4F02-8464-3FC5CFCECE11}" destId="{567E14D5-6848-4B58-A0B0-718F59E50CEA}" srcOrd="1" destOrd="0" parTransId="{044F9A9D-AA15-4EE3-A1FB-D4D2AD3372B5}" sibTransId="{83B77CBB-7A5E-4CFE-A106-DDDB7081E8F0}"/>
    <dgm:cxn modelId="{3EDE42B5-3A40-4F3C-A1F6-8D4DE531E667}" srcId="{167ECD08-12BA-4F02-8464-3FC5CFCECE11}" destId="{BDA06772-09B5-419F-9F37-3E1E8F4E7020}" srcOrd="0" destOrd="0" parTransId="{F8B699DD-7DDB-4E17-B4AC-00B89EBECA8A}" sibTransId="{B9FB7EC6-D98D-45E5-BDED-8A50054D85E1}"/>
    <dgm:cxn modelId="{611F48BC-29AF-464C-A86B-2DC8E626C402}" srcId="{167ECD08-12BA-4F02-8464-3FC5CFCECE11}" destId="{0EF43324-AC64-48FF-A8F4-383979D946E3}" srcOrd="2" destOrd="0" parTransId="{428D5DC9-DB7C-4422-B311-9E9210D332F1}" sibTransId="{436EAAF3-FCB9-4D78-8675-0176710B113E}"/>
    <dgm:cxn modelId="{AB8CEDE2-241C-4D29-ADF9-3076701D97EB}" type="presOf" srcId="{567E14D5-6848-4B58-A0B0-718F59E50CEA}" destId="{89CC0E10-7974-40CB-9845-9999F690B1EF}" srcOrd="0" destOrd="0" presId="urn:microsoft.com/office/officeart/2005/8/layout/pyramid2"/>
    <dgm:cxn modelId="{74FD07F7-F54A-4CB1-85DE-16C2189408CC}" type="presParOf" srcId="{45B4E08A-9CD2-4373-8997-603A612338A5}" destId="{DEB877EC-BF6B-4A41-BC1E-92CA24C8213B}" srcOrd="0" destOrd="0" presId="urn:microsoft.com/office/officeart/2005/8/layout/pyramid2"/>
    <dgm:cxn modelId="{6CF88BB1-7533-4342-9A42-825B10C4912A}" type="presParOf" srcId="{45B4E08A-9CD2-4373-8997-603A612338A5}" destId="{583E2E63-0B55-46E6-8E31-C35BAE56DCA3}" srcOrd="1" destOrd="0" presId="urn:microsoft.com/office/officeart/2005/8/layout/pyramid2"/>
    <dgm:cxn modelId="{338630F0-CE08-4E57-8297-DAF06592E664}" type="presParOf" srcId="{583E2E63-0B55-46E6-8E31-C35BAE56DCA3}" destId="{039A6943-3870-49BA-8F64-409487037A3C}" srcOrd="0" destOrd="0" presId="urn:microsoft.com/office/officeart/2005/8/layout/pyramid2"/>
    <dgm:cxn modelId="{3D102EBD-5880-4BDB-8B61-B023A81118EA}" type="presParOf" srcId="{583E2E63-0B55-46E6-8E31-C35BAE56DCA3}" destId="{89762B0F-99EF-4E10-A28E-784C0FEFAA53}" srcOrd="1" destOrd="0" presId="urn:microsoft.com/office/officeart/2005/8/layout/pyramid2"/>
    <dgm:cxn modelId="{A3A154BD-0F33-41CB-B625-2CFEAAB31D74}" type="presParOf" srcId="{583E2E63-0B55-46E6-8E31-C35BAE56DCA3}" destId="{89CC0E10-7974-40CB-9845-9999F690B1EF}" srcOrd="2" destOrd="0" presId="urn:microsoft.com/office/officeart/2005/8/layout/pyramid2"/>
    <dgm:cxn modelId="{30207420-3709-414F-AB46-A48552107E3F}" type="presParOf" srcId="{583E2E63-0B55-46E6-8E31-C35BAE56DCA3}" destId="{BD39F180-AC8D-47A7-A786-528EF3156F1F}" srcOrd="3" destOrd="0" presId="urn:microsoft.com/office/officeart/2005/8/layout/pyramid2"/>
    <dgm:cxn modelId="{4FCC501A-BBDD-486A-AF7A-54BDAF1E4DEE}" type="presParOf" srcId="{583E2E63-0B55-46E6-8E31-C35BAE56DCA3}" destId="{D4FAD7C2-E722-4C84-8550-9051867944E9}" srcOrd="4" destOrd="0" presId="urn:microsoft.com/office/officeart/2005/8/layout/pyramid2"/>
    <dgm:cxn modelId="{76D6F8BA-104E-421B-A706-F40F7E814F36}" type="presParOf" srcId="{583E2E63-0B55-46E6-8E31-C35BAE56DCA3}" destId="{DC10CF55-7E96-466B-BCF2-BE78CAF52556}" srcOrd="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67ECD08-12BA-4F02-8464-3FC5CFCECE11}" type="doc">
      <dgm:prSet loTypeId="urn:microsoft.com/office/officeart/2005/8/layout/pyramid2" loCatId="list" qsTypeId="urn:microsoft.com/office/officeart/2005/8/quickstyle/simple1" qsCatId="simple" csTypeId="urn:microsoft.com/office/officeart/2005/8/colors/accent1_2" csCatId="accent1" phldr="1"/>
      <dgm:spPr/>
    </dgm:pt>
    <dgm:pt modelId="{BDA06772-09B5-419F-9F37-3E1E8F4E7020}">
      <dgm:prSet phldrT="[Text]"/>
      <dgm:spPr/>
      <dgm:t>
        <a:bodyPr/>
        <a:lstStyle/>
        <a:p>
          <a:r>
            <a:rPr lang="en-US" dirty="0"/>
            <a:t>Sterilization</a:t>
          </a:r>
        </a:p>
      </dgm:t>
    </dgm:pt>
    <dgm:pt modelId="{F8B699DD-7DDB-4E17-B4AC-00B89EBECA8A}" type="parTrans" cxnId="{3EDE42B5-3A40-4F3C-A1F6-8D4DE531E667}">
      <dgm:prSet/>
      <dgm:spPr/>
      <dgm:t>
        <a:bodyPr/>
        <a:lstStyle/>
        <a:p>
          <a:endParaRPr lang="en-US"/>
        </a:p>
      </dgm:t>
    </dgm:pt>
    <dgm:pt modelId="{B9FB7EC6-D98D-45E5-BDED-8A50054D85E1}" type="sibTrans" cxnId="{3EDE42B5-3A40-4F3C-A1F6-8D4DE531E667}">
      <dgm:prSet/>
      <dgm:spPr/>
      <dgm:t>
        <a:bodyPr/>
        <a:lstStyle/>
        <a:p>
          <a:endParaRPr lang="en-US"/>
        </a:p>
      </dgm:t>
    </dgm:pt>
    <dgm:pt modelId="{567E14D5-6848-4B58-A0B0-718F59E50CEA}">
      <dgm:prSet phldrT="[Text]"/>
      <dgm:spPr>
        <a:solidFill>
          <a:srgbClr val="84BD00">
            <a:alpha val="90000"/>
          </a:srgbClr>
        </a:solidFill>
      </dgm:spPr>
      <dgm:t>
        <a:bodyPr/>
        <a:lstStyle/>
        <a:p>
          <a:r>
            <a:rPr lang="en-US" dirty="0"/>
            <a:t>Disinfection</a:t>
          </a:r>
        </a:p>
      </dgm:t>
    </dgm:pt>
    <dgm:pt modelId="{044F9A9D-AA15-4EE3-A1FB-D4D2AD3372B5}" type="parTrans" cxnId="{46E19590-9905-4023-BE4E-A6F841B152DD}">
      <dgm:prSet/>
      <dgm:spPr/>
      <dgm:t>
        <a:bodyPr/>
        <a:lstStyle/>
        <a:p>
          <a:endParaRPr lang="en-US"/>
        </a:p>
      </dgm:t>
    </dgm:pt>
    <dgm:pt modelId="{83B77CBB-7A5E-4CFE-A106-DDDB7081E8F0}" type="sibTrans" cxnId="{46E19590-9905-4023-BE4E-A6F841B152DD}">
      <dgm:prSet/>
      <dgm:spPr/>
      <dgm:t>
        <a:bodyPr/>
        <a:lstStyle/>
        <a:p>
          <a:endParaRPr lang="en-US"/>
        </a:p>
      </dgm:t>
    </dgm:pt>
    <dgm:pt modelId="{0EF43324-AC64-48FF-A8F4-383979D946E3}">
      <dgm:prSet phldrT="[Text]"/>
      <dgm:spPr>
        <a:solidFill>
          <a:schemeClr val="bg1">
            <a:alpha val="90000"/>
          </a:schemeClr>
        </a:solidFill>
      </dgm:spPr>
      <dgm:t>
        <a:bodyPr/>
        <a:lstStyle/>
        <a:p>
          <a:r>
            <a:rPr lang="en-US" dirty="0"/>
            <a:t>Cleaning</a:t>
          </a:r>
        </a:p>
      </dgm:t>
    </dgm:pt>
    <dgm:pt modelId="{428D5DC9-DB7C-4422-B311-9E9210D332F1}" type="parTrans" cxnId="{611F48BC-29AF-464C-A86B-2DC8E626C402}">
      <dgm:prSet/>
      <dgm:spPr/>
      <dgm:t>
        <a:bodyPr/>
        <a:lstStyle/>
        <a:p>
          <a:endParaRPr lang="en-US"/>
        </a:p>
      </dgm:t>
    </dgm:pt>
    <dgm:pt modelId="{436EAAF3-FCB9-4D78-8675-0176710B113E}" type="sibTrans" cxnId="{611F48BC-29AF-464C-A86B-2DC8E626C402}">
      <dgm:prSet/>
      <dgm:spPr/>
      <dgm:t>
        <a:bodyPr/>
        <a:lstStyle/>
        <a:p>
          <a:endParaRPr lang="en-US"/>
        </a:p>
      </dgm:t>
    </dgm:pt>
    <dgm:pt modelId="{45B4E08A-9CD2-4373-8997-603A612338A5}" type="pres">
      <dgm:prSet presAssocID="{167ECD08-12BA-4F02-8464-3FC5CFCECE11}" presName="compositeShape" presStyleCnt="0">
        <dgm:presLayoutVars>
          <dgm:dir/>
          <dgm:resizeHandles/>
        </dgm:presLayoutVars>
      </dgm:prSet>
      <dgm:spPr/>
    </dgm:pt>
    <dgm:pt modelId="{DEB877EC-BF6B-4A41-BC1E-92CA24C8213B}" type="pres">
      <dgm:prSet presAssocID="{167ECD08-12BA-4F02-8464-3FC5CFCECE11}" presName="pyramid" presStyleLbl="node1" presStyleIdx="0" presStyleCnt="1" custLinFactNeighborX="6559" custLinFactNeighborY="-2378"/>
      <dgm:spPr>
        <a:solidFill>
          <a:srgbClr val="253746"/>
        </a:solidFill>
      </dgm:spPr>
    </dgm:pt>
    <dgm:pt modelId="{583E2E63-0B55-46E6-8E31-C35BAE56DCA3}" type="pres">
      <dgm:prSet presAssocID="{167ECD08-12BA-4F02-8464-3FC5CFCECE11}" presName="theList" presStyleCnt="0"/>
      <dgm:spPr/>
    </dgm:pt>
    <dgm:pt modelId="{039A6943-3870-49BA-8F64-409487037A3C}" type="pres">
      <dgm:prSet presAssocID="{BDA06772-09B5-419F-9F37-3E1E8F4E7020}" presName="aNode" presStyleLbl="fgAcc1" presStyleIdx="0" presStyleCnt="3">
        <dgm:presLayoutVars>
          <dgm:bulletEnabled val="1"/>
        </dgm:presLayoutVars>
      </dgm:prSet>
      <dgm:spPr/>
    </dgm:pt>
    <dgm:pt modelId="{89762B0F-99EF-4E10-A28E-784C0FEFAA53}" type="pres">
      <dgm:prSet presAssocID="{BDA06772-09B5-419F-9F37-3E1E8F4E7020}" presName="aSpace" presStyleCnt="0"/>
      <dgm:spPr/>
    </dgm:pt>
    <dgm:pt modelId="{89CC0E10-7974-40CB-9845-9999F690B1EF}" type="pres">
      <dgm:prSet presAssocID="{567E14D5-6848-4B58-A0B0-718F59E50CEA}" presName="aNode" presStyleLbl="fgAcc1" presStyleIdx="1" presStyleCnt="3">
        <dgm:presLayoutVars>
          <dgm:bulletEnabled val="1"/>
        </dgm:presLayoutVars>
      </dgm:prSet>
      <dgm:spPr/>
    </dgm:pt>
    <dgm:pt modelId="{BD39F180-AC8D-47A7-A786-528EF3156F1F}" type="pres">
      <dgm:prSet presAssocID="{567E14D5-6848-4B58-A0B0-718F59E50CEA}" presName="aSpace" presStyleCnt="0"/>
      <dgm:spPr/>
    </dgm:pt>
    <dgm:pt modelId="{D4FAD7C2-E722-4C84-8550-9051867944E9}" type="pres">
      <dgm:prSet presAssocID="{0EF43324-AC64-48FF-A8F4-383979D946E3}" presName="aNode" presStyleLbl="fgAcc1" presStyleIdx="2" presStyleCnt="3">
        <dgm:presLayoutVars>
          <dgm:bulletEnabled val="1"/>
        </dgm:presLayoutVars>
      </dgm:prSet>
      <dgm:spPr/>
    </dgm:pt>
    <dgm:pt modelId="{DC10CF55-7E96-466B-BCF2-BE78CAF52556}" type="pres">
      <dgm:prSet presAssocID="{0EF43324-AC64-48FF-A8F4-383979D946E3}" presName="aSpace" presStyleCnt="0"/>
      <dgm:spPr/>
    </dgm:pt>
  </dgm:ptLst>
  <dgm:cxnLst>
    <dgm:cxn modelId="{562BF918-7975-454B-B0B4-544A8EAF92CF}" type="presOf" srcId="{167ECD08-12BA-4F02-8464-3FC5CFCECE11}" destId="{45B4E08A-9CD2-4373-8997-603A612338A5}" srcOrd="0" destOrd="0" presId="urn:microsoft.com/office/officeart/2005/8/layout/pyramid2"/>
    <dgm:cxn modelId="{C9722A58-8A01-4CD6-9830-64A272F6F18D}" type="presOf" srcId="{BDA06772-09B5-419F-9F37-3E1E8F4E7020}" destId="{039A6943-3870-49BA-8F64-409487037A3C}" srcOrd="0" destOrd="0" presId="urn:microsoft.com/office/officeart/2005/8/layout/pyramid2"/>
    <dgm:cxn modelId="{A582B67C-6D23-409F-9632-A53E19845A26}" type="presOf" srcId="{0EF43324-AC64-48FF-A8F4-383979D946E3}" destId="{D4FAD7C2-E722-4C84-8550-9051867944E9}" srcOrd="0" destOrd="0" presId="urn:microsoft.com/office/officeart/2005/8/layout/pyramid2"/>
    <dgm:cxn modelId="{46E19590-9905-4023-BE4E-A6F841B152DD}" srcId="{167ECD08-12BA-4F02-8464-3FC5CFCECE11}" destId="{567E14D5-6848-4B58-A0B0-718F59E50CEA}" srcOrd="1" destOrd="0" parTransId="{044F9A9D-AA15-4EE3-A1FB-D4D2AD3372B5}" sibTransId="{83B77CBB-7A5E-4CFE-A106-DDDB7081E8F0}"/>
    <dgm:cxn modelId="{3EDE42B5-3A40-4F3C-A1F6-8D4DE531E667}" srcId="{167ECD08-12BA-4F02-8464-3FC5CFCECE11}" destId="{BDA06772-09B5-419F-9F37-3E1E8F4E7020}" srcOrd="0" destOrd="0" parTransId="{F8B699DD-7DDB-4E17-B4AC-00B89EBECA8A}" sibTransId="{B9FB7EC6-D98D-45E5-BDED-8A50054D85E1}"/>
    <dgm:cxn modelId="{611F48BC-29AF-464C-A86B-2DC8E626C402}" srcId="{167ECD08-12BA-4F02-8464-3FC5CFCECE11}" destId="{0EF43324-AC64-48FF-A8F4-383979D946E3}" srcOrd="2" destOrd="0" parTransId="{428D5DC9-DB7C-4422-B311-9E9210D332F1}" sibTransId="{436EAAF3-FCB9-4D78-8675-0176710B113E}"/>
    <dgm:cxn modelId="{AB8CEDE2-241C-4D29-ADF9-3076701D97EB}" type="presOf" srcId="{567E14D5-6848-4B58-A0B0-718F59E50CEA}" destId="{89CC0E10-7974-40CB-9845-9999F690B1EF}" srcOrd="0" destOrd="0" presId="urn:microsoft.com/office/officeart/2005/8/layout/pyramid2"/>
    <dgm:cxn modelId="{74FD07F7-F54A-4CB1-85DE-16C2189408CC}" type="presParOf" srcId="{45B4E08A-9CD2-4373-8997-603A612338A5}" destId="{DEB877EC-BF6B-4A41-BC1E-92CA24C8213B}" srcOrd="0" destOrd="0" presId="urn:microsoft.com/office/officeart/2005/8/layout/pyramid2"/>
    <dgm:cxn modelId="{6CF88BB1-7533-4342-9A42-825B10C4912A}" type="presParOf" srcId="{45B4E08A-9CD2-4373-8997-603A612338A5}" destId="{583E2E63-0B55-46E6-8E31-C35BAE56DCA3}" srcOrd="1" destOrd="0" presId="urn:microsoft.com/office/officeart/2005/8/layout/pyramid2"/>
    <dgm:cxn modelId="{338630F0-CE08-4E57-8297-DAF06592E664}" type="presParOf" srcId="{583E2E63-0B55-46E6-8E31-C35BAE56DCA3}" destId="{039A6943-3870-49BA-8F64-409487037A3C}" srcOrd="0" destOrd="0" presId="urn:microsoft.com/office/officeart/2005/8/layout/pyramid2"/>
    <dgm:cxn modelId="{3D102EBD-5880-4BDB-8B61-B023A81118EA}" type="presParOf" srcId="{583E2E63-0B55-46E6-8E31-C35BAE56DCA3}" destId="{89762B0F-99EF-4E10-A28E-784C0FEFAA53}" srcOrd="1" destOrd="0" presId="urn:microsoft.com/office/officeart/2005/8/layout/pyramid2"/>
    <dgm:cxn modelId="{A3A154BD-0F33-41CB-B625-2CFEAAB31D74}" type="presParOf" srcId="{583E2E63-0B55-46E6-8E31-C35BAE56DCA3}" destId="{89CC0E10-7974-40CB-9845-9999F690B1EF}" srcOrd="2" destOrd="0" presId="urn:microsoft.com/office/officeart/2005/8/layout/pyramid2"/>
    <dgm:cxn modelId="{30207420-3709-414F-AB46-A48552107E3F}" type="presParOf" srcId="{583E2E63-0B55-46E6-8E31-C35BAE56DCA3}" destId="{BD39F180-AC8D-47A7-A786-528EF3156F1F}" srcOrd="3" destOrd="0" presId="urn:microsoft.com/office/officeart/2005/8/layout/pyramid2"/>
    <dgm:cxn modelId="{4FCC501A-BBDD-486A-AF7A-54BDAF1E4DEE}" type="presParOf" srcId="{583E2E63-0B55-46E6-8E31-C35BAE56DCA3}" destId="{D4FAD7C2-E722-4C84-8550-9051867944E9}" srcOrd="4" destOrd="0" presId="urn:microsoft.com/office/officeart/2005/8/layout/pyramid2"/>
    <dgm:cxn modelId="{76D6F8BA-104E-421B-A706-F40F7E814F36}" type="presParOf" srcId="{583E2E63-0B55-46E6-8E31-C35BAE56DCA3}" destId="{DC10CF55-7E96-466B-BCF2-BE78CAF52556}" srcOrd="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67ECD08-12BA-4F02-8464-3FC5CFCECE11}" type="doc">
      <dgm:prSet loTypeId="urn:microsoft.com/office/officeart/2005/8/layout/pyramid2" loCatId="list" qsTypeId="urn:microsoft.com/office/officeart/2005/8/quickstyle/simple1" qsCatId="simple" csTypeId="urn:microsoft.com/office/officeart/2005/8/colors/accent1_2" csCatId="accent1" phldr="1"/>
      <dgm:spPr/>
    </dgm:pt>
    <dgm:pt modelId="{BDA06772-09B5-419F-9F37-3E1E8F4E7020}">
      <dgm:prSet phldrT="[Text]"/>
      <dgm:spPr>
        <a:solidFill>
          <a:srgbClr val="84BD00">
            <a:alpha val="90000"/>
          </a:srgbClr>
        </a:solidFill>
      </dgm:spPr>
      <dgm:t>
        <a:bodyPr/>
        <a:lstStyle/>
        <a:p>
          <a:r>
            <a:rPr lang="en-US" dirty="0"/>
            <a:t>Sterilization</a:t>
          </a:r>
        </a:p>
      </dgm:t>
    </dgm:pt>
    <dgm:pt modelId="{F8B699DD-7DDB-4E17-B4AC-00B89EBECA8A}" type="parTrans" cxnId="{3EDE42B5-3A40-4F3C-A1F6-8D4DE531E667}">
      <dgm:prSet/>
      <dgm:spPr/>
      <dgm:t>
        <a:bodyPr/>
        <a:lstStyle/>
        <a:p>
          <a:endParaRPr lang="en-US"/>
        </a:p>
      </dgm:t>
    </dgm:pt>
    <dgm:pt modelId="{B9FB7EC6-D98D-45E5-BDED-8A50054D85E1}" type="sibTrans" cxnId="{3EDE42B5-3A40-4F3C-A1F6-8D4DE531E667}">
      <dgm:prSet/>
      <dgm:spPr/>
      <dgm:t>
        <a:bodyPr/>
        <a:lstStyle/>
        <a:p>
          <a:endParaRPr lang="en-US"/>
        </a:p>
      </dgm:t>
    </dgm:pt>
    <dgm:pt modelId="{567E14D5-6848-4B58-A0B0-718F59E50CEA}">
      <dgm:prSet phldrT="[Text]"/>
      <dgm:spPr>
        <a:solidFill>
          <a:schemeClr val="bg1">
            <a:alpha val="90000"/>
          </a:schemeClr>
        </a:solidFill>
        <a:ln>
          <a:solidFill>
            <a:schemeClr val="accent1"/>
          </a:solidFill>
        </a:ln>
      </dgm:spPr>
      <dgm:t>
        <a:bodyPr/>
        <a:lstStyle/>
        <a:p>
          <a:r>
            <a:rPr lang="en-US" dirty="0"/>
            <a:t>Disinfection</a:t>
          </a:r>
        </a:p>
      </dgm:t>
    </dgm:pt>
    <dgm:pt modelId="{044F9A9D-AA15-4EE3-A1FB-D4D2AD3372B5}" type="parTrans" cxnId="{46E19590-9905-4023-BE4E-A6F841B152DD}">
      <dgm:prSet/>
      <dgm:spPr/>
      <dgm:t>
        <a:bodyPr/>
        <a:lstStyle/>
        <a:p>
          <a:endParaRPr lang="en-US"/>
        </a:p>
      </dgm:t>
    </dgm:pt>
    <dgm:pt modelId="{83B77CBB-7A5E-4CFE-A106-DDDB7081E8F0}" type="sibTrans" cxnId="{46E19590-9905-4023-BE4E-A6F841B152DD}">
      <dgm:prSet/>
      <dgm:spPr/>
      <dgm:t>
        <a:bodyPr/>
        <a:lstStyle/>
        <a:p>
          <a:endParaRPr lang="en-US"/>
        </a:p>
      </dgm:t>
    </dgm:pt>
    <dgm:pt modelId="{0EF43324-AC64-48FF-A8F4-383979D946E3}">
      <dgm:prSet phldrT="[Text]"/>
      <dgm:spPr>
        <a:solidFill>
          <a:schemeClr val="bg1">
            <a:alpha val="90000"/>
          </a:schemeClr>
        </a:solidFill>
      </dgm:spPr>
      <dgm:t>
        <a:bodyPr/>
        <a:lstStyle/>
        <a:p>
          <a:r>
            <a:rPr lang="en-US" dirty="0"/>
            <a:t>Cleaning</a:t>
          </a:r>
        </a:p>
      </dgm:t>
    </dgm:pt>
    <dgm:pt modelId="{428D5DC9-DB7C-4422-B311-9E9210D332F1}" type="parTrans" cxnId="{611F48BC-29AF-464C-A86B-2DC8E626C402}">
      <dgm:prSet/>
      <dgm:spPr/>
      <dgm:t>
        <a:bodyPr/>
        <a:lstStyle/>
        <a:p>
          <a:endParaRPr lang="en-US"/>
        </a:p>
      </dgm:t>
    </dgm:pt>
    <dgm:pt modelId="{436EAAF3-FCB9-4D78-8675-0176710B113E}" type="sibTrans" cxnId="{611F48BC-29AF-464C-A86B-2DC8E626C402}">
      <dgm:prSet/>
      <dgm:spPr/>
      <dgm:t>
        <a:bodyPr/>
        <a:lstStyle/>
        <a:p>
          <a:endParaRPr lang="en-US"/>
        </a:p>
      </dgm:t>
    </dgm:pt>
    <dgm:pt modelId="{45B4E08A-9CD2-4373-8997-603A612338A5}" type="pres">
      <dgm:prSet presAssocID="{167ECD08-12BA-4F02-8464-3FC5CFCECE11}" presName="compositeShape" presStyleCnt="0">
        <dgm:presLayoutVars>
          <dgm:dir/>
          <dgm:resizeHandles/>
        </dgm:presLayoutVars>
      </dgm:prSet>
      <dgm:spPr/>
    </dgm:pt>
    <dgm:pt modelId="{DEB877EC-BF6B-4A41-BC1E-92CA24C8213B}" type="pres">
      <dgm:prSet presAssocID="{167ECD08-12BA-4F02-8464-3FC5CFCECE11}" presName="pyramid" presStyleLbl="node1" presStyleIdx="0" presStyleCnt="1" custLinFactNeighborX="6559" custLinFactNeighborY="-2378"/>
      <dgm:spPr>
        <a:solidFill>
          <a:srgbClr val="253746"/>
        </a:solidFill>
      </dgm:spPr>
    </dgm:pt>
    <dgm:pt modelId="{583E2E63-0B55-46E6-8E31-C35BAE56DCA3}" type="pres">
      <dgm:prSet presAssocID="{167ECD08-12BA-4F02-8464-3FC5CFCECE11}" presName="theList" presStyleCnt="0"/>
      <dgm:spPr/>
    </dgm:pt>
    <dgm:pt modelId="{039A6943-3870-49BA-8F64-409487037A3C}" type="pres">
      <dgm:prSet presAssocID="{BDA06772-09B5-419F-9F37-3E1E8F4E7020}" presName="aNode" presStyleLbl="fgAcc1" presStyleIdx="0" presStyleCnt="3">
        <dgm:presLayoutVars>
          <dgm:bulletEnabled val="1"/>
        </dgm:presLayoutVars>
      </dgm:prSet>
      <dgm:spPr/>
    </dgm:pt>
    <dgm:pt modelId="{89762B0F-99EF-4E10-A28E-784C0FEFAA53}" type="pres">
      <dgm:prSet presAssocID="{BDA06772-09B5-419F-9F37-3E1E8F4E7020}" presName="aSpace" presStyleCnt="0"/>
      <dgm:spPr/>
    </dgm:pt>
    <dgm:pt modelId="{89CC0E10-7974-40CB-9845-9999F690B1EF}" type="pres">
      <dgm:prSet presAssocID="{567E14D5-6848-4B58-A0B0-718F59E50CEA}" presName="aNode" presStyleLbl="fgAcc1" presStyleIdx="1" presStyleCnt="3">
        <dgm:presLayoutVars>
          <dgm:bulletEnabled val="1"/>
        </dgm:presLayoutVars>
      </dgm:prSet>
      <dgm:spPr/>
    </dgm:pt>
    <dgm:pt modelId="{BD39F180-AC8D-47A7-A786-528EF3156F1F}" type="pres">
      <dgm:prSet presAssocID="{567E14D5-6848-4B58-A0B0-718F59E50CEA}" presName="aSpace" presStyleCnt="0"/>
      <dgm:spPr/>
    </dgm:pt>
    <dgm:pt modelId="{D4FAD7C2-E722-4C84-8550-9051867944E9}" type="pres">
      <dgm:prSet presAssocID="{0EF43324-AC64-48FF-A8F4-383979D946E3}" presName="aNode" presStyleLbl="fgAcc1" presStyleIdx="2" presStyleCnt="3">
        <dgm:presLayoutVars>
          <dgm:bulletEnabled val="1"/>
        </dgm:presLayoutVars>
      </dgm:prSet>
      <dgm:spPr/>
    </dgm:pt>
    <dgm:pt modelId="{DC10CF55-7E96-466B-BCF2-BE78CAF52556}" type="pres">
      <dgm:prSet presAssocID="{0EF43324-AC64-48FF-A8F4-383979D946E3}" presName="aSpace" presStyleCnt="0"/>
      <dgm:spPr/>
    </dgm:pt>
  </dgm:ptLst>
  <dgm:cxnLst>
    <dgm:cxn modelId="{562BF918-7975-454B-B0B4-544A8EAF92CF}" type="presOf" srcId="{167ECD08-12BA-4F02-8464-3FC5CFCECE11}" destId="{45B4E08A-9CD2-4373-8997-603A612338A5}" srcOrd="0" destOrd="0" presId="urn:microsoft.com/office/officeart/2005/8/layout/pyramid2"/>
    <dgm:cxn modelId="{C9722A58-8A01-4CD6-9830-64A272F6F18D}" type="presOf" srcId="{BDA06772-09B5-419F-9F37-3E1E8F4E7020}" destId="{039A6943-3870-49BA-8F64-409487037A3C}" srcOrd="0" destOrd="0" presId="urn:microsoft.com/office/officeart/2005/8/layout/pyramid2"/>
    <dgm:cxn modelId="{A582B67C-6D23-409F-9632-A53E19845A26}" type="presOf" srcId="{0EF43324-AC64-48FF-A8F4-383979D946E3}" destId="{D4FAD7C2-E722-4C84-8550-9051867944E9}" srcOrd="0" destOrd="0" presId="urn:microsoft.com/office/officeart/2005/8/layout/pyramid2"/>
    <dgm:cxn modelId="{46E19590-9905-4023-BE4E-A6F841B152DD}" srcId="{167ECD08-12BA-4F02-8464-3FC5CFCECE11}" destId="{567E14D5-6848-4B58-A0B0-718F59E50CEA}" srcOrd="1" destOrd="0" parTransId="{044F9A9D-AA15-4EE3-A1FB-D4D2AD3372B5}" sibTransId="{83B77CBB-7A5E-4CFE-A106-DDDB7081E8F0}"/>
    <dgm:cxn modelId="{3EDE42B5-3A40-4F3C-A1F6-8D4DE531E667}" srcId="{167ECD08-12BA-4F02-8464-3FC5CFCECE11}" destId="{BDA06772-09B5-419F-9F37-3E1E8F4E7020}" srcOrd="0" destOrd="0" parTransId="{F8B699DD-7DDB-4E17-B4AC-00B89EBECA8A}" sibTransId="{B9FB7EC6-D98D-45E5-BDED-8A50054D85E1}"/>
    <dgm:cxn modelId="{611F48BC-29AF-464C-A86B-2DC8E626C402}" srcId="{167ECD08-12BA-4F02-8464-3FC5CFCECE11}" destId="{0EF43324-AC64-48FF-A8F4-383979D946E3}" srcOrd="2" destOrd="0" parTransId="{428D5DC9-DB7C-4422-B311-9E9210D332F1}" sibTransId="{436EAAF3-FCB9-4D78-8675-0176710B113E}"/>
    <dgm:cxn modelId="{AB8CEDE2-241C-4D29-ADF9-3076701D97EB}" type="presOf" srcId="{567E14D5-6848-4B58-A0B0-718F59E50CEA}" destId="{89CC0E10-7974-40CB-9845-9999F690B1EF}" srcOrd="0" destOrd="0" presId="urn:microsoft.com/office/officeart/2005/8/layout/pyramid2"/>
    <dgm:cxn modelId="{74FD07F7-F54A-4CB1-85DE-16C2189408CC}" type="presParOf" srcId="{45B4E08A-9CD2-4373-8997-603A612338A5}" destId="{DEB877EC-BF6B-4A41-BC1E-92CA24C8213B}" srcOrd="0" destOrd="0" presId="urn:microsoft.com/office/officeart/2005/8/layout/pyramid2"/>
    <dgm:cxn modelId="{6CF88BB1-7533-4342-9A42-825B10C4912A}" type="presParOf" srcId="{45B4E08A-9CD2-4373-8997-603A612338A5}" destId="{583E2E63-0B55-46E6-8E31-C35BAE56DCA3}" srcOrd="1" destOrd="0" presId="urn:microsoft.com/office/officeart/2005/8/layout/pyramid2"/>
    <dgm:cxn modelId="{338630F0-CE08-4E57-8297-DAF06592E664}" type="presParOf" srcId="{583E2E63-0B55-46E6-8E31-C35BAE56DCA3}" destId="{039A6943-3870-49BA-8F64-409487037A3C}" srcOrd="0" destOrd="0" presId="urn:microsoft.com/office/officeart/2005/8/layout/pyramid2"/>
    <dgm:cxn modelId="{3D102EBD-5880-4BDB-8B61-B023A81118EA}" type="presParOf" srcId="{583E2E63-0B55-46E6-8E31-C35BAE56DCA3}" destId="{89762B0F-99EF-4E10-A28E-784C0FEFAA53}" srcOrd="1" destOrd="0" presId="urn:microsoft.com/office/officeart/2005/8/layout/pyramid2"/>
    <dgm:cxn modelId="{A3A154BD-0F33-41CB-B625-2CFEAAB31D74}" type="presParOf" srcId="{583E2E63-0B55-46E6-8E31-C35BAE56DCA3}" destId="{89CC0E10-7974-40CB-9845-9999F690B1EF}" srcOrd="2" destOrd="0" presId="urn:microsoft.com/office/officeart/2005/8/layout/pyramid2"/>
    <dgm:cxn modelId="{30207420-3709-414F-AB46-A48552107E3F}" type="presParOf" srcId="{583E2E63-0B55-46E6-8E31-C35BAE56DCA3}" destId="{BD39F180-AC8D-47A7-A786-528EF3156F1F}" srcOrd="3" destOrd="0" presId="urn:microsoft.com/office/officeart/2005/8/layout/pyramid2"/>
    <dgm:cxn modelId="{4FCC501A-BBDD-486A-AF7A-54BDAF1E4DEE}" type="presParOf" srcId="{583E2E63-0B55-46E6-8E31-C35BAE56DCA3}" destId="{D4FAD7C2-E722-4C84-8550-9051867944E9}" srcOrd="4" destOrd="0" presId="urn:microsoft.com/office/officeart/2005/8/layout/pyramid2"/>
    <dgm:cxn modelId="{76D6F8BA-104E-421B-A706-F40F7E814F36}" type="presParOf" srcId="{583E2E63-0B55-46E6-8E31-C35BAE56DCA3}" destId="{DC10CF55-7E96-466B-BCF2-BE78CAF52556}" srcOrd="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DD98A3C-F3DE-4D79-8E9F-9890B46DB6A6}" type="doc">
      <dgm:prSet loTypeId="urn:microsoft.com/office/officeart/2009/layout/CircleArrowProcess" loCatId="cycle" qsTypeId="urn:microsoft.com/office/officeart/2005/8/quickstyle/simple1" qsCatId="simple" csTypeId="urn:microsoft.com/office/officeart/2005/8/colors/accent1_2" csCatId="accent1" phldr="1"/>
      <dgm:spPr/>
      <dgm:t>
        <a:bodyPr/>
        <a:lstStyle/>
        <a:p>
          <a:endParaRPr lang="en-US"/>
        </a:p>
      </dgm:t>
    </dgm:pt>
    <dgm:pt modelId="{96A7CF90-2D06-4EF2-9A23-D7D3A3DD0830}">
      <dgm:prSet phldrT="[Text]" custT="1"/>
      <dgm:spPr/>
      <dgm:t>
        <a:bodyPr/>
        <a:lstStyle/>
        <a:p>
          <a:r>
            <a:rPr lang="en-US" sz="2400" b="1" dirty="0"/>
            <a:t>Quality</a:t>
          </a:r>
        </a:p>
      </dgm:t>
    </dgm:pt>
    <dgm:pt modelId="{6A31CE92-A1FA-48E9-8474-0F3BF534EBBB}" type="parTrans" cxnId="{96CDDAFA-EB03-470F-A9FD-AE33BC42AA21}">
      <dgm:prSet/>
      <dgm:spPr/>
      <dgm:t>
        <a:bodyPr/>
        <a:lstStyle/>
        <a:p>
          <a:endParaRPr lang="en-US" sz="2400"/>
        </a:p>
      </dgm:t>
    </dgm:pt>
    <dgm:pt modelId="{D1B07E00-06A3-47FA-8039-F3CA55529099}" type="sibTrans" cxnId="{96CDDAFA-EB03-470F-A9FD-AE33BC42AA21}">
      <dgm:prSet/>
      <dgm:spPr/>
      <dgm:t>
        <a:bodyPr/>
        <a:lstStyle/>
        <a:p>
          <a:endParaRPr lang="en-US" sz="2400"/>
        </a:p>
      </dgm:t>
    </dgm:pt>
    <dgm:pt modelId="{BEC4F0F3-DE21-4B46-A7C4-23F6940795B2}">
      <dgm:prSet phldrT="[Text]" custT="1"/>
      <dgm:spPr/>
      <dgm:t>
        <a:bodyPr/>
        <a:lstStyle/>
        <a:p>
          <a:r>
            <a:rPr lang="en-US" sz="2400" b="1" dirty="0"/>
            <a:t>Infection Prevention &amp; Control</a:t>
          </a:r>
        </a:p>
      </dgm:t>
    </dgm:pt>
    <dgm:pt modelId="{BBBAE5F3-C2CD-4C50-8CE6-BBE0160A82DB}" type="parTrans" cxnId="{422B9A3E-45F6-4793-9E1B-EECBDB717273}">
      <dgm:prSet/>
      <dgm:spPr/>
      <dgm:t>
        <a:bodyPr/>
        <a:lstStyle/>
        <a:p>
          <a:endParaRPr lang="en-US" sz="2400"/>
        </a:p>
      </dgm:t>
    </dgm:pt>
    <dgm:pt modelId="{8E78C338-9998-489E-A489-05604455B46F}" type="sibTrans" cxnId="{422B9A3E-45F6-4793-9E1B-EECBDB717273}">
      <dgm:prSet/>
      <dgm:spPr/>
      <dgm:t>
        <a:bodyPr/>
        <a:lstStyle/>
        <a:p>
          <a:endParaRPr lang="en-US" sz="2400"/>
        </a:p>
      </dgm:t>
    </dgm:pt>
    <dgm:pt modelId="{11A4026B-C9F9-45AE-A755-4AC9C4EF1D9B}">
      <dgm:prSet phldrT="[Text]" custT="1"/>
      <dgm:spPr/>
      <dgm:t>
        <a:bodyPr/>
        <a:lstStyle/>
        <a:p>
          <a:r>
            <a:rPr lang="en-US" sz="2400" b="1" dirty="0"/>
            <a:t>Resident Rights</a:t>
          </a:r>
        </a:p>
      </dgm:t>
    </dgm:pt>
    <dgm:pt modelId="{B14A6529-6BB4-4CEA-9506-E5A84F57DB06}" type="parTrans" cxnId="{12F521FA-B3F8-460B-9F3A-91DD6A9B1D75}">
      <dgm:prSet/>
      <dgm:spPr/>
      <dgm:t>
        <a:bodyPr/>
        <a:lstStyle/>
        <a:p>
          <a:endParaRPr lang="en-US" sz="2400"/>
        </a:p>
      </dgm:t>
    </dgm:pt>
    <dgm:pt modelId="{BAD049D2-E293-4F70-8352-DC87DF48C452}" type="sibTrans" cxnId="{12F521FA-B3F8-460B-9F3A-91DD6A9B1D75}">
      <dgm:prSet/>
      <dgm:spPr/>
      <dgm:t>
        <a:bodyPr/>
        <a:lstStyle/>
        <a:p>
          <a:endParaRPr lang="en-US" sz="2400"/>
        </a:p>
      </dgm:t>
    </dgm:pt>
    <dgm:pt modelId="{CE5116E8-2C33-406B-98CD-B0BF3762B302}" type="pres">
      <dgm:prSet presAssocID="{3DD98A3C-F3DE-4D79-8E9F-9890B46DB6A6}" presName="Name0" presStyleCnt="0">
        <dgm:presLayoutVars>
          <dgm:chMax val="7"/>
          <dgm:chPref val="7"/>
          <dgm:dir/>
          <dgm:animLvl val="lvl"/>
        </dgm:presLayoutVars>
      </dgm:prSet>
      <dgm:spPr/>
    </dgm:pt>
    <dgm:pt modelId="{D563C7BA-71F4-4422-B274-7C8EC40A46C7}" type="pres">
      <dgm:prSet presAssocID="{96A7CF90-2D06-4EF2-9A23-D7D3A3DD0830}" presName="Accent1" presStyleCnt="0"/>
      <dgm:spPr/>
    </dgm:pt>
    <dgm:pt modelId="{2753091B-B124-40EF-9005-A1D8E1CA4DDD}" type="pres">
      <dgm:prSet presAssocID="{96A7CF90-2D06-4EF2-9A23-D7D3A3DD0830}" presName="Accent" presStyleLbl="node1" presStyleIdx="0" presStyleCnt="3" custLinFactNeighborY="-1252"/>
      <dgm:spPr>
        <a:solidFill>
          <a:srgbClr val="253746"/>
        </a:solidFill>
      </dgm:spPr>
    </dgm:pt>
    <dgm:pt modelId="{4EFBB6B8-A89F-4D19-8C33-E9EDBBEE44BE}" type="pres">
      <dgm:prSet presAssocID="{96A7CF90-2D06-4EF2-9A23-D7D3A3DD0830}" presName="Parent1" presStyleLbl="revTx" presStyleIdx="0" presStyleCnt="3">
        <dgm:presLayoutVars>
          <dgm:chMax val="1"/>
          <dgm:chPref val="1"/>
          <dgm:bulletEnabled val="1"/>
        </dgm:presLayoutVars>
      </dgm:prSet>
      <dgm:spPr/>
    </dgm:pt>
    <dgm:pt modelId="{37AC4FA9-0277-4FF6-9DC5-062A3050D8CB}" type="pres">
      <dgm:prSet presAssocID="{BEC4F0F3-DE21-4B46-A7C4-23F6940795B2}" presName="Accent2" presStyleCnt="0"/>
      <dgm:spPr/>
    </dgm:pt>
    <dgm:pt modelId="{5F84E31F-FF18-41F4-AA03-F0EB2A58F04E}" type="pres">
      <dgm:prSet presAssocID="{BEC4F0F3-DE21-4B46-A7C4-23F6940795B2}" presName="Accent" presStyleLbl="node1" presStyleIdx="1" presStyleCnt="3" custLinFactNeighborX="-1774" custLinFactNeighborY="-4297"/>
      <dgm:spPr>
        <a:solidFill>
          <a:srgbClr val="409EAE"/>
        </a:solidFill>
      </dgm:spPr>
    </dgm:pt>
    <dgm:pt modelId="{CEA8D061-827D-4FBF-B40A-64A51082DA08}" type="pres">
      <dgm:prSet presAssocID="{BEC4F0F3-DE21-4B46-A7C4-23F6940795B2}" presName="Parent2" presStyleLbl="revTx" presStyleIdx="1" presStyleCnt="3" custScaleX="128317" custScaleY="150777" custLinFactNeighborX="-2918" custLinFactNeighborY="-15367">
        <dgm:presLayoutVars>
          <dgm:chMax val="1"/>
          <dgm:chPref val="1"/>
          <dgm:bulletEnabled val="1"/>
        </dgm:presLayoutVars>
      </dgm:prSet>
      <dgm:spPr/>
    </dgm:pt>
    <dgm:pt modelId="{4AC02857-7E44-4BF4-9681-950C139B3A00}" type="pres">
      <dgm:prSet presAssocID="{11A4026B-C9F9-45AE-A755-4AC9C4EF1D9B}" presName="Accent3" presStyleCnt="0"/>
      <dgm:spPr/>
    </dgm:pt>
    <dgm:pt modelId="{5525C2AC-D619-4005-9F14-FDFE539B8175}" type="pres">
      <dgm:prSet presAssocID="{11A4026B-C9F9-45AE-A755-4AC9C4EF1D9B}" presName="Accent" presStyleLbl="node1" presStyleIdx="2" presStyleCnt="3" custLinFactNeighborX="5083" custLinFactNeighborY="2814"/>
      <dgm:spPr>
        <a:solidFill>
          <a:srgbClr val="84BD00"/>
        </a:solidFill>
      </dgm:spPr>
    </dgm:pt>
    <dgm:pt modelId="{7E81F7B8-410D-4F2F-89C4-F795A1BA6B37}" type="pres">
      <dgm:prSet presAssocID="{11A4026B-C9F9-45AE-A755-4AC9C4EF1D9B}" presName="Parent3" presStyleLbl="revTx" presStyleIdx="2" presStyleCnt="3" custLinFactNeighborX="7438" custLinFactNeighborY="7466">
        <dgm:presLayoutVars>
          <dgm:chMax val="1"/>
          <dgm:chPref val="1"/>
          <dgm:bulletEnabled val="1"/>
        </dgm:presLayoutVars>
      </dgm:prSet>
      <dgm:spPr/>
    </dgm:pt>
  </dgm:ptLst>
  <dgm:cxnLst>
    <dgm:cxn modelId="{422B9A3E-45F6-4793-9E1B-EECBDB717273}" srcId="{3DD98A3C-F3DE-4D79-8E9F-9890B46DB6A6}" destId="{BEC4F0F3-DE21-4B46-A7C4-23F6940795B2}" srcOrd="1" destOrd="0" parTransId="{BBBAE5F3-C2CD-4C50-8CE6-BBE0160A82DB}" sibTransId="{8E78C338-9998-489E-A489-05604455B46F}"/>
    <dgm:cxn modelId="{AED6B578-B285-4122-B40D-488C6088148E}" type="presOf" srcId="{11A4026B-C9F9-45AE-A755-4AC9C4EF1D9B}" destId="{7E81F7B8-410D-4F2F-89C4-F795A1BA6B37}" srcOrd="0" destOrd="0" presId="urn:microsoft.com/office/officeart/2009/layout/CircleArrowProcess"/>
    <dgm:cxn modelId="{7E24C2A4-577A-4FE1-81DA-69793572B5ED}" type="presOf" srcId="{BEC4F0F3-DE21-4B46-A7C4-23F6940795B2}" destId="{CEA8D061-827D-4FBF-B40A-64A51082DA08}" srcOrd="0" destOrd="0" presId="urn:microsoft.com/office/officeart/2009/layout/CircleArrowProcess"/>
    <dgm:cxn modelId="{9B4DE2D2-A37F-41CD-BB34-D36BA8B9ED7D}" type="presOf" srcId="{3DD98A3C-F3DE-4D79-8E9F-9890B46DB6A6}" destId="{CE5116E8-2C33-406B-98CD-B0BF3762B302}" srcOrd="0" destOrd="0" presId="urn:microsoft.com/office/officeart/2009/layout/CircleArrowProcess"/>
    <dgm:cxn modelId="{FDC047DD-1E2A-4E8F-BD94-C54D9156B7EA}" type="presOf" srcId="{96A7CF90-2D06-4EF2-9A23-D7D3A3DD0830}" destId="{4EFBB6B8-A89F-4D19-8C33-E9EDBBEE44BE}" srcOrd="0" destOrd="0" presId="urn:microsoft.com/office/officeart/2009/layout/CircleArrowProcess"/>
    <dgm:cxn modelId="{12F521FA-B3F8-460B-9F3A-91DD6A9B1D75}" srcId="{3DD98A3C-F3DE-4D79-8E9F-9890B46DB6A6}" destId="{11A4026B-C9F9-45AE-A755-4AC9C4EF1D9B}" srcOrd="2" destOrd="0" parTransId="{B14A6529-6BB4-4CEA-9506-E5A84F57DB06}" sibTransId="{BAD049D2-E293-4F70-8352-DC87DF48C452}"/>
    <dgm:cxn modelId="{96CDDAFA-EB03-470F-A9FD-AE33BC42AA21}" srcId="{3DD98A3C-F3DE-4D79-8E9F-9890B46DB6A6}" destId="{96A7CF90-2D06-4EF2-9A23-D7D3A3DD0830}" srcOrd="0" destOrd="0" parTransId="{6A31CE92-A1FA-48E9-8474-0F3BF534EBBB}" sibTransId="{D1B07E00-06A3-47FA-8039-F3CA55529099}"/>
    <dgm:cxn modelId="{92630AD3-3746-4F5E-A2CE-EB90A3A7AE36}" type="presParOf" srcId="{CE5116E8-2C33-406B-98CD-B0BF3762B302}" destId="{D563C7BA-71F4-4422-B274-7C8EC40A46C7}" srcOrd="0" destOrd="0" presId="urn:microsoft.com/office/officeart/2009/layout/CircleArrowProcess"/>
    <dgm:cxn modelId="{A90620B1-DB9F-4692-A818-20EA7ECC5467}" type="presParOf" srcId="{D563C7BA-71F4-4422-B274-7C8EC40A46C7}" destId="{2753091B-B124-40EF-9005-A1D8E1CA4DDD}" srcOrd="0" destOrd="0" presId="urn:microsoft.com/office/officeart/2009/layout/CircleArrowProcess"/>
    <dgm:cxn modelId="{94B1A9FC-F5A8-4159-853B-92C29FC8C9FA}" type="presParOf" srcId="{CE5116E8-2C33-406B-98CD-B0BF3762B302}" destId="{4EFBB6B8-A89F-4D19-8C33-E9EDBBEE44BE}" srcOrd="1" destOrd="0" presId="urn:microsoft.com/office/officeart/2009/layout/CircleArrowProcess"/>
    <dgm:cxn modelId="{1200F30F-189D-45F2-83C6-48BB0AA7B40E}" type="presParOf" srcId="{CE5116E8-2C33-406B-98CD-B0BF3762B302}" destId="{37AC4FA9-0277-4FF6-9DC5-062A3050D8CB}" srcOrd="2" destOrd="0" presId="urn:microsoft.com/office/officeart/2009/layout/CircleArrowProcess"/>
    <dgm:cxn modelId="{127A083F-8CD2-47D0-BABE-FD51066AD449}" type="presParOf" srcId="{37AC4FA9-0277-4FF6-9DC5-062A3050D8CB}" destId="{5F84E31F-FF18-41F4-AA03-F0EB2A58F04E}" srcOrd="0" destOrd="0" presId="urn:microsoft.com/office/officeart/2009/layout/CircleArrowProcess"/>
    <dgm:cxn modelId="{7271D1DE-072A-4150-8E4E-E66342DB25DD}" type="presParOf" srcId="{CE5116E8-2C33-406B-98CD-B0BF3762B302}" destId="{CEA8D061-827D-4FBF-B40A-64A51082DA08}" srcOrd="3" destOrd="0" presId="urn:microsoft.com/office/officeart/2009/layout/CircleArrowProcess"/>
    <dgm:cxn modelId="{964F9865-9D43-459B-9155-01885707A00D}" type="presParOf" srcId="{CE5116E8-2C33-406B-98CD-B0BF3762B302}" destId="{4AC02857-7E44-4BF4-9681-950C139B3A00}" srcOrd="4" destOrd="0" presId="urn:microsoft.com/office/officeart/2009/layout/CircleArrowProcess"/>
    <dgm:cxn modelId="{420C3F9A-5343-45A4-B276-086648846B84}" type="presParOf" srcId="{4AC02857-7E44-4BF4-9681-950C139B3A00}" destId="{5525C2AC-D619-4005-9F14-FDFE539B8175}" srcOrd="0" destOrd="0" presId="urn:microsoft.com/office/officeart/2009/layout/CircleArrowProcess"/>
    <dgm:cxn modelId="{B01A4109-F585-4801-BB6C-39EE07DE0191}" type="presParOf" srcId="{CE5116E8-2C33-406B-98CD-B0BF3762B302}" destId="{7E81F7B8-410D-4F2F-89C4-F795A1BA6B37}" srcOrd="5"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60F3805-C5CE-4F5A-84C4-AA166195FA2B}" type="doc">
      <dgm:prSet loTypeId="urn:microsoft.com/office/officeart/2005/8/layout/arrow6" loCatId="relationship" qsTypeId="urn:microsoft.com/office/officeart/2005/8/quickstyle/simple1" qsCatId="simple" csTypeId="urn:microsoft.com/office/officeart/2005/8/colors/colorful5" csCatId="colorful" phldr="1"/>
      <dgm:spPr/>
      <dgm:t>
        <a:bodyPr/>
        <a:lstStyle/>
        <a:p>
          <a:endParaRPr lang="en-US"/>
        </a:p>
      </dgm:t>
    </dgm:pt>
    <dgm:pt modelId="{6D18F87F-83F3-4BBA-97E9-AD200669565C}">
      <dgm:prSet phldrT="[Text]"/>
      <dgm:spPr/>
      <dgm:t>
        <a:bodyPr/>
        <a:lstStyle/>
        <a:p>
          <a:r>
            <a:rPr lang="en-US" b="1" dirty="0"/>
            <a:t>Infection Prevention &amp; Control</a:t>
          </a:r>
        </a:p>
      </dgm:t>
    </dgm:pt>
    <dgm:pt modelId="{483B1CC6-F9A0-41D1-846D-0FE06F219F7F}" type="parTrans" cxnId="{CDE9756B-8E65-4055-8EF5-3B4B2D21D2CE}">
      <dgm:prSet/>
      <dgm:spPr/>
      <dgm:t>
        <a:bodyPr/>
        <a:lstStyle/>
        <a:p>
          <a:endParaRPr lang="en-US"/>
        </a:p>
      </dgm:t>
    </dgm:pt>
    <dgm:pt modelId="{7CAE9BBA-7287-4669-BCEA-5027D11A34F2}" type="sibTrans" cxnId="{CDE9756B-8E65-4055-8EF5-3B4B2D21D2CE}">
      <dgm:prSet/>
      <dgm:spPr/>
      <dgm:t>
        <a:bodyPr/>
        <a:lstStyle/>
        <a:p>
          <a:endParaRPr lang="en-US"/>
        </a:p>
      </dgm:t>
    </dgm:pt>
    <dgm:pt modelId="{9362EC96-44A4-48D8-98C7-40EDD72C2F82}">
      <dgm:prSet phldrT="[Text]"/>
      <dgm:spPr/>
      <dgm:t>
        <a:bodyPr/>
        <a:lstStyle/>
        <a:p>
          <a:r>
            <a:rPr lang="en-US" b="1" dirty="0"/>
            <a:t>Resident Rights</a:t>
          </a:r>
        </a:p>
      </dgm:t>
    </dgm:pt>
    <dgm:pt modelId="{DABAFE83-A5E3-4B7F-A642-593FB4166B6C}" type="parTrans" cxnId="{BD92FF4F-9CFC-4A8B-9682-743651B4AC4A}">
      <dgm:prSet/>
      <dgm:spPr/>
      <dgm:t>
        <a:bodyPr/>
        <a:lstStyle/>
        <a:p>
          <a:endParaRPr lang="en-US"/>
        </a:p>
      </dgm:t>
    </dgm:pt>
    <dgm:pt modelId="{9A44EDCF-4DA4-4A75-9FC7-66FFA18695AB}" type="sibTrans" cxnId="{BD92FF4F-9CFC-4A8B-9682-743651B4AC4A}">
      <dgm:prSet/>
      <dgm:spPr/>
      <dgm:t>
        <a:bodyPr/>
        <a:lstStyle/>
        <a:p>
          <a:endParaRPr lang="en-US"/>
        </a:p>
      </dgm:t>
    </dgm:pt>
    <dgm:pt modelId="{B2ACA2FB-6A86-4C1E-B36B-9DF0E886C6F6}" type="pres">
      <dgm:prSet presAssocID="{D60F3805-C5CE-4F5A-84C4-AA166195FA2B}" presName="compositeShape" presStyleCnt="0">
        <dgm:presLayoutVars>
          <dgm:chMax val="2"/>
          <dgm:dir/>
          <dgm:resizeHandles val="exact"/>
        </dgm:presLayoutVars>
      </dgm:prSet>
      <dgm:spPr/>
    </dgm:pt>
    <dgm:pt modelId="{682F22C6-2EAD-4432-AF12-0F3DDBC5CE3F}" type="pres">
      <dgm:prSet presAssocID="{D60F3805-C5CE-4F5A-84C4-AA166195FA2B}" presName="ribbon" presStyleLbl="node1" presStyleIdx="0" presStyleCnt="1"/>
      <dgm:spPr>
        <a:solidFill>
          <a:srgbClr val="409EAE"/>
        </a:solidFill>
      </dgm:spPr>
    </dgm:pt>
    <dgm:pt modelId="{85FA50E7-C953-4E20-933A-C53CC30A0130}" type="pres">
      <dgm:prSet presAssocID="{D60F3805-C5CE-4F5A-84C4-AA166195FA2B}" presName="leftArrowText" presStyleLbl="node1" presStyleIdx="0" presStyleCnt="1">
        <dgm:presLayoutVars>
          <dgm:chMax val="0"/>
          <dgm:bulletEnabled val="1"/>
        </dgm:presLayoutVars>
      </dgm:prSet>
      <dgm:spPr/>
    </dgm:pt>
    <dgm:pt modelId="{31032F75-521E-40AA-97F9-B4AE13A79CFA}" type="pres">
      <dgm:prSet presAssocID="{D60F3805-C5CE-4F5A-84C4-AA166195FA2B}" presName="rightArrowText" presStyleLbl="node1" presStyleIdx="0" presStyleCnt="1">
        <dgm:presLayoutVars>
          <dgm:chMax val="0"/>
          <dgm:bulletEnabled val="1"/>
        </dgm:presLayoutVars>
      </dgm:prSet>
      <dgm:spPr/>
    </dgm:pt>
  </dgm:ptLst>
  <dgm:cxnLst>
    <dgm:cxn modelId="{27F9E533-6915-44E1-AF32-66CFE551021C}" type="presOf" srcId="{D60F3805-C5CE-4F5A-84C4-AA166195FA2B}" destId="{B2ACA2FB-6A86-4C1E-B36B-9DF0E886C6F6}" srcOrd="0" destOrd="0" presId="urn:microsoft.com/office/officeart/2005/8/layout/arrow6"/>
    <dgm:cxn modelId="{E04CAF3A-AF82-4089-BF5F-9A64CDB4B43E}" type="presOf" srcId="{9362EC96-44A4-48D8-98C7-40EDD72C2F82}" destId="{31032F75-521E-40AA-97F9-B4AE13A79CFA}" srcOrd="0" destOrd="0" presId="urn:microsoft.com/office/officeart/2005/8/layout/arrow6"/>
    <dgm:cxn modelId="{CDE9756B-8E65-4055-8EF5-3B4B2D21D2CE}" srcId="{D60F3805-C5CE-4F5A-84C4-AA166195FA2B}" destId="{6D18F87F-83F3-4BBA-97E9-AD200669565C}" srcOrd="0" destOrd="0" parTransId="{483B1CC6-F9A0-41D1-846D-0FE06F219F7F}" sibTransId="{7CAE9BBA-7287-4669-BCEA-5027D11A34F2}"/>
    <dgm:cxn modelId="{BD92FF4F-9CFC-4A8B-9682-743651B4AC4A}" srcId="{D60F3805-C5CE-4F5A-84C4-AA166195FA2B}" destId="{9362EC96-44A4-48D8-98C7-40EDD72C2F82}" srcOrd="1" destOrd="0" parTransId="{DABAFE83-A5E3-4B7F-A642-593FB4166B6C}" sibTransId="{9A44EDCF-4DA4-4A75-9FC7-66FFA18695AB}"/>
    <dgm:cxn modelId="{73DBAC59-A16A-4CC2-AB93-E3558CD689C2}" type="presOf" srcId="{6D18F87F-83F3-4BBA-97E9-AD200669565C}" destId="{85FA50E7-C953-4E20-933A-C53CC30A0130}" srcOrd="0" destOrd="0" presId="urn:microsoft.com/office/officeart/2005/8/layout/arrow6"/>
    <dgm:cxn modelId="{4732E6D3-C50F-41D9-A493-1AABCF5519D4}" type="presParOf" srcId="{B2ACA2FB-6A86-4C1E-B36B-9DF0E886C6F6}" destId="{682F22C6-2EAD-4432-AF12-0F3DDBC5CE3F}" srcOrd="0" destOrd="0" presId="urn:microsoft.com/office/officeart/2005/8/layout/arrow6"/>
    <dgm:cxn modelId="{0AB39386-FCAE-49E5-8374-C4A00079D546}" type="presParOf" srcId="{B2ACA2FB-6A86-4C1E-B36B-9DF0E886C6F6}" destId="{85FA50E7-C953-4E20-933A-C53CC30A0130}" srcOrd="1" destOrd="0" presId="urn:microsoft.com/office/officeart/2005/8/layout/arrow6"/>
    <dgm:cxn modelId="{C43D7F96-2794-4DF4-9608-C6DD5BCB61E0}" type="presParOf" srcId="{B2ACA2FB-6A86-4C1E-B36B-9DF0E886C6F6}" destId="{31032F75-521E-40AA-97F9-B4AE13A79CFA}" srcOrd="2" destOrd="0" presId="urn:microsoft.com/office/officeart/2005/8/layout/arrow6"/>
  </dgm:cxnLst>
  <dgm:bg>
    <a:solidFill>
      <a:schemeClr val="bg1"/>
    </a:solidFill>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12D253-D568-4A6C-B5C6-8227F7CD1856}">
      <dsp:nvSpPr>
        <dsp:cNvPr id="0" name=""/>
        <dsp:cNvSpPr/>
      </dsp:nvSpPr>
      <dsp:spPr>
        <a:xfrm rot="5400000">
          <a:off x="5065971" y="120452"/>
          <a:ext cx="1816093" cy="1580001"/>
        </a:xfrm>
        <a:prstGeom prst="hexagon">
          <a:avLst>
            <a:gd name="adj" fmla="val 25000"/>
            <a:gd name="vf" fmla="val 115470"/>
          </a:avLst>
        </a:prstGeom>
        <a:solidFill>
          <a:srgbClr val="409EA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Adapt</a:t>
          </a:r>
        </a:p>
      </dsp:txBody>
      <dsp:txXfrm rot="-5400000">
        <a:off x="5430234" y="285414"/>
        <a:ext cx="1087567" cy="1250077"/>
      </dsp:txXfrm>
    </dsp:sp>
    <dsp:sp modelId="{ECB6D6E3-8CCB-4106-BD65-149181CFCA3E}">
      <dsp:nvSpPr>
        <dsp:cNvPr id="0" name=""/>
        <dsp:cNvSpPr/>
      </dsp:nvSpPr>
      <dsp:spPr>
        <a:xfrm>
          <a:off x="6811963" y="365625"/>
          <a:ext cx="2026760" cy="1089656"/>
        </a:xfrm>
        <a:prstGeom prst="rect">
          <a:avLst/>
        </a:prstGeom>
        <a:noFill/>
        <a:ln>
          <a:noFill/>
        </a:ln>
        <a:effectLst/>
      </dsp:spPr>
      <dsp:style>
        <a:lnRef idx="0">
          <a:scrgbClr r="0" g="0" b="0"/>
        </a:lnRef>
        <a:fillRef idx="0">
          <a:scrgbClr r="0" g="0" b="0"/>
        </a:fillRef>
        <a:effectRef idx="0">
          <a:scrgbClr r="0" g="0" b="0"/>
        </a:effectRef>
        <a:fontRef idx="minor"/>
      </dsp:style>
    </dsp:sp>
    <dsp:sp modelId="{BC808A69-C794-4BEE-AD3E-24A890C454C1}">
      <dsp:nvSpPr>
        <dsp:cNvPr id="0" name=""/>
        <dsp:cNvSpPr/>
      </dsp:nvSpPr>
      <dsp:spPr>
        <a:xfrm rot="5400000">
          <a:off x="3359570" y="120452"/>
          <a:ext cx="1816093" cy="1580001"/>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b="1" kern="1200"/>
        </a:p>
      </dsp:txBody>
      <dsp:txXfrm rot="-5400000">
        <a:off x="3723833" y="285414"/>
        <a:ext cx="1087567" cy="1250077"/>
      </dsp:txXfrm>
    </dsp:sp>
    <dsp:sp modelId="{B92EC885-B33C-413C-9DB0-F7456C2508F2}">
      <dsp:nvSpPr>
        <dsp:cNvPr id="0" name=""/>
        <dsp:cNvSpPr/>
      </dsp:nvSpPr>
      <dsp:spPr>
        <a:xfrm rot="5400000">
          <a:off x="4209502" y="1661952"/>
          <a:ext cx="1816093" cy="1580001"/>
        </a:xfrm>
        <a:prstGeom prst="hexagon">
          <a:avLst>
            <a:gd name="adj" fmla="val 25000"/>
            <a:gd name="vf" fmla="val 115470"/>
          </a:avLst>
        </a:prstGeom>
        <a:solidFill>
          <a:srgbClr val="409EA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Survive</a:t>
          </a:r>
        </a:p>
      </dsp:txBody>
      <dsp:txXfrm rot="-5400000">
        <a:off x="4573765" y="1826914"/>
        <a:ext cx="1087567" cy="1250077"/>
      </dsp:txXfrm>
    </dsp:sp>
    <dsp:sp modelId="{7DFB818E-2513-4AB6-AF65-12C324339C87}">
      <dsp:nvSpPr>
        <dsp:cNvPr id="0" name=""/>
        <dsp:cNvSpPr/>
      </dsp:nvSpPr>
      <dsp:spPr>
        <a:xfrm>
          <a:off x="2300787" y="1907125"/>
          <a:ext cx="1961380" cy="1089656"/>
        </a:xfrm>
        <a:prstGeom prst="rect">
          <a:avLst/>
        </a:prstGeom>
        <a:noFill/>
        <a:ln>
          <a:noFill/>
        </a:ln>
        <a:effectLst/>
      </dsp:spPr>
      <dsp:style>
        <a:lnRef idx="0">
          <a:scrgbClr r="0" g="0" b="0"/>
        </a:lnRef>
        <a:fillRef idx="0">
          <a:scrgbClr r="0" g="0" b="0"/>
        </a:fillRef>
        <a:effectRef idx="0">
          <a:scrgbClr r="0" g="0" b="0"/>
        </a:effectRef>
        <a:fontRef idx="minor"/>
      </dsp:style>
    </dsp:sp>
    <dsp:sp modelId="{1EAE7EA1-DBAC-4B9D-8663-212D9241A49F}">
      <dsp:nvSpPr>
        <dsp:cNvPr id="0" name=""/>
        <dsp:cNvSpPr/>
      </dsp:nvSpPr>
      <dsp:spPr>
        <a:xfrm rot="5400000">
          <a:off x="5915903" y="1661952"/>
          <a:ext cx="1816093" cy="1580001"/>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b="1" kern="1200"/>
        </a:p>
      </dsp:txBody>
      <dsp:txXfrm rot="-5400000">
        <a:off x="6280166" y="1826914"/>
        <a:ext cx="1087567" cy="1250077"/>
      </dsp:txXfrm>
    </dsp:sp>
    <dsp:sp modelId="{776D8540-4B40-4022-A1DB-2D37EBB6B0FA}">
      <dsp:nvSpPr>
        <dsp:cNvPr id="0" name=""/>
        <dsp:cNvSpPr/>
      </dsp:nvSpPr>
      <dsp:spPr>
        <a:xfrm rot="5400000">
          <a:off x="5065971" y="3203452"/>
          <a:ext cx="1816093" cy="1580001"/>
        </a:xfrm>
        <a:prstGeom prst="hexagon">
          <a:avLst>
            <a:gd name="adj" fmla="val 25000"/>
            <a:gd name="vf" fmla="val 115470"/>
          </a:avLst>
        </a:prstGeom>
        <a:solidFill>
          <a:srgbClr val="409EA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Resist</a:t>
          </a:r>
        </a:p>
      </dsp:txBody>
      <dsp:txXfrm rot="-5400000">
        <a:off x="5430234" y="3368414"/>
        <a:ext cx="1087567" cy="1250077"/>
      </dsp:txXfrm>
    </dsp:sp>
    <dsp:sp modelId="{97AEB6F3-2A67-47B2-8FF0-9CEA2A338D2A}">
      <dsp:nvSpPr>
        <dsp:cNvPr id="0" name=""/>
        <dsp:cNvSpPr/>
      </dsp:nvSpPr>
      <dsp:spPr>
        <a:xfrm>
          <a:off x="6811963" y="3448625"/>
          <a:ext cx="2026760" cy="1089656"/>
        </a:xfrm>
        <a:prstGeom prst="rect">
          <a:avLst/>
        </a:prstGeom>
        <a:noFill/>
        <a:ln>
          <a:noFill/>
        </a:ln>
        <a:effectLst/>
      </dsp:spPr>
      <dsp:style>
        <a:lnRef idx="0">
          <a:scrgbClr r="0" g="0" b="0"/>
        </a:lnRef>
        <a:fillRef idx="0">
          <a:scrgbClr r="0" g="0" b="0"/>
        </a:fillRef>
        <a:effectRef idx="0">
          <a:scrgbClr r="0" g="0" b="0"/>
        </a:effectRef>
        <a:fontRef idx="minor"/>
      </dsp:style>
    </dsp:sp>
    <dsp:sp modelId="{22E77DC5-B564-434D-9C9D-3EBD1ED054EB}">
      <dsp:nvSpPr>
        <dsp:cNvPr id="0" name=""/>
        <dsp:cNvSpPr/>
      </dsp:nvSpPr>
      <dsp:spPr>
        <a:xfrm rot="5400000">
          <a:off x="3359570" y="3203452"/>
          <a:ext cx="1816093" cy="1580001"/>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b="1" kern="1200"/>
        </a:p>
      </dsp:txBody>
      <dsp:txXfrm rot="-5400000">
        <a:off x="3723833" y="3368414"/>
        <a:ext cx="1087567" cy="12500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B877EC-BF6B-4A41-BC1E-92CA24C8213B}">
      <dsp:nvSpPr>
        <dsp:cNvPr id="0" name=""/>
        <dsp:cNvSpPr/>
      </dsp:nvSpPr>
      <dsp:spPr>
        <a:xfrm>
          <a:off x="1047772" y="0"/>
          <a:ext cx="4806950" cy="4806950"/>
        </a:xfrm>
        <a:prstGeom prst="triangle">
          <a:avLst/>
        </a:prstGeom>
        <a:solidFill>
          <a:srgbClr val="25374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39A6943-3870-49BA-8F64-409487037A3C}">
      <dsp:nvSpPr>
        <dsp:cNvPr id="0" name=""/>
        <dsp:cNvSpPr/>
      </dsp:nvSpPr>
      <dsp:spPr>
        <a:xfrm>
          <a:off x="3135959" y="483276"/>
          <a:ext cx="3124517" cy="1137895"/>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en-US" sz="4100" kern="1200" dirty="0"/>
            <a:t>Sterilization</a:t>
          </a:r>
        </a:p>
      </dsp:txBody>
      <dsp:txXfrm>
        <a:off x="3191506" y="538823"/>
        <a:ext cx="3013423" cy="1026801"/>
      </dsp:txXfrm>
    </dsp:sp>
    <dsp:sp modelId="{89CC0E10-7974-40CB-9845-9999F690B1EF}">
      <dsp:nvSpPr>
        <dsp:cNvPr id="0" name=""/>
        <dsp:cNvSpPr/>
      </dsp:nvSpPr>
      <dsp:spPr>
        <a:xfrm>
          <a:off x="3135959" y="1763408"/>
          <a:ext cx="3124517" cy="1137895"/>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en-US" sz="4100" kern="1200" dirty="0"/>
            <a:t>Disinfection</a:t>
          </a:r>
        </a:p>
      </dsp:txBody>
      <dsp:txXfrm>
        <a:off x="3191506" y="1818955"/>
        <a:ext cx="3013423" cy="1026801"/>
      </dsp:txXfrm>
    </dsp:sp>
    <dsp:sp modelId="{D4FAD7C2-E722-4C84-8550-9051867944E9}">
      <dsp:nvSpPr>
        <dsp:cNvPr id="0" name=""/>
        <dsp:cNvSpPr/>
      </dsp:nvSpPr>
      <dsp:spPr>
        <a:xfrm>
          <a:off x="3135959" y="3043541"/>
          <a:ext cx="3124517" cy="1137895"/>
        </a:xfrm>
        <a:prstGeom prst="roundRect">
          <a:avLst/>
        </a:prstGeom>
        <a:solidFill>
          <a:srgbClr val="84BD00">
            <a:alpha val="90000"/>
          </a:srgb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en-US" sz="4100" kern="1200" dirty="0"/>
            <a:t>Cleaning</a:t>
          </a:r>
        </a:p>
      </dsp:txBody>
      <dsp:txXfrm>
        <a:off x="3191506" y="3099088"/>
        <a:ext cx="3013423" cy="102680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B877EC-BF6B-4A41-BC1E-92CA24C8213B}">
      <dsp:nvSpPr>
        <dsp:cNvPr id="0" name=""/>
        <dsp:cNvSpPr/>
      </dsp:nvSpPr>
      <dsp:spPr>
        <a:xfrm>
          <a:off x="1047772" y="0"/>
          <a:ext cx="4806950" cy="4806950"/>
        </a:xfrm>
        <a:prstGeom prst="triangle">
          <a:avLst/>
        </a:prstGeom>
        <a:solidFill>
          <a:srgbClr val="25374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39A6943-3870-49BA-8F64-409487037A3C}">
      <dsp:nvSpPr>
        <dsp:cNvPr id="0" name=""/>
        <dsp:cNvSpPr/>
      </dsp:nvSpPr>
      <dsp:spPr>
        <a:xfrm>
          <a:off x="3135959" y="483276"/>
          <a:ext cx="3124517" cy="1137895"/>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en-US" sz="4100" kern="1200" dirty="0"/>
            <a:t>Sterilization</a:t>
          </a:r>
        </a:p>
      </dsp:txBody>
      <dsp:txXfrm>
        <a:off x="3191506" y="538823"/>
        <a:ext cx="3013423" cy="1026801"/>
      </dsp:txXfrm>
    </dsp:sp>
    <dsp:sp modelId="{89CC0E10-7974-40CB-9845-9999F690B1EF}">
      <dsp:nvSpPr>
        <dsp:cNvPr id="0" name=""/>
        <dsp:cNvSpPr/>
      </dsp:nvSpPr>
      <dsp:spPr>
        <a:xfrm>
          <a:off x="3135959" y="1763408"/>
          <a:ext cx="3124517" cy="1137895"/>
        </a:xfrm>
        <a:prstGeom prst="roundRect">
          <a:avLst/>
        </a:prstGeom>
        <a:solidFill>
          <a:srgbClr val="84BD00">
            <a:alpha val="90000"/>
          </a:srgb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en-US" sz="4100" kern="1200" dirty="0"/>
            <a:t>Disinfection</a:t>
          </a:r>
        </a:p>
      </dsp:txBody>
      <dsp:txXfrm>
        <a:off x="3191506" y="1818955"/>
        <a:ext cx="3013423" cy="1026801"/>
      </dsp:txXfrm>
    </dsp:sp>
    <dsp:sp modelId="{D4FAD7C2-E722-4C84-8550-9051867944E9}">
      <dsp:nvSpPr>
        <dsp:cNvPr id="0" name=""/>
        <dsp:cNvSpPr/>
      </dsp:nvSpPr>
      <dsp:spPr>
        <a:xfrm>
          <a:off x="3135959" y="3043541"/>
          <a:ext cx="3124517" cy="1137895"/>
        </a:xfrm>
        <a:prstGeom prst="roundRect">
          <a:avLst/>
        </a:prstGeom>
        <a:solidFill>
          <a:schemeClr val="bg1">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en-US" sz="4100" kern="1200" dirty="0"/>
            <a:t>Cleaning</a:t>
          </a:r>
        </a:p>
      </dsp:txBody>
      <dsp:txXfrm>
        <a:off x="3191506" y="3099088"/>
        <a:ext cx="3013423" cy="102680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B877EC-BF6B-4A41-BC1E-92CA24C8213B}">
      <dsp:nvSpPr>
        <dsp:cNvPr id="0" name=""/>
        <dsp:cNvSpPr/>
      </dsp:nvSpPr>
      <dsp:spPr>
        <a:xfrm>
          <a:off x="1047772" y="0"/>
          <a:ext cx="4806950" cy="4806950"/>
        </a:xfrm>
        <a:prstGeom prst="triangle">
          <a:avLst/>
        </a:prstGeom>
        <a:solidFill>
          <a:srgbClr val="25374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39A6943-3870-49BA-8F64-409487037A3C}">
      <dsp:nvSpPr>
        <dsp:cNvPr id="0" name=""/>
        <dsp:cNvSpPr/>
      </dsp:nvSpPr>
      <dsp:spPr>
        <a:xfrm>
          <a:off x="3135959" y="483276"/>
          <a:ext cx="3124517" cy="1137895"/>
        </a:xfrm>
        <a:prstGeom prst="roundRect">
          <a:avLst/>
        </a:prstGeom>
        <a:solidFill>
          <a:srgbClr val="84BD00">
            <a:alpha val="90000"/>
          </a:srgb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en-US" sz="4100" kern="1200" dirty="0"/>
            <a:t>Sterilization</a:t>
          </a:r>
        </a:p>
      </dsp:txBody>
      <dsp:txXfrm>
        <a:off x="3191506" y="538823"/>
        <a:ext cx="3013423" cy="1026801"/>
      </dsp:txXfrm>
    </dsp:sp>
    <dsp:sp modelId="{89CC0E10-7974-40CB-9845-9999F690B1EF}">
      <dsp:nvSpPr>
        <dsp:cNvPr id="0" name=""/>
        <dsp:cNvSpPr/>
      </dsp:nvSpPr>
      <dsp:spPr>
        <a:xfrm>
          <a:off x="3135959" y="1763408"/>
          <a:ext cx="3124517" cy="1137895"/>
        </a:xfrm>
        <a:prstGeom prst="roundRect">
          <a:avLst/>
        </a:prstGeom>
        <a:solidFill>
          <a:schemeClr val="bg1">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en-US" sz="4100" kern="1200" dirty="0"/>
            <a:t>Disinfection</a:t>
          </a:r>
        </a:p>
      </dsp:txBody>
      <dsp:txXfrm>
        <a:off x="3191506" y="1818955"/>
        <a:ext cx="3013423" cy="1026801"/>
      </dsp:txXfrm>
    </dsp:sp>
    <dsp:sp modelId="{D4FAD7C2-E722-4C84-8550-9051867944E9}">
      <dsp:nvSpPr>
        <dsp:cNvPr id="0" name=""/>
        <dsp:cNvSpPr/>
      </dsp:nvSpPr>
      <dsp:spPr>
        <a:xfrm>
          <a:off x="3135959" y="3043541"/>
          <a:ext cx="3124517" cy="1137895"/>
        </a:xfrm>
        <a:prstGeom prst="roundRect">
          <a:avLst/>
        </a:prstGeom>
        <a:solidFill>
          <a:schemeClr val="bg1">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en-US" sz="4100" kern="1200" dirty="0"/>
            <a:t>Cleaning</a:t>
          </a:r>
        </a:p>
      </dsp:txBody>
      <dsp:txXfrm>
        <a:off x="3191506" y="3099088"/>
        <a:ext cx="3013423" cy="102680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B877EC-BF6B-4A41-BC1E-92CA24C8213B}">
      <dsp:nvSpPr>
        <dsp:cNvPr id="0" name=""/>
        <dsp:cNvSpPr/>
      </dsp:nvSpPr>
      <dsp:spPr>
        <a:xfrm>
          <a:off x="1047772" y="0"/>
          <a:ext cx="4806950" cy="4806950"/>
        </a:xfrm>
        <a:prstGeom prst="triangle">
          <a:avLst/>
        </a:prstGeom>
        <a:solidFill>
          <a:srgbClr val="25374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39A6943-3870-49BA-8F64-409487037A3C}">
      <dsp:nvSpPr>
        <dsp:cNvPr id="0" name=""/>
        <dsp:cNvSpPr/>
      </dsp:nvSpPr>
      <dsp:spPr>
        <a:xfrm>
          <a:off x="3135959" y="483276"/>
          <a:ext cx="3124517" cy="1137895"/>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en-US" sz="4100" kern="1200" dirty="0"/>
            <a:t>Sterilization</a:t>
          </a:r>
        </a:p>
      </dsp:txBody>
      <dsp:txXfrm>
        <a:off x="3191506" y="538823"/>
        <a:ext cx="3013423" cy="1026801"/>
      </dsp:txXfrm>
    </dsp:sp>
    <dsp:sp modelId="{89CC0E10-7974-40CB-9845-9999F690B1EF}">
      <dsp:nvSpPr>
        <dsp:cNvPr id="0" name=""/>
        <dsp:cNvSpPr/>
      </dsp:nvSpPr>
      <dsp:spPr>
        <a:xfrm>
          <a:off x="3135959" y="1763408"/>
          <a:ext cx="3124517" cy="1137895"/>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en-US" sz="4100" kern="1200" dirty="0"/>
            <a:t>Disinfection</a:t>
          </a:r>
        </a:p>
      </dsp:txBody>
      <dsp:txXfrm>
        <a:off x="3191506" y="1818955"/>
        <a:ext cx="3013423" cy="1026801"/>
      </dsp:txXfrm>
    </dsp:sp>
    <dsp:sp modelId="{D4FAD7C2-E722-4C84-8550-9051867944E9}">
      <dsp:nvSpPr>
        <dsp:cNvPr id="0" name=""/>
        <dsp:cNvSpPr/>
      </dsp:nvSpPr>
      <dsp:spPr>
        <a:xfrm>
          <a:off x="3135959" y="3043541"/>
          <a:ext cx="3124517" cy="1137895"/>
        </a:xfrm>
        <a:prstGeom prst="roundRect">
          <a:avLst/>
        </a:prstGeom>
        <a:solidFill>
          <a:srgbClr val="84BD00">
            <a:alpha val="90000"/>
          </a:srgb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en-US" sz="4100" kern="1200" dirty="0"/>
            <a:t>Cleaning</a:t>
          </a:r>
        </a:p>
      </dsp:txBody>
      <dsp:txXfrm>
        <a:off x="3191506" y="3099088"/>
        <a:ext cx="3013423" cy="102680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B877EC-BF6B-4A41-BC1E-92CA24C8213B}">
      <dsp:nvSpPr>
        <dsp:cNvPr id="0" name=""/>
        <dsp:cNvSpPr/>
      </dsp:nvSpPr>
      <dsp:spPr>
        <a:xfrm>
          <a:off x="1047772" y="0"/>
          <a:ext cx="4806950" cy="4806950"/>
        </a:xfrm>
        <a:prstGeom prst="triangle">
          <a:avLst/>
        </a:prstGeom>
        <a:solidFill>
          <a:srgbClr val="25374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39A6943-3870-49BA-8F64-409487037A3C}">
      <dsp:nvSpPr>
        <dsp:cNvPr id="0" name=""/>
        <dsp:cNvSpPr/>
      </dsp:nvSpPr>
      <dsp:spPr>
        <a:xfrm>
          <a:off x="3135959" y="483276"/>
          <a:ext cx="3124517" cy="1137895"/>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en-US" sz="4100" kern="1200" dirty="0"/>
            <a:t>Sterilization</a:t>
          </a:r>
        </a:p>
      </dsp:txBody>
      <dsp:txXfrm>
        <a:off x="3191506" y="538823"/>
        <a:ext cx="3013423" cy="1026801"/>
      </dsp:txXfrm>
    </dsp:sp>
    <dsp:sp modelId="{89CC0E10-7974-40CB-9845-9999F690B1EF}">
      <dsp:nvSpPr>
        <dsp:cNvPr id="0" name=""/>
        <dsp:cNvSpPr/>
      </dsp:nvSpPr>
      <dsp:spPr>
        <a:xfrm>
          <a:off x="3135959" y="1763408"/>
          <a:ext cx="3124517" cy="1137895"/>
        </a:xfrm>
        <a:prstGeom prst="roundRect">
          <a:avLst/>
        </a:prstGeom>
        <a:solidFill>
          <a:srgbClr val="84BD00">
            <a:alpha val="90000"/>
          </a:srgb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en-US" sz="4100" kern="1200" dirty="0"/>
            <a:t>Disinfection</a:t>
          </a:r>
        </a:p>
      </dsp:txBody>
      <dsp:txXfrm>
        <a:off x="3191506" y="1818955"/>
        <a:ext cx="3013423" cy="1026801"/>
      </dsp:txXfrm>
    </dsp:sp>
    <dsp:sp modelId="{D4FAD7C2-E722-4C84-8550-9051867944E9}">
      <dsp:nvSpPr>
        <dsp:cNvPr id="0" name=""/>
        <dsp:cNvSpPr/>
      </dsp:nvSpPr>
      <dsp:spPr>
        <a:xfrm>
          <a:off x="3135959" y="3043541"/>
          <a:ext cx="3124517" cy="1137895"/>
        </a:xfrm>
        <a:prstGeom prst="roundRect">
          <a:avLst/>
        </a:prstGeom>
        <a:solidFill>
          <a:schemeClr val="bg1">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en-US" sz="4100" kern="1200" dirty="0"/>
            <a:t>Cleaning</a:t>
          </a:r>
        </a:p>
      </dsp:txBody>
      <dsp:txXfrm>
        <a:off x="3191506" y="3099088"/>
        <a:ext cx="3013423" cy="102680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B877EC-BF6B-4A41-BC1E-92CA24C8213B}">
      <dsp:nvSpPr>
        <dsp:cNvPr id="0" name=""/>
        <dsp:cNvSpPr/>
      </dsp:nvSpPr>
      <dsp:spPr>
        <a:xfrm>
          <a:off x="1047772" y="0"/>
          <a:ext cx="4806950" cy="4806950"/>
        </a:xfrm>
        <a:prstGeom prst="triangle">
          <a:avLst/>
        </a:prstGeom>
        <a:solidFill>
          <a:srgbClr val="25374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39A6943-3870-49BA-8F64-409487037A3C}">
      <dsp:nvSpPr>
        <dsp:cNvPr id="0" name=""/>
        <dsp:cNvSpPr/>
      </dsp:nvSpPr>
      <dsp:spPr>
        <a:xfrm>
          <a:off x="3135959" y="483276"/>
          <a:ext cx="3124517" cy="1137895"/>
        </a:xfrm>
        <a:prstGeom prst="roundRect">
          <a:avLst/>
        </a:prstGeom>
        <a:solidFill>
          <a:srgbClr val="84BD00">
            <a:alpha val="90000"/>
          </a:srgb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en-US" sz="4100" kern="1200" dirty="0"/>
            <a:t>Sterilization</a:t>
          </a:r>
        </a:p>
      </dsp:txBody>
      <dsp:txXfrm>
        <a:off x="3191506" y="538823"/>
        <a:ext cx="3013423" cy="1026801"/>
      </dsp:txXfrm>
    </dsp:sp>
    <dsp:sp modelId="{89CC0E10-7974-40CB-9845-9999F690B1EF}">
      <dsp:nvSpPr>
        <dsp:cNvPr id="0" name=""/>
        <dsp:cNvSpPr/>
      </dsp:nvSpPr>
      <dsp:spPr>
        <a:xfrm>
          <a:off x="3135959" y="1763408"/>
          <a:ext cx="3124517" cy="1137895"/>
        </a:xfrm>
        <a:prstGeom prst="roundRect">
          <a:avLst/>
        </a:prstGeom>
        <a:solidFill>
          <a:schemeClr val="bg1">
            <a:alpha val="90000"/>
          </a:schemeClr>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en-US" sz="4100" kern="1200" dirty="0"/>
            <a:t>Disinfection</a:t>
          </a:r>
        </a:p>
      </dsp:txBody>
      <dsp:txXfrm>
        <a:off x="3191506" y="1818955"/>
        <a:ext cx="3013423" cy="1026801"/>
      </dsp:txXfrm>
    </dsp:sp>
    <dsp:sp modelId="{D4FAD7C2-E722-4C84-8550-9051867944E9}">
      <dsp:nvSpPr>
        <dsp:cNvPr id="0" name=""/>
        <dsp:cNvSpPr/>
      </dsp:nvSpPr>
      <dsp:spPr>
        <a:xfrm>
          <a:off x="3135959" y="3043541"/>
          <a:ext cx="3124517" cy="1137895"/>
        </a:xfrm>
        <a:prstGeom prst="roundRect">
          <a:avLst/>
        </a:prstGeom>
        <a:solidFill>
          <a:schemeClr val="bg1">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en-US" sz="4100" kern="1200" dirty="0"/>
            <a:t>Cleaning</a:t>
          </a:r>
        </a:p>
      </dsp:txBody>
      <dsp:txXfrm>
        <a:off x="3191506" y="3099088"/>
        <a:ext cx="3013423" cy="102680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53091B-B124-40EF-9005-A1D8E1CA4DDD}">
      <dsp:nvSpPr>
        <dsp:cNvPr id="0" name=""/>
        <dsp:cNvSpPr/>
      </dsp:nvSpPr>
      <dsp:spPr>
        <a:xfrm>
          <a:off x="2511651" y="-29575"/>
          <a:ext cx="2361888" cy="2362248"/>
        </a:xfrm>
        <a:prstGeom prst="circularArrow">
          <a:avLst>
            <a:gd name="adj1" fmla="val 10980"/>
            <a:gd name="adj2" fmla="val 1142322"/>
            <a:gd name="adj3" fmla="val 4500000"/>
            <a:gd name="adj4" fmla="val 10800000"/>
            <a:gd name="adj5" fmla="val 12500"/>
          </a:avLst>
        </a:prstGeom>
        <a:solidFill>
          <a:srgbClr val="25374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EFBB6B8-A89F-4D19-8C33-E9EDBBEE44BE}">
      <dsp:nvSpPr>
        <dsp:cNvPr id="0" name=""/>
        <dsp:cNvSpPr/>
      </dsp:nvSpPr>
      <dsp:spPr>
        <a:xfrm>
          <a:off x="3033706" y="852843"/>
          <a:ext cx="1312456" cy="656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t>Quality</a:t>
          </a:r>
        </a:p>
      </dsp:txBody>
      <dsp:txXfrm>
        <a:off x="3033706" y="852843"/>
        <a:ext cx="1312456" cy="656070"/>
      </dsp:txXfrm>
    </dsp:sp>
    <dsp:sp modelId="{5F84E31F-FF18-41F4-AA03-F0EB2A58F04E}">
      <dsp:nvSpPr>
        <dsp:cNvPr id="0" name=""/>
        <dsp:cNvSpPr/>
      </dsp:nvSpPr>
      <dsp:spPr>
        <a:xfrm>
          <a:off x="1813745" y="1255780"/>
          <a:ext cx="2361888" cy="2362248"/>
        </a:xfrm>
        <a:prstGeom prst="leftCircularArrow">
          <a:avLst>
            <a:gd name="adj1" fmla="val 10980"/>
            <a:gd name="adj2" fmla="val 1142322"/>
            <a:gd name="adj3" fmla="val 6300000"/>
            <a:gd name="adj4" fmla="val 18900000"/>
            <a:gd name="adj5" fmla="val 12500"/>
          </a:avLst>
        </a:prstGeom>
        <a:solidFill>
          <a:srgbClr val="409EA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EA8D061-827D-4FBF-B40A-64A51082DA08}">
      <dsp:nvSpPr>
        <dsp:cNvPr id="0" name=""/>
        <dsp:cNvSpPr/>
      </dsp:nvSpPr>
      <dsp:spPr>
        <a:xfrm>
          <a:off x="2156240" y="1950596"/>
          <a:ext cx="1684104" cy="9892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t>Infection Prevention &amp; Control</a:t>
          </a:r>
        </a:p>
      </dsp:txBody>
      <dsp:txXfrm>
        <a:off x="2156240" y="1950596"/>
        <a:ext cx="1684104" cy="989204"/>
      </dsp:txXfrm>
    </dsp:sp>
    <dsp:sp modelId="{5525C2AC-D619-4005-9F14-FDFE539B8175}">
      <dsp:nvSpPr>
        <dsp:cNvPr id="0" name=""/>
        <dsp:cNvSpPr/>
      </dsp:nvSpPr>
      <dsp:spPr>
        <a:xfrm>
          <a:off x="2782901" y="2934121"/>
          <a:ext cx="2029228" cy="2030041"/>
        </a:xfrm>
        <a:prstGeom prst="blockArc">
          <a:avLst>
            <a:gd name="adj1" fmla="val 13500000"/>
            <a:gd name="adj2" fmla="val 10800000"/>
            <a:gd name="adj3" fmla="val 12740"/>
          </a:avLst>
        </a:prstGeom>
        <a:solidFill>
          <a:srgbClr val="84BD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E81F7B8-410D-4F2F-89C4-F795A1BA6B37}">
      <dsp:nvSpPr>
        <dsp:cNvPr id="0" name=""/>
        <dsp:cNvSpPr/>
      </dsp:nvSpPr>
      <dsp:spPr>
        <a:xfrm>
          <a:off x="3134432" y="3634064"/>
          <a:ext cx="1312456" cy="656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t>Resident Rights</a:t>
          </a:r>
        </a:p>
      </dsp:txBody>
      <dsp:txXfrm>
        <a:off x="3134432" y="3634064"/>
        <a:ext cx="1312456" cy="65607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2F22C6-2EAD-4432-AF12-0F3DDBC5CE3F}">
      <dsp:nvSpPr>
        <dsp:cNvPr id="0" name=""/>
        <dsp:cNvSpPr/>
      </dsp:nvSpPr>
      <dsp:spPr>
        <a:xfrm>
          <a:off x="0" y="551792"/>
          <a:ext cx="5599263" cy="2239705"/>
        </a:xfrm>
        <a:prstGeom prst="leftRightRibbon">
          <a:avLst/>
        </a:prstGeom>
        <a:solidFill>
          <a:srgbClr val="409EA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5FA50E7-C953-4E20-933A-C53CC30A0130}">
      <dsp:nvSpPr>
        <dsp:cNvPr id="0" name=""/>
        <dsp:cNvSpPr/>
      </dsp:nvSpPr>
      <dsp:spPr>
        <a:xfrm>
          <a:off x="671911" y="943741"/>
          <a:ext cx="1847756" cy="1097455"/>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78232" rIns="0" bIns="83820" numCol="1" spcCol="1270" anchor="ctr" anchorCtr="0">
          <a:noAutofit/>
        </a:bodyPr>
        <a:lstStyle/>
        <a:p>
          <a:pPr marL="0" lvl="0" indent="0" algn="ctr" defTabSz="977900">
            <a:lnSpc>
              <a:spcPct val="90000"/>
            </a:lnSpc>
            <a:spcBef>
              <a:spcPct val="0"/>
            </a:spcBef>
            <a:spcAft>
              <a:spcPct val="35000"/>
            </a:spcAft>
            <a:buNone/>
          </a:pPr>
          <a:r>
            <a:rPr lang="en-US" sz="2200" b="1" kern="1200" dirty="0"/>
            <a:t>Infection Prevention &amp; Control</a:t>
          </a:r>
        </a:p>
      </dsp:txBody>
      <dsp:txXfrm>
        <a:off x="671911" y="943741"/>
        <a:ext cx="1847756" cy="1097455"/>
      </dsp:txXfrm>
    </dsp:sp>
    <dsp:sp modelId="{31032F75-521E-40AA-97F9-B4AE13A79CFA}">
      <dsp:nvSpPr>
        <dsp:cNvPr id="0" name=""/>
        <dsp:cNvSpPr/>
      </dsp:nvSpPr>
      <dsp:spPr>
        <a:xfrm>
          <a:off x="2799631" y="1302094"/>
          <a:ext cx="2183712" cy="1097455"/>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78232" rIns="0" bIns="83820" numCol="1" spcCol="1270" anchor="ctr" anchorCtr="0">
          <a:noAutofit/>
        </a:bodyPr>
        <a:lstStyle/>
        <a:p>
          <a:pPr marL="0" lvl="0" indent="0" algn="ctr" defTabSz="977900">
            <a:lnSpc>
              <a:spcPct val="90000"/>
            </a:lnSpc>
            <a:spcBef>
              <a:spcPct val="0"/>
            </a:spcBef>
            <a:spcAft>
              <a:spcPct val="35000"/>
            </a:spcAft>
            <a:buNone/>
          </a:pPr>
          <a:r>
            <a:rPr lang="en-US" sz="2200" b="1" kern="1200" dirty="0"/>
            <a:t>Resident Rights</a:t>
          </a:r>
        </a:p>
      </dsp:txBody>
      <dsp:txXfrm>
        <a:off x="2799631" y="1302094"/>
        <a:ext cx="2183712" cy="1097455"/>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6.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7.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8.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a:t>ICARE: Infection Control Advocate and Resident Education</a:t>
            </a: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F87E362-2F52-404E-8786-E3BC6042543F}" type="datetimeFigureOut">
              <a:rPr lang="en-US" smtClean="0"/>
              <a:t>8/14/2024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a:t>https://www.unthsc.edu/center-for-geriatrics/education-programs/icare/</a:t>
            </a: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62D957B-20A1-43C7-9587-16C01FD60007}" type="slidenum">
              <a:rPr lang="en-US" smtClean="0"/>
              <a:t>‹#›</a:t>
            </a:fld>
            <a:endParaRPr lang="en-US"/>
          </a:p>
        </p:txBody>
      </p:sp>
    </p:spTree>
    <p:extLst>
      <p:ext uri="{BB962C8B-B14F-4D97-AF65-F5344CB8AC3E}">
        <p14:creationId xmlns:p14="http://schemas.microsoft.com/office/powerpoint/2010/main" val="811521490"/>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720247" y="179290"/>
            <a:ext cx="5085567" cy="279498"/>
          </a:xfrm>
          <a:prstGeom prst="rect">
            <a:avLst/>
          </a:prstGeom>
        </p:spPr>
        <p:txBody>
          <a:bodyPr vert="horz" lIns="91440" tIns="45720" rIns="91440" bIns="45720" rtlCol="0"/>
          <a:lstStyle>
            <a:lvl1pPr algn="ctr">
              <a:defRPr sz="1400" b="1">
                <a:solidFill>
                  <a:srgbClr val="253746"/>
                </a:solidFill>
              </a:defRPr>
            </a:lvl1pPr>
          </a:lstStyle>
          <a:p>
            <a:r>
              <a:rPr lang="en-US"/>
              <a:t>ICARE: Infection Control Advocate and Resident Education</a:t>
            </a:r>
            <a:endParaRPr lang="en-US" dirty="0"/>
          </a:p>
        </p:txBody>
      </p:sp>
      <p:sp>
        <p:nvSpPr>
          <p:cNvPr id="4" name="Slide Image Placeholder 3"/>
          <p:cNvSpPr>
            <a:spLocks noGrp="1" noRot="1" noChangeAspect="1"/>
          </p:cNvSpPr>
          <p:nvPr>
            <p:ph type="sldImg" idx="2"/>
          </p:nvPr>
        </p:nvSpPr>
        <p:spPr>
          <a:xfrm>
            <a:off x="1234140" y="688180"/>
            <a:ext cx="4136373" cy="232671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3244283"/>
            <a:ext cx="5486400" cy="4756718"/>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1" y="8793270"/>
            <a:ext cx="5486399" cy="261793"/>
          </a:xfrm>
          <a:prstGeom prst="rect">
            <a:avLst/>
          </a:prstGeom>
        </p:spPr>
        <p:txBody>
          <a:bodyPr vert="horz" lIns="91440" tIns="45720" rIns="91440" bIns="45720" rtlCol="0" anchor="b"/>
          <a:lstStyle>
            <a:lvl1pPr algn="l">
              <a:defRPr sz="1200" b="1"/>
            </a:lvl1pPr>
          </a:lstStyle>
          <a:p>
            <a:r>
              <a:rPr lang="en-US"/>
              <a:t>https://www.unthsc.edu/center-for-geriatrics/education-programs/icare/</a:t>
            </a:r>
            <a:endParaRPr lang="en-US" dirty="0"/>
          </a:p>
        </p:txBody>
      </p:sp>
      <p:sp>
        <p:nvSpPr>
          <p:cNvPr id="7" name="Slide Number Placeholder 6"/>
          <p:cNvSpPr>
            <a:spLocks noGrp="1"/>
          </p:cNvSpPr>
          <p:nvPr>
            <p:ph type="sldNum" sz="quarter" idx="5"/>
          </p:nvPr>
        </p:nvSpPr>
        <p:spPr>
          <a:xfrm>
            <a:off x="6388273" y="8685213"/>
            <a:ext cx="468139" cy="371105"/>
          </a:xfrm>
          <a:prstGeom prst="rect">
            <a:avLst/>
          </a:prstGeom>
        </p:spPr>
        <p:txBody>
          <a:bodyPr vert="horz" lIns="91440" tIns="45720" rIns="91440" bIns="45720" rtlCol="0" anchor="b"/>
          <a:lstStyle>
            <a:lvl1pPr algn="r">
              <a:defRPr sz="1200" b="1"/>
            </a:lvl1pPr>
          </a:lstStyle>
          <a:p>
            <a:fld id="{731FC4CB-3D95-E245-ABFA-3455484C67F2}" type="slidenum">
              <a:rPr lang="en-US" smtClean="0"/>
              <a:pPr/>
              <a:t>‹#›</a:t>
            </a:fld>
            <a:endParaRPr lang="en-US"/>
          </a:p>
        </p:txBody>
      </p:sp>
      <p:pic>
        <p:nvPicPr>
          <p:cNvPr id="9" name="Picture 8">
            <a:extLst>
              <a:ext uri="{FF2B5EF4-FFF2-40B4-BE49-F238E27FC236}">
                <a16:creationId xmlns:a16="http://schemas.microsoft.com/office/drawing/2014/main" id="{73ACBDFD-ED11-4629-8683-1F93E5FA6D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30" y="88937"/>
            <a:ext cx="760428" cy="599243"/>
          </a:xfrm>
          <a:prstGeom prst="rect">
            <a:avLst/>
          </a:prstGeom>
        </p:spPr>
      </p:pic>
    </p:spTree>
    <p:extLst>
      <p:ext uri="{BB962C8B-B14F-4D97-AF65-F5344CB8AC3E}">
        <p14:creationId xmlns:p14="http://schemas.microsoft.com/office/powerpoint/2010/main" val="1276673168"/>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b="1" i="1" u="sng" kern="1200">
        <a:solidFill>
          <a:schemeClr val="tx1"/>
        </a:solidFill>
        <a:latin typeface="+mn-lt"/>
        <a:ea typeface="+mn-ea"/>
        <a:cs typeface="+mn-cs"/>
      </a:defRPr>
    </a:lvl1pPr>
    <a:lvl2pPr marL="457200" algn="l" defTabSz="914400" rtl="0" eaLnBrk="1" latinLnBrk="0" hangingPunct="1">
      <a:defRPr sz="1200" b="1" i="1" kern="1200">
        <a:solidFill>
          <a:schemeClr val="tx1"/>
        </a:solidFill>
        <a:latin typeface="+mn-lt"/>
        <a:ea typeface="+mn-ea"/>
        <a:cs typeface="+mn-cs"/>
      </a:defRPr>
    </a:lvl2pPr>
    <a:lvl3pPr marL="1085850"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3pPr>
    <a:lvl4pPr marL="1543050"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4pPr>
    <a:lvl5pPr marL="2000250"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a:t>Script</a:t>
            </a:r>
          </a:p>
          <a:p>
            <a:pPr lvl="1"/>
            <a:r>
              <a:rPr lang="en-US"/>
              <a:t>Welcome to ICARE- Infection Control Advocate and Resident Education</a:t>
            </a:r>
            <a:endParaRPr lang="en-US" dirty="0"/>
          </a:p>
        </p:txBody>
      </p:sp>
      <p:sp>
        <p:nvSpPr>
          <p:cNvPr id="4" name="Slide Number Placeholder 3"/>
          <p:cNvSpPr>
            <a:spLocks noGrp="1"/>
          </p:cNvSpPr>
          <p:nvPr>
            <p:ph type="sldNum" sz="quarter" idx="5"/>
          </p:nvPr>
        </p:nvSpPr>
        <p:spPr/>
        <p:txBody>
          <a:bodyPr/>
          <a:lstStyle/>
          <a:p>
            <a:fld id="{871B2431-D351-4C6E-A3CF-9DFAC0E3E050}" type="slidenum">
              <a:rPr lang="cs-CZ" smtClean="0"/>
              <a:pPr/>
              <a:t>1</a:t>
            </a:fld>
            <a:endParaRPr lang="cs-CZ"/>
          </a:p>
        </p:txBody>
      </p:sp>
      <p:sp>
        <p:nvSpPr>
          <p:cNvPr id="5" name="Footer Placeholder 4">
            <a:extLst>
              <a:ext uri="{FF2B5EF4-FFF2-40B4-BE49-F238E27FC236}">
                <a16:creationId xmlns:a16="http://schemas.microsoft.com/office/drawing/2014/main" id="{9890214F-6474-4629-9BD3-8C005C02884C}"/>
              </a:ext>
            </a:extLst>
          </p:cNvPr>
          <p:cNvSpPr>
            <a:spLocks noGrp="1"/>
          </p:cNvSpPr>
          <p:nvPr>
            <p:ph type="ftr" sz="quarter" idx="4"/>
          </p:nvPr>
        </p:nvSpPr>
        <p:spPr/>
        <p:txBody>
          <a:bodyPr/>
          <a:lstStyle/>
          <a:p>
            <a:r>
              <a:rPr lang="en-US"/>
              <a:t>https://www.unthsc.edu/center-for-geriatrics/education-programs/icare/</a:t>
            </a:r>
            <a:endParaRPr lang="en-US" dirty="0"/>
          </a:p>
        </p:txBody>
      </p:sp>
      <p:sp>
        <p:nvSpPr>
          <p:cNvPr id="6" name="Header Placeholder 5">
            <a:extLst>
              <a:ext uri="{FF2B5EF4-FFF2-40B4-BE49-F238E27FC236}">
                <a16:creationId xmlns:a16="http://schemas.microsoft.com/office/drawing/2014/main" id="{83A644A0-0264-4004-8D47-0A2F9D16DC48}"/>
              </a:ext>
            </a:extLst>
          </p:cNvPr>
          <p:cNvSpPr>
            <a:spLocks noGrp="1"/>
          </p:cNvSpPr>
          <p:nvPr>
            <p:ph type="hdr" sz="quarter"/>
          </p:nvPr>
        </p:nvSpPr>
        <p:spPr/>
        <p:txBody>
          <a:bodyPr/>
          <a:lstStyle/>
          <a:p>
            <a:r>
              <a:rPr lang="en-US"/>
              <a:t>ICARE: Infection Control Advocate and Resident Education</a:t>
            </a:r>
            <a:endParaRPr lang="en-US" dirty="0"/>
          </a:p>
        </p:txBody>
      </p:sp>
      <p:sp>
        <p:nvSpPr>
          <p:cNvPr id="11" name="Slide Image Placeholder 10">
            <a:extLst>
              <a:ext uri="{FF2B5EF4-FFF2-40B4-BE49-F238E27FC236}">
                <a16:creationId xmlns:a16="http://schemas.microsoft.com/office/drawing/2014/main" id="{4D46DB22-0445-4097-A41D-85C382DF0564}"/>
              </a:ext>
            </a:extLst>
          </p:cNvPr>
          <p:cNvSpPr>
            <a:spLocks noGrp="1" noRot="1" noChangeAspect="1"/>
          </p:cNvSpPr>
          <p:nvPr>
            <p:ph type="sldImg"/>
          </p:nvPr>
        </p:nvSpPr>
        <p:spPr>
          <a:xfrm>
            <a:off x="1233488" y="687388"/>
            <a:ext cx="4137025" cy="2327275"/>
          </a:xfrm>
        </p:spPr>
      </p:sp>
    </p:spTree>
    <p:extLst>
      <p:ext uri="{BB962C8B-B14F-4D97-AF65-F5344CB8AC3E}">
        <p14:creationId xmlns:p14="http://schemas.microsoft.com/office/powerpoint/2010/main" val="20353457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dirty="0"/>
              <a:t>Script:</a:t>
            </a:r>
          </a:p>
          <a:p>
            <a:pPr lvl="1"/>
            <a:r>
              <a:rPr lang="en-US" dirty="0"/>
              <a:t>Again, indirect spread occurs from touching contaminated object or surfaces and then (ADVANCE) touching our eyes, nose, mouth, or other areas where germs can get into our bodies like a wound.  When we think about the surfaces that can be contaminated with germs then spread indirectly to a person, (ADVANCE) it is important to think of the nursing home community as having two main types: (ADVANCE) surfaces on equipment used for the care of a resident and (ADVANCE) general household surfaces.  These two types of surfaces can differ in the way they contribute to germ spread. </a:t>
            </a:r>
          </a:p>
          <a:p>
            <a:r>
              <a:rPr lang="en-US" dirty="0"/>
              <a:t> </a:t>
            </a:r>
          </a:p>
          <a:p>
            <a:endParaRPr lang="en-US" dirty="0"/>
          </a:p>
        </p:txBody>
      </p:sp>
      <p:sp>
        <p:nvSpPr>
          <p:cNvPr id="4" name="Slide Number Placeholder 3"/>
          <p:cNvSpPr>
            <a:spLocks noGrp="1"/>
          </p:cNvSpPr>
          <p:nvPr>
            <p:ph type="sldNum" sz="quarter" idx="10"/>
          </p:nvPr>
        </p:nvSpPr>
        <p:spPr/>
        <p:txBody>
          <a:bodyPr/>
          <a:lstStyle/>
          <a:p>
            <a:fld id="{871B2431-D351-4C6E-A3CF-9DFAC0E3E050}" type="slidenum">
              <a:rPr lang="cs-CZ" smtClean="0"/>
              <a:pPr/>
              <a:t>10</a:t>
            </a:fld>
            <a:endParaRPr lang="cs-CZ"/>
          </a:p>
        </p:txBody>
      </p:sp>
      <p:sp>
        <p:nvSpPr>
          <p:cNvPr id="5" name="Footer Placeholder 4">
            <a:extLst>
              <a:ext uri="{FF2B5EF4-FFF2-40B4-BE49-F238E27FC236}">
                <a16:creationId xmlns:a16="http://schemas.microsoft.com/office/drawing/2014/main" id="{0E1EBB8D-0D6A-4691-AFED-FE4170B0EFCA}"/>
              </a:ext>
            </a:extLst>
          </p:cNvPr>
          <p:cNvSpPr>
            <a:spLocks noGrp="1"/>
          </p:cNvSpPr>
          <p:nvPr>
            <p:ph type="ftr" sz="quarter" idx="4"/>
          </p:nvPr>
        </p:nvSpPr>
        <p:spPr/>
        <p:txBody>
          <a:bodyPr/>
          <a:lstStyle/>
          <a:p>
            <a:r>
              <a:rPr lang="en-US"/>
              <a:t>https://www.unthsc.edu/center-for-geriatrics/education-programs/icare/</a:t>
            </a:r>
            <a:endParaRPr lang="en-US" dirty="0"/>
          </a:p>
        </p:txBody>
      </p:sp>
      <p:sp>
        <p:nvSpPr>
          <p:cNvPr id="6" name="Header Placeholder 5">
            <a:extLst>
              <a:ext uri="{FF2B5EF4-FFF2-40B4-BE49-F238E27FC236}">
                <a16:creationId xmlns:a16="http://schemas.microsoft.com/office/drawing/2014/main" id="{7CA7D163-B6D5-46A6-8233-BDCB7B950C98}"/>
              </a:ext>
            </a:extLst>
          </p:cNvPr>
          <p:cNvSpPr>
            <a:spLocks noGrp="1"/>
          </p:cNvSpPr>
          <p:nvPr>
            <p:ph type="hdr" sz="quarter"/>
          </p:nvPr>
        </p:nvSpPr>
        <p:spPr/>
        <p:txBody>
          <a:bodyPr/>
          <a:lstStyle/>
          <a:p>
            <a:r>
              <a:rPr lang="en-US"/>
              <a:t>ICARE: Infection Control Advocate and Resident Education</a:t>
            </a:r>
            <a:endParaRPr lang="en-US" dirty="0"/>
          </a:p>
        </p:txBody>
      </p:sp>
      <p:sp>
        <p:nvSpPr>
          <p:cNvPr id="11" name="Slide Image Placeholder 10">
            <a:extLst>
              <a:ext uri="{FF2B5EF4-FFF2-40B4-BE49-F238E27FC236}">
                <a16:creationId xmlns:a16="http://schemas.microsoft.com/office/drawing/2014/main" id="{49CCE237-21D7-4469-90E2-FA7DB64FFF75}"/>
              </a:ext>
            </a:extLst>
          </p:cNvPr>
          <p:cNvSpPr>
            <a:spLocks noGrp="1" noRot="1" noChangeAspect="1"/>
          </p:cNvSpPr>
          <p:nvPr>
            <p:ph type="sldImg"/>
          </p:nvPr>
        </p:nvSpPr>
        <p:spPr>
          <a:xfrm>
            <a:off x="1233488" y="687388"/>
            <a:ext cx="4137025" cy="2327275"/>
          </a:xfrm>
        </p:spPr>
      </p:sp>
    </p:spTree>
    <p:extLst>
      <p:ext uri="{BB962C8B-B14F-4D97-AF65-F5344CB8AC3E}">
        <p14:creationId xmlns:p14="http://schemas.microsoft.com/office/powerpoint/2010/main" val="17453962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dirty="0"/>
              <a:t>Script:</a:t>
            </a:r>
          </a:p>
          <a:p>
            <a:pPr lvl="1"/>
            <a:r>
              <a:rPr lang="en-US" dirty="0"/>
              <a:t>Resident care equipment (ADVANCE) includes items such as blood pressure cuffs, (ADVANCE) stethoscopes, (ADVANCE)  mobile monitors and medication carts, (ADVANCE) as well as therapy equipment like wheelchairs and walkers. (ADVANCE)  These surfaces are usually touched by many people throughout the day and so(ADVANCE)  there are many opportunities for germ spread. Household surfaces (ADVANCE) include those that are not touched often (ADVANCE) such as ceilings (ADVANCE) and floors (ADVANCE) so germ spread from these surfaces while possible, may be more limited. But household objects and surfaces that are touched frequently (ADVANCE) such as doorknobs, (ADVANCE) call lights, (ADVANCE) and bed rails (ADVANCE) can easily contribute to germ spread. Another general household item to be aware of is laundry. Laundry (ADVANCE) such as soiled clothing and bed sheets can also easily spread germs and must be handled, stored, processed, and transported in a manner to prevent germ spread.</a:t>
            </a:r>
          </a:p>
          <a:p>
            <a:pPr lvl="1"/>
            <a:endParaRPr lang="en-US" dirty="0"/>
          </a:p>
          <a:p>
            <a:pPr lvl="0"/>
            <a:r>
              <a:rPr lang="en-US" dirty="0"/>
              <a:t>Know Before you Go!</a:t>
            </a:r>
          </a:p>
          <a:p>
            <a:pPr lvl="1"/>
            <a:r>
              <a:rPr lang="en-US" dirty="0"/>
              <a:t>CMS has very specific requirements related to laundry as laundry contaminated with blood or body fluids can contribute to the transmission of germs. </a:t>
            </a:r>
          </a:p>
          <a:p>
            <a:pPr lvl="1"/>
            <a:r>
              <a:rPr lang="en-US" dirty="0"/>
              <a:t>Laundry is covered under F tag 880 Infection Control §483.80(e)-Linens of the Code of Federal Regulations (CFR). Under CFR §483.80(e). Per this regulation and as detailed the CMS Appendix PP of the Surveyors Guide for Nursing homes, the following must be done by facilities:</a:t>
            </a:r>
          </a:p>
          <a:p>
            <a:pPr lvl="2"/>
            <a:r>
              <a:rPr lang="en-US" dirty="0"/>
              <a:t>There must be written policies and procedures related to the storage, handling, and processing of laundry and linens to prevent the spread of infections.  </a:t>
            </a:r>
            <a:endParaRPr lang="en-US" dirty="0">
              <a:cs typeface="Calibri"/>
            </a:endParaRPr>
          </a:p>
          <a:p>
            <a:pPr lvl="2"/>
            <a:r>
              <a:rPr lang="en-US" dirty="0"/>
              <a:t>Laundry includes residents’ personal clothing, linens such as sheets, blankets, and pillows, towels, washcloths, and any other laundry items used in all areas of the facility, such as dietary services and rehabilitation services.  </a:t>
            </a:r>
            <a:endParaRPr lang="en-US" dirty="0">
              <a:cs typeface="Calibri"/>
            </a:endParaRPr>
          </a:p>
          <a:p>
            <a:pPr lvl="2"/>
            <a:r>
              <a:rPr lang="en-US" dirty="0"/>
              <a:t>Laundry services can be provided onsite or offsite if there is a written agreement for those services. Regardless of where the laundering processing occurs, it is the facility’s responsibility to ensure laundry is handled, stored, processed, and transported safely and in a sanitary manner.  </a:t>
            </a:r>
            <a:endParaRPr lang="en-US" dirty="0">
              <a:cs typeface="Calibri"/>
            </a:endParaRPr>
          </a:p>
          <a:p>
            <a:pPr lvl="2"/>
            <a:r>
              <a:rPr lang="en-US" dirty="0"/>
              <a:t>Laundry handling should be handled as potentially contaminated, so standard precautions such as gloves and gowns could be used. Laundry should not be sorted and rinsed in any open resident care spaces, such as hallways, or where they are being used. Any contaminated laundry must be contained in a leak-proof container or bag and handled to avoid contamination of air, surfaces, and people by minimizing agitation.  </a:t>
            </a:r>
            <a:endParaRPr lang="en-US" dirty="0">
              <a:cs typeface="Calibri"/>
            </a:endParaRPr>
          </a:p>
          <a:p>
            <a:pPr lvl="2"/>
            <a:r>
              <a:rPr lang="en-US" dirty="0"/>
              <a:t>Laundry must be handled to prevent cross-contamination.  </a:t>
            </a:r>
            <a:endParaRPr lang="en-US" dirty="0">
              <a:cs typeface="Calibri"/>
            </a:endParaRPr>
          </a:p>
          <a:p>
            <a:pPr lvl="2"/>
            <a:r>
              <a:rPr lang="en-US" dirty="0"/>
              <a:t>Clean linens must be stored separately from contaminated linens.  </a:t>
            </a:r>
            <a:endParaRPr lang="en-US" dirty="0">
              <a:cs typeface="Calibri"/>
            </a:endParaRPr>
          </a:p>
          <a:p>
            <a:pPr lvl="2"/>
            <a:r>
              <a:rPr lang="en-US" dirty="0"/>
              <a:t>Laundry processing includes using the correct products and temperatures. Please see the CMS Appendix PP for Surveyors for more information. </a:t>
            </a:r>
            <a:endParaRPr lang="en-US" dirty="0">
              <a:cs typeface="Calibri"/>
            </a:endParaRPr>
          </a:p>
          <a:p>
            <a:pPr lvl="2"/>
            <a:endParaRPr lang="en-US" dirty="0"/>
          </a:p>
          <a:p>
            <a:endParaRPr lang="en-US" dirty="0"/>
          </a:p>
          <a:p>
            <a:r>
              <a:rPr lang="en-US" dirty="0"/>
              <a:t> </a:t>
            </a:r>
          </a:p>
          <a:p>
            <a:endParaRPr lang="en-US" dirty="0"/>
          </a:p>
        </p:txBody>
      </p:sp>
      <p:sp>
        <p:nvSpPr>
          <p:cNvPr id="4" name="Slide Number Placeholder 3"/>
          <p:cNvSpPr>
            <a:spLocks noGrp="1"/>
          </p:cNvSpPr>
          <p:nvPr>
            <p:ph type="sldNum" sz="quarter" idx="10"/>
          </p:nvPr>
        </p:nvSpPr>
        <p:spPr/>
        <p:txBody>
          <a:bodyPr/>
          <a:lstStyle/>
          <a:p>
            <a:fld id="{871B2431-D351-4C6E-A3CF-9DFAC0E3E050}" type="slidenum">
              <a:rPr lang="cs-CZ" smtClean="0"/>
              <a:pPr/>
              <a:t>11</a:t>
            </a:fld>
            <a:endParaRPr lang="cs-CZ"/>
          </a:p>
        </p:txBody>
      </p:sp>
      <p:sp>
        <p:nvSpPr>
          <p:cNvPr id="5" name="Footer Placeholder 4">
            <a:extLst>
              <a:ext uri="{FF2B5EF4-FFF2-40B4-BE49-F238E27FC236}">
                <a16:creationId xmlns:a16="http://schemas.microsoft.com/office/drawing/2014/main" id="{0E1EBB8D-0D6A-4691-AFED-FE4170B0EFCA}"/>
              </a:ext>
            </a:extLst>
          </p:cNvPr>
          <p:cNvSpPr>
            <a:spLocks noGrp="1"/>
          </p:cNvSpPr>
          <p:nvPr>
            <p:ph type="ftr" sz="quarter" idx="4"/>
          </p:nvPr>
        </p:nvSpPr>
        <p:spPr/>
        <p:txBody>
          <a:bodyPr/>
          <a:lstStyle/>
          <a:p>
            <a:r>
              <a:rPr lang="en-US"/>
              <a:t>https://www.unthsc.edu/center-for-geriatrics/education-programs/icare/</a:t>
            </a:r>
            <a:endParaRPr lang="en-US" dirty="0"/>
          </a:p>
        </p:txBody>
      </p:sp>
      <p:sp>
        <p:nvSpPr>
          <p:cNvPr id="6" name="Header Placeholder 5">
            <a:extLst>
              <a:ext uri="{FF2B5EF4-FFF2-40B4-BE49-F238E27FC236}">
                <a16:creationId xmlns:a16="http://schemas.microsoft.com/office/drawing/2014/main" id="{7CA7D163-B6D5-46A6-8233-BDCB7B950C98}"/>
              </a:ext>
            </a:extLst>
          </p:cNvPr>
          <p:cNvSpPr>
            <a:spLocks noGrp="1"/>
          </p:cNvSpPr>
          <p:nvPr>
            <p:ph type="hdr" sz="quarter"/>
          </p:nvPr>
        </p:nvSpPr>
        <p:spPr/>
        <p:txBody>
          <a:bodyPr/>
          <a:lstStyle/>
          <a:p>
            <a:r>
              <a:rPr lang="en-US"/>
              <a:t>ICARE: Infection Control Advocate and Resident Education</a:t>
            </a:r>
            <a:endParaRPr lang="en-US" dirty="0"/>
          </a:p>
        </p:txBody>
      </p:sp>
      <p:sp>
        <p:nvSpPr>
          <p:cNvPr id="11" name="Slide Image Placeholder 10">
            <a:extLst>
              <a:ext uri="{FF2B5EF4-FFF2-40B4-BE49-F238E27FC236}">
                <a16:creationId xmlns:a16="http://schemas.microsoft.com/office/drawing/2014/main" id="{49CCE237-21D7-4469-90E2-FA7DB64FFF75}"/>
              </a:ext>
            </a:extLst>
          </p:cNvPr>
          <p:cNvSpPr>
            <a:spLocks noGrp="1" noRot="1" noChangeAspect="1"/>
          </p:cNvSpPr>
          <p:nvPr>
            <p:ph type="sldImg"/>
          </p:nvPr>
        </p:nvSpPr>
        <p:spPr>
          <a:xfrm>
            <a:off x="1233488" y="687388"/>
            <a:ext cx="4137025" cy="2327275"/>
          </a:xfrm>
        </p:spPr>
      </p:sp>
    </p:spTree>
    <p:extLst>
      <p:ext uri="{BB962C8B-B14F-4D97-AF65-F5344CB8AC3E}">
        <p14:creationId xmlns:p14="http://schemas.microsoft.com/office/powerpoint/2010/main" val="19595832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dirty="0"/>
              <a:t>Script:</a:t>
            </a:r>
          </a:p>
          <a:p>
            <a:pPr lvl="1"/>
            <a:r>
              <a:rPr lang="en-US" dirty="0"/>
              <a:t>So we now know germs that contaminate objects (ADVANCE)  and surfaces can get on our hands (ADVANCE)  and then inside our bodies which can then lead to an infection and make us sick (ADVANCE). But what can we do to safeguard the nursing home environment from these germs to protect residents, visitors, and staff? It all begins with cleaning, (ADVANCE) which is the foundation for additional steps in safeguarding the nursing home environment. Surfaces and objects in a nursing home community must be cleaned, to then be properly disinfected, (ADVANCE) and for some special object, they must also be sterilized (ADVANCE) to help prevent the spread of germs. The level required, cleaning to disinfection, or sterilization depends on the type of contact we will have with the object or surface. </a:t>
            </a:r>
          </a:p>
          <a:p>
            <a:pPr lvl="1"/>
            <a:endParaRPr lang="en-US" dirty="0"/>
          </a:p>
          <a:p>
            <a:r>
              <a:rPr lang="en-US" dirty="0"/>
              <a:t> </a:t>
            </a:r>
          </a:p>
          <a:p>
            <a:endParaRPr lang="en-US" dirty="0"/>
          </a:p>
        </p:txBody>
      </p:sp>
      <p:sp>
        <p:nvSpPr>
          <p:cNvPr id="4" name="Slide Number Placeholder 3"/>
          <p:cNvSpPr>
            <a:spLocks noGrp="1"/>
          </p:cNvSpPr>
          <p:nvPr>
            <p:ph type="sldNum" sz="quarter" idx="10"/>
          </p:nvPr>
        </p:nvSpPr>
        <p:spPr/>
        <p:txBody>
          <a:bodyPr/>
          <a:lstStyle/>
          <a:p>
            <a:fld id="{871B2431-D351-4C6E-A3CF-9DFAC0E3E050}" type="slidenum">
              <a:rPr lang="cs-CZ" smtClean="0"/>
              <a:pPr/>
              <a:t>12</a:t>
            </a:fld>
            <a:endParaRPr lang="cs-CZ"/>
          </a:p>
        </p:txBody>
      </p:sp>
      <p:sp>
        <p:nvSpPr>
          <p:cNvPr id="5" name="Footer Placeholder 4">
            <a:extLst>
              <a:ext uri="{FF2B5EF4-FFF2-40B4-BE49-F238E27FC236}">
                <a16:creationId xmlns:a16="http://schemas.microsoft.com/office/drawing/2014/main" id="{EDD58768-42FF-446C-8CBF-962DF6CA6909}"/>
              </a:ext>
            </a:extLst>
          </p:cNvPr>
          <p:cNvSpPr>
            <a:spLocks noGrp="1"/>
          </p:cNvSpPr>
          <p:nvPr>
            <p:ph type="ftr" sz="quarter" idx="4"/>
          </p:nvPr>
        </p:nvSpPr>
        <p:spPr/>
        <p:txBody>
          <a:bodyPr/>
          <a:lstStyle/>
          <a:p>
            <a:r>
              <a:rPr lang="en-US"/>
              <a:t>https://www.unthsc.edu/center-for-geriatrics/education-programs/icare/</a:t>
            </a:r>
            <a:endParaRPr lang="en-US" dirty="0"/>
          </a:p>
        </p:txBody>
      </p:sp>
      <p:sp>
        <p:nvSpPr>
          <p:cNvPr id="6" name="Header Placeholder 5">
            <a:extLst>
              <a:ext uri="{FF2B5EF4-FFF2-40B4-BE49-F238E27FC236}">
                <a16:creationId xmlns:a16="http://schemas.microsoft.com/office/drawing/2014/main" id="{80DC4321-9DBF-48E9-B622-CACC097680DC}"/>
              </a:ext>
            </a:extLst>
          </p:cNvPr>
          <p:cNvSpPr>
            <a:spLocks noGrp="1"/>
          </p:cNvSpPr>
          <p:nvPr>
            <p:ph type="hdr" sz="quarter"/>
          </p:nvPr>
        </p:nvSpPr>
        <p:spPr/>
        <p:txBody>
          <a:bodyPr/>
          <a:lstStyle/>
          <a:p>
            <a:r>
              <a:rPr lang="en-US"/>
              <a:t>ICARE: Infection Control Advocate and Resident Education</a:t>
            </a:r>
            <a:endParaRPr lang="en-US" dirty="0"/>
          </a:p>
        </p:txBody>
      </p:sp>
      <p:sp>
        <p:nvSpPr>
          <p:cNvPr id="11" name="Slide Image Placeholder 10">
            <a:extLst>
              <a:ext uri="{FF2B5EF4-FFF2-40B4-BE49-F238E27FC236}">
                <a16:creationId xmlns:a16="http://schemas.microsoft.com/office/drawing/2014/main" id="{CF945B4D-E5C0-45C4-A2F1-692400F0A605}"/>
              </a:ext>
            </a:extLst>
          </p:cNvPr>
          <p:cNvSpPr>
            <a:spLocks noGrp="1" noRot="1" noChangeAspect="1"/>
          </p:cNvSpPr>
          <p:nvPr>
            <p:ph type="sldImg"/>
          </p:nvPr>
        </p:nvSpPr>
        <p:spPr>
          <a:xfrm>
            <a:off x="1233488" y="687388"/>
            <a:ext cx="4137025" cy="2327275"/>
          </a:xfrm>
        </p:spPr>
      </p:sp>
    </p:spTree>
    <p:extLst>
      <p:ext uri="{BB962C8B-B14F-4D97-AF65-F5344CB8AC3E}">
        <p14:creationId xmlns:p14="http://schemas.microsoft.com/office/powerpoint/2010/main" val="7584368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dirty="0"/>
              <a:t>Script:</a:t>
            </a:r>
          </a:p>
          <a:p>
            <a:pPr lvl="1"/>
            <a:r>
              <a:rPr lang="en-US" dirty="0"/>
              <a:t>Let’s start with cleaning. (ADVANCE) Of course cleaning should be done on (ADVANCE) all objects and surfaces in a nursing home environment! You have likely cleaned several surfaces and objects and know its an important step in removing visible dirt and debris. As you know, cleaning requires using some kind of (ADVANCE)  soap or detergent with water, along with scrubbing. Cleaning may remove (ADVANCE) some germs and it also (ADVANCE) removes dirt and debris from surfaces and objects that contain germs and which can prevent disinfectants from working properly. A very important point is that cleaning a surface or object (ADVANCE) does not mean germs have been complete removed or killed. </a:t>
            </a:r>
          </a:p>
          <a:p>
            <a:pPr lvl="1"/>
            <a:endParaRPr lang="en-US" dirty="0"/>
          </a:p>
          <a:p>
            <a:r>
              <a:rPr lang="en-US" dirty="0"/>
              <a:t>Know Before You Go!</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dirty="0"/>
              <a:t>CMS stresses the that nursing facilities should create a “homelike” environment and must promptly address cleaning needs. Creating an homelike environment includes the requirement to allow residents to use personal belongs including furnishing and as other items determined by the resident to create a homelike environment. </a:t>
            </a:r>
          </a:p>
          <a:p>
            <a:pPr lvl="1"/>
            <a:r>
              <a:rPr lang="en-US" dirty="0"/>
              <a:t>Cleaning is defined by CMS as “removal of visible soil (e.g. organic and inorganic material) from objects and surfaces and is normally accomplished manually or mechanically using water with detergents or enzymatic products”. </a:t>
            </a:r>
          </a:p>
          <a:p>
            <a:pPr lvl="1"/>
            <a:r>
              <a:rPr lang="en-US" dirty="0"/>
              <a:t>Environmental cleaning and disinfection is one element in standard precautions to prevent infections in all residents, staff, and visitors regardless of suspected or confirmed diagnosis or presumed infection status. </a:t>
            </a:r>
          </a:p>
          <a:p>
            <a:pPr lvl="2"/>
            <a:r>
              <a:rPr lang="en-US"/>
              <a:t>Standard precautions are based on the idea that all blood, body fluids, secretions, and excretions (with the exception of sweat), regardless of whether they contain visible blood, non-intact skin, or mucous membranes (nose, mouth), may have microorganisms that can be spread (transmitted). </a:t>
            </a:r>
            <a:r>
              <a:rPr lang="en-US" dirty="0"/>
              <a:t> </a:t>
            </a:r>
          </a:p>
          <a:p>
            <a:pPr lvl="2"/>
            <a:r>
              <a:rPr lang="en-US" dirty="0"/>
              <a:t>Other standard precautions include hand hygiene, safe injection practices, selecting the correct personal protective equipment, respiratory hygiene and etiquette, and reprocessing reusable resident medical equipment. Hand hygiene is the focus of ICARE module 4, and standard versus transmission-based precautions are the focus of ICARE module 5.</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dirty="0"/>
              <a:t>See the CMS Appendix PP Guidance to Surveyors for Long-term Care Facilities in the references section for additional information. </a:t>
            </a:r>
          </a:p>
          <a:p>
            <a:r>
              <a:rPr lang="en-US" dirty="0"/>
              <a:t> </a:t>
            </a:r>
          </a:p>
          <a:p>
            <a:endParaRPr lang="en-US" dirty="0"/>
          </a:p>
        </p:txBody>
      </p:sp>
      <p:sp>
        <p:nvSpPr>
          <p:cNvPr id="4" name="Slide Number Placeholder 3"/>
          <p:cNvSpPr>
            <a:spLocks noGrp="1"/>
          </p:cNvSpPr>
          <p:nvPr>
            <p:ph type="sldNum" sz="quarter" idx="10"/>
          </p:nvPr>
        </p:nvSpPr>
        <p:spPr/>
        <p:txBody>
          <a:bodyPr/>
          <a:lstStyle/>
          <a:p>
            <a:fld id="{871B2431-D351-4C6E-A3CF-9DFAC0E3E050}" type="slidenum">
              <a:rPr lang="cs-CZ" smtClean="0"/>
              <a:pPr/>
              <a:t>13</a:t>
            </a:fld>
            <a:endParaRPr lang="cs-CZ"/>
          </a:p>
        </p:txBody>
      </p:sp>
      <p:sp>
        <p:nvSpPr>
          <p:cNvPr id="5" name="Footer Placeholder 4">
            <a:extLst>
              <a:ext uri="{FF2B5EF4-FFF2-40B4-BE49-F238E27FC236}">
                <a16:creationId xmlns:a16="http://schemas.microsoft.com/office/drawing/2014/main" id="{EDD58768-42FF-446C-8CBF-962DF6CA6909}"/>
              </a:ext>
            </a:extLst>
          </p:cNvPr>
          <p:cNvSpPr>
            <a:spLocks noGrp="1"/>
          </p:cNvSpPr>
          <p:nvPr>
            <p:ph type="ftr" sz="quarter" idx="4"/>
          </p:nvPr>
        </p:nvSpPr>
        <p:spPr/>
        <p:txBody>
          <a:bodyPr/>
          <a:lstStyle/>
          <a:p>
            <a:r>
              <a:rPr lang="en-US"/>
              <a:t>https://www.unthsc.edu/center-for-geriatrics/education-programs/icare/</a:t>
            </a:r>
            <a:endParaRPr lang="en-US" dirty="0"/>
          </a:p>
        </p:txBody>
      </p:sp>
      <p:sp>
        <p:nvSpPr>
          <p:cNvPr id="6" name="Header Placeholder 5">
            <a:extLst>
              <a:ext uri="{FF2B5EF4-FFF2-40B4-BE49-F238E27FC236}">
                <a16:creationId xmlns:a16="http://schemas.microsoft.com/office/drawing/2014/main" id="{80DC4321-9DBF-48E9-B622-CACC097680DC}"/>
              </a:ext>
            </a:extLst>
          </p:cNvPr>
          <p:cNvSpPr>
            <a:spLocks noGrp="1"/>
          </p:cNvSpPr>
          <p:nvPr>
            <p:ph type="hdr" sz="quarter"/>
          </p:nvPr>
        </p:nvSpPr>
        <p:spPr/>
        <p:txBody>
          <a:bodyPr/>
          <a:lstStyle/>
          <a:p>
            <a:r>
              <a:rPr lang="en-US"/>
              <a:t>ICARE: Infection Control Advocate and Resident Education</a:t>
            </a:r>
            <a:endParaRPr lang="en-US" dirty="0"/>
          </a:p>
        </p:txBody>
      </p:sp>
      <p:sp>
        <p:nvSpPr>
          <p:cNvPr id="11" name="Slide Image Placeholder 10">
            <a:extLst>
              <a:ext uri="{FF2B5EF4-FFF2-40B4-BE49-F238E27FC236}">
                <a16:creationId xmlns:a16="http://schemas.microsoft.com/office/drawing/2014/main" id="{CF945B4D-E5C0-45C4-A2F1-692400F0A605}"/>
              </a:ext>
            </a:extLst>
          </p:cNvPr>
          <p:cNvSpPr>
            <a:spLocks noGrp="1" noRot="1" noChangeAspect="1"/>
          </p:cNvSpPr>
          <p:nvPr>
            <p:ph type="sldImg"/>
          </p:nvPr>
        </p:nvSpPr>
        <p:spPr>
          <a:xfrm>
            <a:off x="1233488" y="687388"/>
            <a:ext cx="4137025" cy="2327275"/>
          </a:xfrm>
        </p:spPr>
      </p:sp>
    </p:spTree>
    <p:extLst>
      <p:ext uri="{BB962C8B-B14F-4D97-AF65-F5344CB8AC3E}">
        <p14:creationId xmlns:p14="http://schemas.microsoft.com/office/powerpoint/2010/main" val="30007330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dirty="0"/>
              <a:t>Script: </a:t>
            </a:r>
          </a:p>
          <a:p>
            <a:pPr lvl="1"/>
            <a:r>
              <a:rPr lang="en-US" dirty="0"/>
              <a:t>After a surface or object is clean, the next step is disinfection (ADVANCE). Cleaning, followed by disinfection should be done on (ADVANCE) all resident care items as well as frequently touched surfaces or objects in the nursing home. Disinfection is typically done by using a special chemical product, known as a disinfectant, (ADVANCE) that destroys most germs. It is important to know that surfaces or objects used in resident care may required (ADVANCE) different types or strengths of disinfectants depending on what area of a person’s body that object or surface may come into contact with. For example, a blood pressure cuff that comes into contact with your intact skin, meaning it does not have a cut or other wound, requires a low or intermediate level disinfectant. But, a surface or object that may come into contact with your mouth like dental equipment or with your skin when it has a cut, no matter how small, like equipment used in foot care, requires a high level disinfectant. Again, disinfection (ADVANCE) kills most germ but does (ADVANCE) not kill all germs especially hardy forms of certain germs. </a:t>
            </a:r>
          </a:p>
          <a:p>
            <a:pPr lvl="1"/>
            <a:endParaRPr lang="en-US" dirty="0"/>
          </a:p>
          <a:p>
            <a:r>
              <a:rPr lang="en-US" dirty="0"/>
              <a:t>Know Before You Go!</a:t>
            </a:r>
          </a:p>
          <a:p>
            <a:pPr lvl="1"/>
            <a:r>
              <a:rPr lang="en-US" dirty="0"/>
              <a:t>CMS defines disinfection as “thermal or chemical destruction of pathogenic and other types of microorganisms. Disinfection is less lethal than sterilization because it destroys most recognized pathogenic microorganism but not necessarily all microbial forms (e.g. bacterial spores). </a:t>
            </a:r>
          </a:p>
          <a:p>
            <a:pPr lvl="1"/>
            <a:r>
              <a:rPr lang="en-US" dirty="0"/>
              <a:t>Disinfection is again part of standard precautions to prevent indirect transmission of microorganisms. CMS does state that facility must prevent infections through indirect contact through decontamination (cleaning and/or disinfection).</a:t>
            </a:r>
          </a:p>
          <a:p>
            <a:pPr lvl="1"/>
            <a:r>
              <a:rPr lang="en-US" dirty="0"/>
              <a:t>Determination of cleaning, disinfection, and sterilization is through a classification system know as the Spaulding classification which rates the type and level of cleaning, disinfection and/or sterilization needed for resident care equipment based upon risk of infection. The three levels of the Spaulding criteria are critical, semi-critical, and non-critical care items.</a:t>
            </a:r>
          </a:p>
          <a:p>
            <a:pPr lvl="2"/>
            <a:r>
              <a:rPr lang="en-US" dirty="0"/>
              <a:t>Non-critical items—care items that only come into contact with intact skin. These items can be cleaned and disinfected with a low- or intermediate-level disinfectant. Low-level disinfectants kill most microorganisms but not microorganisms that are very hardy (such as the bacteria that causes tuberculosis) or special, hardy forms of bacteria like bacterial spores (c. diff spores, for example). Intermediate-level disinfectants will kill most microorganisms, including very hardy microorganisms like the bacteria that cause tuberculosis, but they cannot remove hardy forms of microorganisms (example: c. diff spores).  </a:t>
            </a:r>
          </a:p>
          <a:p>
            <a:pPr lvl="2"/>
            <a:r>
              <a:rPr lang="en-US" dirty="0"/>
              <a:t>Semi-critical items: care items that may come into contact with non-intact skin as well as mucous membranes (mouth, nose). Semi-critical items include dental equipment, podiatry equipment, and electric razors. These items must be thoroughly and carefully cleaned, then disinfected with a high-level disinfectant (which removes all bacteria and almost all spores). It is recommended that if a semi-critical object can be sterilized, it should be done instead of high-level disinfection.  </a:t>
            </a:r>
            <a:endParaRPr lang="en-US" dirty="0">
              <a:cs typeface="Calibri"/>
            </a:endParaRPr>
          </a:p>
          <a:p>
            <a:pPr lvl="2"/>
            <a:r>
              <a:rPr lang="en-US" dirty="0"/>
              <a:t>Critical items are care items that enter sterile tissues or the vascular system. This includes needles, intravenous catheters, and indwelling urinary catheters. These items must be sterilized, which destroys all microorganisms and forms of microorganisms.  </a:t>
            </a:r>
            <a:endParaRPr lang="en-US" dirty="0">
              <a:cs typeface="Calibri"/>
            </a:endParaRPr>
          </a:p>
          <a:p>
            <a:pPr lvl="2"/>
            <a:r>
              <a:rPr lang="en-US" dirty="0"/>
              <a:t>Note that the FDA approves which chemical products or other products can be labeled as low-, intermediate-, or high-level disinfectants or sterilant.</a:t>
            </a:r>
            <a:endParaRPr lang="en-US" dirty="0">
              <a:cs typeface="Calibri"/>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dirty="0"/>
              <a:t>See the CMS Appendix PP Guidance to Surveyors for Long-term Care Facilities in the references section for additional information. </a:t>
            </a:r>
          </a:p>
          <a:p>
            <a:pPr lvl="1"/>
            <a:endParaRPr lang="en-US" dirty="0"/>
          </a:p>
          <a:p>
            <a:pPr lvl="1"/>
            <a:endParaRPr lang="en-US" dirty="0"/>
          </a:p>
          <a:p>
            <a:r>
              <a:rPr lang="en-US" dirty="0"/>
              <a:t> </a:t>
            </a:r>
          </a:p>
          <a:p>
            <a:endParaRPr lang="en-US" dirty="0"/>
          </a:p>
        </p:txBody>
      </p:sp>
      <p:sp>
        <p:nvSpPr>
          <p:cNvPr id="4" name="Slide Number Placeholder 3"/>
          <p:cNvSpPr>
            <a:spLocks noGrp="1"/>
          </p:cNvSpPr>
          <p:nvPr>
            <p:ph type="sldNum" sz="quarter" idx="10"/>
          </p:nvPr>
        </p:nvSpPr>
        <p:spPr/>
        <p:txBody>
          <a:bodyPr/>
          <a:lstStyle/>
          <a:p>
            <a:fld id="{871B2431-D351-4C6E-A3CF-9DFAC0E3E050}" type="slidenum">
              <a:rPr lang="cs-CZ" smtClean="0"/>
              <a:pPr/>
              <a:t>14</a:t>
            </a:fld>
            <a:endParaRPr lang="cs-CZ"/>
          </a:p>
        </p:txBody>
      </p:sp>
      <p:sp>
        <p:nvSpPr>
          <p:cNvPr id="5" name="Footer Placeholder 4">
            <a:extLst>
              <a:ext uri="{FF2B5EF4-FFF2-40B4-BE49-F238E27FC236}">
                <a16:creationId xmlns:a16="http://schemas.microsoft.com/office/drawing/2014/main" id="{EDD58768-42FF-446C-8CBF-962DF6CA6909}"/>
              </a:ext>
            </a:extLst>
          </p:cNvPr>
          <p:cNvSpPr>
            <a:spLocks noGrp="1"/>
          </p:cNvSpPr>
          <p:nvPr>
            <p:ph type="ftr" sz="quarter" idx="4"/>
          </p:nvPr>
        </p:nvSpPr>
        <p:spPr/>
        <p:txBody>
          <a:bodyPr/>
          <a:lstStyle/>
          <a:p>
            <a:r>
              <a:rPr lang="en-US"/>
              <a:t>https://www.unthsc.edu/center-for-geriatrics/education-programs/icare/</a:t>
            </a:r>
            <a:endParaRPr lang="en-US" dirty="0"/>
          </a:p>
        </p:txBody>
      </p:sp>
      <p:sp>
        <p:nvSpPr>
          <p:cNvPr id="6" name="Header Placeholder 5">
            <a:extLst>
              <a:ext uri="{FF2B5EF4-FFF2-40B4-BE49-F238E27FC236}">
                <a16:creationId xmlns:a16="http://schemas.microsoft.com/office/drawing/2014/main" id="{80DC4321-9DBF-48E9-B622-CACC097680DC}"/>
              </a:ext>
            </a:extLst>
          </p:cNvPr>
          <p:cNvSpPr>
            <a:spLocks noGrp="1"/>
          </p:cNvSpPr>
          <p:nvPr>
            <p:ph type="hdr" sz="quarter"/>
          </p:nvPr>
        </p:nvSpPr>
        <p:spPr/>
        <p:txBody>
          <a:bodyPr/>
          <a:lstStyle/>
          <a:p>
            <a:r>
              <a:rPr lang="en-US"/>
              <a:t>ICARE: Infection Control Advocate and Resident Education</a:t>
            </a:r>
            <a:endParaRPr lang="en-US" dirty="0"/>
          </a:p>
        </p:txBody>
      </p:sp>
      <p:sp>
        <p:nvSpPr>
          <p:cNvPr id="11" name="Slide Image Placeholder 10">
            <a:extLst>
              <a:ext uri="{FF2B5EF4-FFF2-40B4-BE49-F238E27FC236}">
                <a16:creationId xmlns:a16="http://schemas.microsoft.com/office/drawing/2014/main" id="{CF945B4D-E5C0-45C4-A2F1-692400F0A605}"/>
              </a:ext>
            </a:extLst>
          </p:cNvPr>
          <p:cNvSpPr>
            <a:spLocks noGrp="1" noRot="1" noChangeAspect="1"/>
          </p:cNvSpPr>
          <p:nvPr>
            <p:ph type="sldImg"/>
          </p:nvPr>
        </p:nvSpPr>
        <p:spPr>
          <a:xfrm>
            <a:off x="1233488" y="687388"/>
            <a:ext cx="4137025" cy="2327275"/>
          </a:xfrm>
        </p:spPr>
      </p:sp>
    </p:spTree>
    <p:extLst>
      <p:ext uri="{BB962C8B-B14F-4D97-AF65-F5344CB8AC3E}">
        <p14:creationId xmlns:p14="http://schemas.microsoft.com/office/powerpoint/2010/main" val="34780702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dirty="0"/>
              <a:t>Script: </a:t>
            </a:r>
          </a:p>
          <a:p>
            <a:pPr lvl="1"/>
            <a:r>
              <a:rPr lang="en-US" dirty="0"/>
              <a:t>The last and highest level of germ removal is sterilization (ADVANCE). Sterilization must be done on (ADVANCE) any objects that may come into contact with areas of your body which are germ free such as your bladder and your circulator system that carries your blood. Items that must be sterilized before use include (ADVANCE) needles and catheters. While sterilization can be done using special chemicals, it is typically done by using a special machine that uses a combination of (ADVANCE) pressure and steam to heat items thoroughly, (ADVANCE) destroying all germs, including hardy germs and forms of germs that make them especially hardy. Sterilization is required of these items because if germs were to enter these special places in your body, your risk for an infection and severe illness are very high. </a:t>
            </a:r>
          </a:p>
          <a:p>
            <a:pPr lvl="1"/>
            <a:endParaRPr lang="en-US" dirty="0"/>
          </a:p>
          <a:p>
            <a:pPr lvl="1"/>
            <a:endParaRPr lang="en-US" dirty="0"/>
          </a:p>
          <a:p>
            <a:r>
              <a:rPr lang="en-US" dirty="0"/>
              <a:t>Know Before You Go!</a:t>
            </a:r>
          </a:p>
          <a:p>
            <a:pPr lvl="1"/>
            <a:r>
              <a:rPr lang="en-US" dirty="0"/>
              <a:t>Steam sterilizers, also known as autoclaves are used to sterilize critical items. You may not see an autoclave in a nursing home facility but if you do, please know it requires special training to use and requires special policies and procedures to ensure the equipment is operating correctly.</a:t>
            </a:r>
          </a:p>
          <a:p>
            <a:pPr lvl="1"/>
            <a:r>
              <a:rPr lang="en-US" dirty="0"/>
              <a:t>Chemical </a:t>
            </a:r>
            <a:r>
              <a:rPr lang="en-US" dirty="0" err="1"/>
              <a:t>sterilants</a:t>
            </a:r>
            <a:r>
              <a:rPr lang="en-US" dirty="0"/>
              <a:t> include ethylene oxide (</a:t>
            </a:r>
            <a:r>
              <a:rPr lang="en-US" dirty="0" err="1"/>
              <a:t>EtO</a:t>
            </a:r>
            <a:r>
              <a:rPr lang="en-US" dirty="0"/>
              <a:t>), hydrogen peroxide gas plasma (HPGP), vaporized hydrogen peroxide, and peracetic acid. Again, you will likely not find chemical </a:t>
            </a:r>
            <a:r>
              <a:rPr lang="en-US" dirty="0" err="1"/>
              <a:t>sterilants</a:t>
            </a:r>
            <a:r>
              <a:rPr lang="en-US" dirty="0"/>
              <a:t> in a nursing home facility but if you do they require special training an protocols for use as they have been associated with health issues if not used correctly.</a:t>
            </a:r>
          </a:p>
          <a:p>
            <a:pPr lvl="1"/>
            <a:r>
              <a:rPr lang="en-US" dirty="0"/>
              <a:t>Visit the CDC and NIOSH (National Institute for Occupational Safety and Health) for additional information</a:t>
            </a:r>
          </a:p>
          <a:p>
            <a:pPr lvl="2"/>
            <a:r>
              <a:rPr lang="en-US" dirty="0"/>
              <a:t>https://www.cdc.gov/niosh/topics/healthcarehsps/sterilants.html</a:t>
            </a:r>
          </a:p>
          <a:p>
            <a:r>
              <a:rPr lang="en-US" dirty="0"/>
              <a:t> </a:t>
            </a:r>
          </a:p>
          <a:p>
            <a:endParaRPr lang="en-US" dirty="0"/>
          </a:p>
        </p:txBody>
      </p:sp>
      <p:sp>
        <p:nvSpPr>
          <p:cNvPr id="4" name="Slide Number Placeholder 3"/>
          <p:cNvSpPr>
            <a:spLocks noGrp="1"/>
          </p:cNvSpPr>
          <p:nvPr>
            <p:ph type="sldNum" sz="quarter" idx="10"/>
          </p:nvPr>
        </p:nvSpPr>
        <p:spPr/>
        <p:txBody>
          <a:bodyPr/>
          <a:lstStyle/>
          <a:p>
            <a:fld id="{871B2431-D351-4C6E-A3CF-9DFAC0E3E050}" type="slidenum">
              <a:rPr lang="cs-CZ" smtClean="0"/>
              <a:pPr/>
              <a:t>15</a:t>
            </a:fld>
            <a:endParaRPr lang="cs-CZ"/>
          </a:p>
        </p:txBody>
      </p:sp>
      <p:sp>
        <p:nvSpPr>
          <p:cNvPr id="5" name="Footer Placeholder 4">
            <a:extLst>
              <a:ext uri="{FF2B5EF4-FFF2-40B4-BE49-F238E27FC236}">
                <a16:creationId xmlns:a16="http://schemas.microsoft.com/office/drawing/2014/main" id="{EDD58768-42FF-446C-8CBF-962DF6CA6909}"/>
              </a:ext>
            </a:extLst>
          </p:cNvPr>
          <p:cNvSpPr>
            <a:spLocks noGrp="1"/>
          </p:cNvSpPr>
          <p:nvPr>
            <p:ph type="ftr" sz="quarter" idx="4"/>
          </p:nvPr>
        </p:nvSpPr>
        <p:spPr/>
        <p:txBody>
          <a:bodyPr/>
          <a:lstStyle/>
          <a:p>
            <a:r>
              <a:rPr lang="en-US"/>
              <a:t>https://www.unthsc.edu/center-for-geriatrics/education-programs/icare/</a:t>
            </a:r>
            <a:endParaRPr lang="en-US" dirty="0"/>
          </a:p>
        </p:txBody>
      </p:sp>
      <p:sp>
        <p:nvSpPr>
          <p:cNvPr id="6" name="Header Placeholder 5">
            <a:extLst>
              <a:ext uri="{FF2B5EF4-FFF2-40B4-BE49-F238E27FC236}">
                <a16:creationId xmlns:a16="http://schemas.microsoft.com/office/drawing/2014/main" id="{80DC4321-9DBF-48E9-B622-CACC097680DC}"/>
              </a:ext>
            </a:extLst>
          </p:cNvPr>
          <p:cNvSpPr>
            <a:spLocks noGrp="1"/>
          </p:cNvSpPr>
          <p:nvPr>
            <p:ph type="hdr" sz="quarter"/>
          </p:nvPr>
        </p:nvSpPr>
        <p:spPr/>
        <p:txBody>
          <a:bodyPr/>
          <a:lstStyle/>
          <a:p>
            <a:r>
              <a:rPr lang="en-US"/>
              <a:t>ICARE: Infection Control Advocate and Resident Education</a:t>
            </a:r>
            <a:endParaRPr lang="en-US" dirty="0"/>
          </a:p>
        </p:txBody>
      </p:sp>
      <p:sp>
        <p:nvSpPr>
          <p:cNvPr id="11" name="Slide Image Placeholder 10">
            <a:extLst>
              <a:ext uri="{FF2B5EF4-FFF2-40B4-BE49-F238E27FC236}">
                <a16:creationId xmlns:a16="http://schemas.microsoft.com/office/drawing/2014/main" id="{CF945B4D-E5C0-45C4-A2F1-692400F0A605}"/>
              </a:ext>
            </a:extLst>
          </p:cNvPr>
          <p:cNvSpPr>
            <a:spLocks noGrp="1" noRot="1" noChangeAspect="1"/>
          </p:cNvSpPr>
          <p:nvPr>
            <p:ph type="sldImg"/>
          </p:nvPr>
        </p:nvSpPr>
        <p:spPr>
          <a:xfrm>
            <a:off x="1233488" y="687388"/>
            <a:ext cx="4137025" cy="2327275"/>
          </a:xfrm>
        </p:spPr>
      </p:sp>
    </p:spTree>
    <p:extLst>
      <p:ext uri="{BB962C8B-B14F-4D97-AF65-F5344CB8AC3E}">
        <p14:creationId xmlns:p14="http://schemas.microsoft.com/office/powerpoint/2010/main" val="24192895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dirty="0"/>
              <a:t>Script:</a:t>
            </a:r>
          </a:p>
          <a:p>
            <a:pPr lvl="1"/>
            <a:r>
              <a:rPr lang="en-US" dirty="0"/>
              <a:t>You see that cleaning (ADVANCE) is foundational to protecting the nursing home environment. For some surfaces, if they are not too dirty or soiled, it is recommended to (ADVANCE) combine cleaning and disinfection so they are done at the same time- for example using a disinfectant wipe on doorknobs. But cleaning is definitely not a step that can be skipped for either disinfection or sterilization! And when a nursing home community cleans both resident care items and general household surfaces in a resident’s room, it is always best practice to keep a pattern. So cleaning from top to bottom, (ADVANCE) clean to dirty, (ADVANCE) and working one area of the room to another area of the room. (ADVANCE) So for example, starting furthest from the bathroom, moving left to right in a room, leaving the bathroom (likely the most dirty and contaminated area) for last. It is also important to (ADVANCE) use multiple cleaning cloths in a room and not reuse cleaning cloths between rooms, especially resident rooms. (ADVANCE) Keeping a pattern and being careful how products like cleaning cloths are used helps the person who is cleaning from skipping any areas and also from possibly introducing contamination in areas cleaned. </a:t>
            </a:r>
          </a:p>
          <a:p>
            <a:pPr lvl="1"/>
            <a:endParaRPr lang="en-US" dirty="0"/>
          </a:p>
          <a:p>
            <a:r>
              <a:rPr lang="en-US" dirty="0"/>
              <a:t>Know Before You Go!</a:t>
            </a:r>
          </a:p>
          <a:p>
            <a:pPr lvl="1"/>
            <a:r>
              <a:rPr lang="en-US" dirty="0"/>
              <a:t>Studies have found that microfiber cloths provide superior cleaning compared to cotton cloths</a:t>
            </a:r>
          </a:p>
          <a:p>
            <a:pPr lvl="1"/>
            <a:r>
              <a:rPr lang="en-US" dirty="0"/>
              <a:t>If a facility uses the bucket method (the place disinfectant in a bucket) to clean resident rooms, a cleaning cloth should not be placed in the disinfectant bucket once it has been used in to clean and disinfect a resident’s room or any other area. So, no double dipping. </a:t>
            </a:r>
          </a:p>
          <a:p>
            <a:pPr lvl="1"/>
            <a:endParaRPr lang="en-US" dirty="0"/>
          </a:p>
          <a:p>
            <a:r>
              <a:rPr lang="en-US" dirty="0"/>
              <a:t> </a:t>
            </a:r>
          </a:p>
          <a:p>
            <a:endParaRPr lang="en-US" dirty="0"/>
          </a:p>
        </p:txBody>
      </p:sp>
      <p:sp>
        <p:nvSpPr>
          <p:cNvPr id="4" name="Slide Number Placeholder 3"/>
          <p:cNvSpPr>
            <a:spLocks noGrp="1"/>
          </p:cNvSpPr>
          <p:nvPr>
            <p:ph type="sldNum" sz="quarter" idx="10"/>
          </p:nvPr>
        </p:nvSpPr>
        <p:spPr/>
        <p:txBody>
          <a:bodyPr/>
          <a:lstStyle/>
          <a:p>
            <a:fld id="{871B2431-D351-4C6E-A3CF-9DFAC0E3E050}" type="slidenum">
              <a:rPr lang="cs-CZ" smtClean="0"/>
              <a:pPr/>
              <a:t>16</a:t>
            </a:fld>
            <a:endParaRPr lang="cs-CZ"/>
          </a:p>
        </p:txBody>
      </p:sp>
      <p:sp>
        <p:nvSpPr>
          <p:cNvPr id="5" name="Footer Placeholder 4">
            <a:extLst>
              <a:ext uri="{FF2B5EF4-FFF2-40B4-BE49-F238E27FC236}">
                <a16:creationId xmlns:a16="http://schemas.microsoft.com/office/drawing/2014/main" id="{EDD58768-42FF-446C-8CBF-962DF6CA6909}"/>
              </a:ext>
            </a:extLst>
          </p:cNvPr>
          <p:cNvSpPr>
            <a:spLocks noGrp="1"/>
          </p:cNvSpPr>
          <p:nvPr>
            <p:ph type="ftr" sz="quarter" idx="4"/>
          </p:nvPr>
        </p:nvSpPr>
        <p:spPr/>
        <p:txBody>
          <a:bodyPr/>
          <a:lstStyle/>
          <a:p>
            <a:r>
              <a:rPr lang="en-US"/>
              <a:t>https://www.unthsc.edu/center-for-geriatrics/education-programs/icare/</a:t>
            </a:r>
            <a:endParaRPr lang="en-US" dirty="0"/>
          </a:p>
        </p:txBody>
      </p:sp>
      <p:sp>
        <p:nvSpPr>
          <p:cNvPr id="6" name="Header Placeholder 5">
            <a:extLst>
              <a:ext uri="{FF2B5EF4-FFF2-40B4-BE49-F238E27FC236}">
                <a16:creationId xmlns:a16="http://schemas.microsoft.com/office/drawing/2014/main" id="{80DC4321-9DBF-48E9-B622-CACC097680DC}"/>
              </a:ext>
            </a:extLst>
          </p:cNvPr>
          <p:cNvSpPr>
            <a:spLocks noGrp="1"/>
          </p:cNvSpPr>
          <p:nvPr>
            <p:ph type="hdr" sz="quarter"/>
          </p:nvPr>
        </p:nvSpPr>
        <p:spPr/>
        <p:txBody>
          <a:bodyPr/>
          <a:lstStyle/>
          <a:p>
            <a:r>
              <a:rPr lang="en-US"/>
              <a:t>ICARE: Infection Control Advocate and Resident Education</a:t>
            </a:r>
            <a:endParaRPr lang="en-US" dirty="0"/>
          </a:p>
        </p:txBody>
      </p:sp>
      <p:sp>
        <p:nvSpPr>
          <p:cNvPr id="11" name="Slide Image Placeholder 10">
            <a:extLst>
              <a:ext uri="{FF2B5EF4-FFF2-40B4-BE49-F238E27FC236}">
                <a16:creationId xmlns:a16="http://schemas.microsoft.com/office/drawing/2014/main" id="{CF945B4D-E5C0-45C4-A2F1-692400F0A605}"/>
              </a:ext>
            </a:extLst>
          </p:cNvPr>
          <p:cNvSpPr>
            <a:spLocks noGrp="1" noRot="1" noChangeAspect="1"/>
          </p:cNvSpPr>
          <p:nvPr>
            <p:ph type="sldImg"/>
          </p:nvPr>
        </p:nvSpPr>
        <p:spPr>
          <a:xfrm>
            <a:off x="1233488" y="687388"/>
            <a:ext cx="4137025" cy="2327275"/>
          </a:xfrm>
        </p:spPr>
      </p:sp>
    </p:spTree>
    <p:extLst>
      <p:ext uri="{BB962C8B-B14F-4D97-AF65-F5344CB8AC3E}">
        <p14:creationId xmlns:p14="http://schemas.microsoft.com/office/powerpoint/2010/main" val="16013049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dirty="0"/>
              <a:t>Script:</a:t>
            </a:r>
          </a:p>
          <a:p>
            <a:pPr lvl="1"/>
            <a:r>
              <a:rPr lang="en-US" dirty="0"/>
              <a:t>As mentioned at the beginning of this lesson, practices are very important in how germs spread in a nursing home community. That is why it is very important for nursing home communities to have specific policies and procedures (ADVANCE) in place that clearly write out (ADVANCE) the process for routine cleaning and disinfection. (ADVANCE) These policies must include how (ADVANCE) resident care and frequently touched, household surfaces will be cleaned and disinfected and how often. Nursing home communities must make it clear when items are (ADVANCE) single use items and are only to be used by one resident such as such as insulin pens and glucose monitors. Needles in these monitors should be sterile before use and again, the monitors themselves should not be shared between residents. In addition, there must be a policy and process for cleaning special items when they get soiled such as privacy curtains. Lastly, cleaning and disinfection policies and procedures must be (ADVANCE) written and accessible for everyone who will use them. These policies should be reviewed at least every year and updated as needed. Nursing home community staff that are responsible for any steps in the cleaning and disinfection process must have their knowledge and skills in applying the policies and procedures checked to ensure they are correctly following them. </a:t>
            </a:r>
          </a:p>
          <a:p>
            <a:pPr lvl="1"/>
            <a:endParaRPr lang="en-US" dirty="0"/>
          </a:p>
          <a:p>
            <a:pPr lvl="1"/>
            <a:r>
              <a:rPr lang="en-US" dirty="0"/>
              <a:t>Remember that in addition to the right practices, using the right products (ADVANCE) the right way is also important to prevent germ spread. Disinfectants should be hospital-grade, (ADVANCE) with a special label indicating it is approved to kill hardy germs that can be found in a nursing home community. The label and instruction should specifically stated (ADVANCE) how long the disinfectant needs to have contact with a surface to work correctly. Nursing home communities should select disinfectants that are easy to use, for example in a wipe or is easy to dilute before use. And of course, products should be as safe as possible for both residents and the staff who use the products. </a:t>
            </a:r>
          </a:p>
          <a:p>
            <a:endParaRPr lang="en-US" dirty="0"/>
          </a:p>
          <a:p>
            <a:r>
              <a:rPr lang="en-US" dirty="0"/>
              <a:t>Know Before You Go!</a:t>
            </a:r>
          </a:p>
          <a:p>
            <a:pPr lvl="1"/>
            <a:r>
              <a:rPr lang="en-US" dirty="0"/>
              <a:t>It is very important to stress that all needles, including those used in insulin pens and blood glucose monitors, should only be used one time, by one resident. And even monitors that seem that they can be used for more than one resident with a new needle should still only be used with one resident. CMS states this clearly in the CMS Appendix PP Guidance to Surveyors for Long-term Care Facilities. Please see the references section for additional information. </a:t>
            </a:r>
          </a:p>
          <a:p>
            <a:pPr lvl="1"/>
            <a:r>
              <a:rPr lang="en-US" dirty="0"/>
              <a:t>Resident care areas and equipment as well as frequently touched household surfaces and objects should be cleaned at least daily per CDC. CMS does not specifically state a frequency (only states routinely), but does stated that facilities should ensure infection control standards of practice should be based on “recognized guidelines”. Two major, recognized guidelines related to cleaning, disinfection, and sterilization in a healthcare environment, including nursing homes are:</a:t>
            </a:r>
          </a:p>
          <a:p>
            <a:pPr lvl="2"/>
            <a:r>
              <a:rPr lang="en-US" dirty="0"/>
              <a:t>CDC Guidelines for Disinfection and Sterilization in Healthcare Facilities (2008). https://www.cdc.gov/infectioncontrol/guidelines/disinfection/index.html</a:t>
            </a:r>
          </a:p>
          <a:p>
            <a:pPr lvl="2"/>
            <a:r>
              <a:rPr lang="en-US" dirty="0"/>
              <a:t>CDC Guidelines for Environmental Infection Control in Healthcare Facilities (2003). https://www.cdc.gov/infectioncontrol/guidelines/environmental/index.html </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dirty="0"/>
              <a:t>A great infection prevention long-term care self-checklist is provided by CMS and is a great checklist for you to become familiar with the requirements and standards related to infection prevention in nursing homes. Please use elements of this checklist when you visit your facility: </a:t>
            </a:r>
          </a:p>
          <a:p>
            <a:pPr marL="1085850" marR="0" lvl="2" indent="0" algn="l" defTabSz="914400" rtl="0" eaLnBrk="1" fontAlgn="auto" latinLnBrk="0" hangingPunct="1">
              <a:lnSpc>
                <a:spcPct val="100000"/>
              </a:lnSpc>
              <a:spcBef>
                <a:spcPts val="0"/>
              </a:spcBef>
              <a:spcAft>
                <a:spcPts val="0"/>
              </a:spcAft>
              <a:buClrTx/>
              <a:buSzTx/>
              <a:buFontTx/>
              <a:buNone/>
              <a:tabLst/>
              <a:defRPr/>
            </a:pPr>
            <a:r>
              <a:rPr lang="en-US" dirty="0"/>
              <a:t>CMS QSO-20-03-NH. November 22, 2019. Attachment A Long-Term Care (LTC) Infection Control Worksheet. Infection Control Self-Assessment tool for nursing homes. https://www.cms.gov/files/document/qso-20-03-nh.pdf</a:t>
            </a:r>
          </a:p>
          <a:p>
            <a:pPr lvl="1"/>
            <a:r>
              <a:rPr lang="en-US" dirty="0"/>
              <a:t>Also, CMS has several surveyor checklists that can be helpful to understand long-term care requirements. These checklists can be found at the following website: </a:t>
            </a:r>
          </a:p>
          <a:p>
            <a:pPr lvl="2"/>
            <a:r>
              <a:rPr lang="en-US" dirty="0"/>
              <a:t>https://www.cms.gov/Medicare/Provider-Enrollment-and-Certification/GuidanceforLawsAndRegulations/Nursing-Homes. Please scroll to “Survey Resources” which is a zipped file. Once you unzip and open this file, it contains several helpful resources including Appendix PP State Operations Manual which details CMS requirements for nursing homes and folder “LTC Survey Pathways” that has several regulatory </a:t>
            </a:r>
            <a:r>
              <a:rPr lang="en-US"/>
              <a:t>related checklists. </a:t>
            </a:r>
            <a:endParaRPr lang="en-US" dirty="0"/>
          </a:p>
          <a:p>
            <a:pPr lvl="1"/>
            <a:endParaRPr lang="en-US" dirty="0"/>
          </a:p>
          <a:p>
            <a:r>
              <a:rPr lang="en-US" dirty="0"/>
              <a:t> </a:t>
            </a:r>
          </a:p>
          <a:p>
            <a:endParaRPr lang="en-US" dirty="0"/>
          </a:p>
        </p:txBody>
      </p:sp>
      <p:sp>
        <p:nvSpPr>
          <p:cNvPr id="4" name="Slide Number Placeholder 3"/>
          <p:cNvSpPr>
            <a:spLocks noGrp="1"/>
          </p:cNvSpPr>
          <p:nvPr>
            <p:ph type="sldNum" sz="quarter" idx="10"/>
          </p:nvPr>
        </p:nvSpPr>
        <p:spPr/>
        <p:txBody>
          <a:bodyPr/>
          <a:lstStyle/>
          <a:p>
            <a:fld id="{871B2431-D351-4C6E-A3CF-9DFAC0E3E050}" type="slidenum">
              <a:rPr lang="cs-CZ" smtClean="0"/>
              <a:pPr/>
              <a:t>17</a:t>
            </a:fld>
            <a:endParaRPr lang="cs-CZ"/>
          </a:p>
        </p:txBody>
      </p:sp>
      <p:sp>
        <p:nvSpPr>
          <p:cNvPr id="5" name="Footer Placeholder 4">
            <a:extLst>
              <a:ext uri="{FF2B5EF4-FFF2-40B4-BE49-F238E27FC236}">
                <a16:creationId xmlns:a16="http://schemas.microsoft.com/office/drawing/2014/main" id="{C642FBDA-C4D5-4436-B563-91FD8C51BF37}"/>
              </a:ext>
            </a:extLst>
          </p:cNvPr>
          <p:cNvSpPr>
            <a:spLocks noGrp="1"/>
          </p:cNvSpPr>
          <p:nvPr>
            <p:ph type="ftr" sz="quarter" idx="4"/>
          </p:nvPr>
        </p:nvSpPr>
        <p:spPr/>
        <p:txBody>
          <a:bodyPr/>
          <a:lstStyle/>
          <a:p>
            <a:r>
              <a:rPr lang="en-US"/>
              <a:t>https://www.unthsc.edu/center-for-geriatrics/education-programs/icare/</a:t>
            </a:r>
            <a:endParaRPr lang="en-US" dirty="0"/>
          </a:p>
        </p:txBody>
      </p:sp>
      <p:sp>
        <p:nvSpPr>
          <p:cNvPr id="6" name="Header Placeholder 5">
            <a:extLst>
              <a:ext uri="{FF2B5EF4-FFF2-40B4-BE49-F238E27FC236}">
                <a16:creationId xmlns:a16="http://schemas.microsoft.com/office/drawing/2014/main" id="{FC551FDF-8F15-45C7-9922-78533FD022A4}"/>
              </a:ext>
            </a:extLst>
          </p:cNvPr>
          <p:cNvSpPr>
            <a:spLocks noGrp="1"/>
          </p:cNvSpPr>
          <p:nvPr>
            <p:ph type="hdr" sz="quarter"/>
          </p:nvPr>
        </p:nvSpPr>
        <p:spPr/>
        <p:txBody>
          <a:bodyPr/>
          <a:lstStyle/>
          <a:p>
            <a:r>
              <a:rPr lang="en-US"/>
              <a:t>ICARE: Infection Control Advocate and Resident Education</a:t>
            </a:r>
            <a:endParaRPr lang="en-US" dirty="0"/>
          </a:p>
        </p:txBody>
      </p:sp>
      <p:sp>
        <p:nvSpPr>
          <p:cNvPr id="11" name="Slide Image Placeholder 10">
            <a:extLst>
              <a:ext uri="{FF2B5EF4-FFF2-40B4-BE49-F238E27FC236}">
                <a16:creationId xmlns:a16="http://schemas.microsoft.com/office/drawing/2014/main" id="{F6C25EFC-0815-4541-8A3D-8D6495156B2A}"/>
              </a:ext>
            </a:extLst>
          </p:cNvPr>
          <p:cNvSpPr>
            <a:spLocks noGrp="1" noRot="1" noChangeAspect="1"/>
          </p:cNvSpPr>
          <p:nvPr>
            <p:ph type="sldImg"/>
          </p:nvPr>
        </p:nvSpPr>
        <p:spPr>
          <a:xfrm>
            <a:off x="1233488" y="687388"/>
            <a:ext cx="4137025" cy="2327275"/>
          </a:xfrm>
        </p:spPr>
      </p:sp>
    </p:spTree>
    <p:extLst>
      <p:ext uri="{BB962C8B-B14F-4D97-AF65-F5344CB8AC3E}">
        <p14:creationId xmlns:p14="http://schemas.microsoft.com/office/powerpoint/2010/main" val="41628907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dirty="0"/>
              <a:t>Script:</a:t>
            </a:r>
          </a:p>
          <a:p>
            <a:pPr lvl="1"/>
            <a:r>
              <a:rPr lang="en-US" baseline="0" dirty="0"/>
              <a:t>Balancing </a:t>
            </a:r>
            <a:r>
              <a:rPr lang="en-US" dirty="0"/>
              <a:t>(ADVANCE) (ADVANCE) </a:t>
            </a:r>
            <a:r>
              <a:rPr lang="en-US" baseline="0" dirty="0"/>
              <a:t>written procedures, so how things should be done to prevent germ spread, and practices, what is really being done to prevent germ spread, requires a system of checks and balances. Nursing homes are required to </a:t>
            </a:r>
            <a:r>
              <a:rPr lang="en-US" dirty="0"/>
              <a:t>(ADVANCE) </a:t>
            </a:r>
            <a:r>
              <a:rPr lang="en-US" baseline="0" dirty="0"/>
              <a:t>routinely monitor all practices related to preventing and controlling infections including cleaning and disinfection. This monitoring is known as surveillance. </a:t>
            </a:r>
            <a:r>
              <a:rPr lang="en-US" dirty="0"/>
              <a:t>(ADVANCE) </a:t>
            </a:r>
            <a:r>
              <a:rPr lang="en-US" baseline="0" dirty="0"/>
              <a:t> Surveillance requires ongoing collection of information for improvement. Again, this information is to improve practices, it is not to punish staff. </a:t>
            </a:r>
            <a:r>
              <a:rPr lang="en-US" dirty="0"/>
              <a:t>(ADVANCE) </a:t>
            </a:r>
            <a:r>
              <a:rPr lang="en-US" baseline="0" dirty="0"/>
              <a:t>There will always be room for progress as no one is perfect!</a:t>
            </a:r>
          </a:p>
          <a:p>
            <a:pPr lvl="1"/>
            <a:r>
              <a:rPr lang="en-US" baseline="0" dirty="0"/>
              <a:t> And there are so many things to remember and keep straight when in comes to cleaning, disinfection, and sterilization and the role everyone has in safeguarding the nursing home environment- including all staff and even residents! That is why there are two main types of surveillance: outcome </a:t>
            </a:r>
            <a:r>
              <a:rPr lang="en-US" dirty="0"/>
              <a:t>(ADVANCE) </a:t>
            </a:r>
            <a:r>
              <a:rPr lang="en-US" baseline="0" dirty="0"/>
              <a:t>and process </a:t>
            </a:r>
            <a:r>
              <a:rPr lang="en-US" dirty="0"/>
              <a:t>(ADVANCE) </a:t>
            </a:r>
            <a:r>
              <a:rPr lang="en-US" baseline="0" dirty="0"/>
              <a:t>surveillance. In outcome surveillance, a nursing home keeps an eye for possible </a:t>
            </a:r>
            <a:r>
              <a:rPr lang="en-US" dirty="0"/>
              <a:t>(ADVANCE) </a:t>
            </a:r>
            <a:r>
              <a:rPr lang="en-US" baseline="0" dirty="0"/>
              <a:t>clusters of infection to see </a:t>
            </a:r>
            <a:r>
              <a:rPr lang="en-US" dirty="0"/>
              <a:t>(ADVANCE) </a:t>
            </a:r>
            <a:r>
              <a:rPr lang="en-US" baseline="0" dirty="0"/>
              <a:t>if germs are spreading in the nursing home community. So a nursing home may monitor if there are more infection with certain types of germs or if antibiotics for a specific infections are being ordered more frequently. For the second type of surveillance, process surveillance, a nursing home is required to check to make sure the steps taken to prevent germ spread, such as cleaning and disinfection </a:t>
            </a:r>
            <a:r>
              <a:rPr lang="en-US" dirty="0"/>
              <a:t>(ADVANCE)</a:t>
            </a:r>
            <a:r>
              <a:rPr lang="en-US" baseline="0" dirty="0"/>
              <a:t>, are taking place the way they should. For cleaning and disinfection, nursing homes </a:t>
            </a:r>
            <a:r>
              <a:rPr lang="en-US" dirty="0"/>
              <a:t>(ADVANCE) </a:t>
            </a:r>
            <a:r>
              <a:rPr lang="en-US" baseline="0" dirty="0"/>
              <a:t>can observe the cleaning and disinfection process to make sure it is done correctly as stated in the policies and procedures. Nursing homes can also use special makers to see if a surface was cleaned properly and even use special chemicals to check for excess germs on a surface after cleaning and disinfection. </a:t>
            </a:r>
            <a:endParaRPr lang="en-US" dirty="0"/>
          </a:p>
          <a:p>
            <a:pPr lvl="1"/>
            <a:endParaRPr lang="en-US" dirty="0"/>
          </a:p>
          <a:p>
            <a:r>
              <a:rPr lang="en-US" dirty="0"/>
              <a:t> Know Before You Go!</a:t>
            </a:r>
          </a:p>
          <a:p>
            <a:pPr lvl="1"/>
            <a:r>
              <a:rPr lang="en-US" dirty="0"/>
              <a:t>CMS states that nursing homes must establish a system for surveillance based upon nations standards of practice and a facility assessment. The facility should include a way to track and monitor the extent at which staff are following infection prevention and control policies and procedures and the need for correction. The facility “shall “ (indicating it is mandatory) establish process and outcome surveillance. </a:t>
            </a:r>
          </a:p>
          <a:p>
            <a:pPr lvl="1"/>
            <a:r>
              <a:rPr lang="en-US" dirty="0"/>
              <a:t>Process surveillance related to cleaning and disinfection can include direct observations of direct practices, fluorescent markers (such as markers that are not visible in normal light but visible with a special light; if cleaning and disinfection did not take place correctly, the marker will be visible after the process); or a method for quantifying the concentration of environmental organisms. One such method is ATP bioluminescence.</a:t>
            </a:r>
          </a:p>
          <a:p>
            <a:pPr lvl="2"/>
            <a:r>
              <a:rPr lang="en-US" dirty="0"/>
              <a:t>ATP, which stands for adenosine triphosphate, is a molecule that is found in all living cells and is important in providing cells with energy. </a:t>
            </a:r>
          </a:p>
          <a:p>
            <a:pPr lvl="2"/>
            <a:r>
              <a:rPr lang="en-US" dirty="0"/>
              <a:t>If a surface has been properly cleaned and disinfected, the level of ATP should be low. </a:t>
            </a:r>
          </a:p>
          <a:p>
            <a:pPr lvl="1"/>
            <a:r>
              <a:rPr lang="en-US" dirty="0"/>
              <a:t>Several different companies sell fluorescent markers and hygiene monitoring systems. There are no specific recommendations of which to use but a facility should ensure they instructions provided by the manufacturer are clearly written and provided, as well as how the monitoring system will be evaluated to ensure it is working properly (quality control). </a:t>
            </a:r>
          </a:p>
          <a:p>
            <a:endParaRPr lang="en-US" dirty="0"/>
          </a:p>
        </p:txBody>
      </p:sp>
      <p:sp>
        <p:nvSpPr>
          <p:cNvPr id="4" name="Slide Number Placeholder 3"/>
          <p:cNvSpPr>
            <a:spLocks noGrp="1"/>
          </p:cNvSpPr>
          <p:nvPr>
            <p:ph type="sldNum" sz="quarter" idx="10"/>
          </p:nvPr>
        </p:nvSpPr>
        <p:spPr/>
        <p:txBody>
          <a:bodyPr/>
          <a:lstStyle/>
          <a:p>
            <a:fld id="{871B2431-D351-4C6E-A3CF-9DFAC0E3E050}" type="slidenum">
              <a:rPr lang="cs-CZ" smtClean="0"/>
              <a:pPr/>
              <a:t>18</a:t>
            </a:fld>
            <a:endParaRPr lang="cs-CZ"/>
          </a:p>
        </p:txBody>
      </p:sp>
      <p:sp>
        <p:nvSpPr>
          <p:cNvPr id="5" name="Footer Placeholder 4">
            <a:extLst>
              <a:ext uri="{FF2B5EF4-FFF2-40B4-BE49-F238E27FC236}">
                <a16:creationId xmlns:a16="http://schemas.microsoft.com/office/drawing/2014/main" id="{EDD58768-42FF-446C-8CBF-962DF6CA6909}"/>
              </a:ext>
            </a:extLst>
          </p:cNvPr>
          <p:cNvSpPr>
            <a:spLocks noGrp="1"/>
          </p:cNvSpPr>
          <p:nvPr>
            <p:ph type="ftr" sz="quarter" idx="4"/>
          </p:nvPr>
        </p:nvSpPr>
        <p:spPr/>
        <p:txBody>
          <a:bodyPr/>
          <a:lstStyle/>
          <a:p>
            <a:r>
              <a:rPr lang="en-US"/>
              <a:t>https://www.unthsc.edu/center-for-geriatrics/education-programs/icare/</a:t>
            </a:r>
            <a:endParaRPr lang="en-US" dirty="0"/>
          </a:p>
        </p:txBody>
      </p:sp>
      <p:sp>
        <p:nvSpPr>
          <p:cNvPr id="6" name="Header Placeholder 5">
            <a:extLst>
              <a:ext uri="{FF2B5EF4-FFF2-40B4-BE49-F238E27FC236}">
                <a16:creationId xmlns:a16="http://schemas.microsoft.com/office/drawing/2014/main" id="{80DC4321-9DBF-48E9-B622-CACC097680DC}"/>
              </a:ext>
            </a:extLst>
          </p:cNvPr>
          <p:cNvSpPr>
            <a:spLocks noGrp="1"/>
          </p:cNvSpPr>
          <p:nvPr>
            <p:ph type="hdr" sz="quarter"/>
          </p:nvPr>
        </p:nvSpPr>
        <p:spPr/>
        <p:txBody>
          <a:bodyPr/>
          <a:lstStyle/>
          <a:p>
            <a:r>
              <a:rPr lang="en-US"/>
              <a:t>ICARE: Infection Control Advocate and Resident Education</a:t>
            </a:r>
            <a:endParaRPr lang="en-US" dirty="0"/>
          </a:p>
        </p:txBody>
      </p:sp>
      <p:sp>
        <p:nvSpPr>
          <p:cNvPr id="11" name="Slide Image Placeholder 10">
            <a:extLst>
              <a:ext uri="{FF2B5EF4-FFF2-40B4-BE49-F238E27FC236}">
                <a16:creationId xmlns:a16="http://schemas.microsoft.com/office/drawing/2014/main" id="{CF945B4D-E5C0-45C4-A2F1-692400F0A605}"/>
              </a:ext>
            </a:extLst>
          </p:cNvPr>
          <p:cNvSpPr>
            <a:spLocks noGrp="1" noRot="1" noChangeAspect="1"/>
          </p:cNvSpPr>
          <p:nvPr>
            <p:ph type="sldImg"/>
          </p:nvPr>
        </p:nvSpPr>
        <p:spPr>
          <a:xfrm>
            <a:off x="1233488" y="687388"/>
            <a:ext cx="4137025" cy="2327275"/>
          </a:xfrm>
        </p:spPr>
      </p:sp>
    </p:spTree>
    <p:extLst>
      <p:ext uri="{BB962C8B-B14F-4D97-AF65-F5344CB8AC3E}">
        <p14:creationId xmlns:p14="http://schemas.microsoft.com/office/powerpoint/2010/main" val="17847530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dirty="0"/>
              <a:t>Script:</a:t>
            </a:r>
          </a:p>
          <a:p>
            <a:pPr lvl="1"/>
            <a:r>
              <a:rPr lang="en-US" dirty="0"/>
              <a:t>(ADVANCE) So now that you know certain germs are more commonly found in nursing homes and how to protect the nursing home community environment from those germs- what does that  have to do with resident rights and responsibilities? </a:t>
            </a:r>
          </a:p>
          <a:p>
            <a:pPr lvl="1"/>
            <a:r>
              <a:rPr lang="en-US" dirty="0"/>
              <a:t>All residents, those closest to them including the nursing home community’s staff and administration want high quality care and deserve an environment that promotes high quality care (ADVANCE) - reaching the highest level of quality (ADVANCE) in a nursing home community includes taking all steps to prevent and control infections (ADVANCE). And as all nursing home communities experienced during the COVID-19 pandemic, infections occurring not only inside, but also outside of the nursing home community, can result in changes that impact a resident’s rights (ADVANCE) such as visitation and freedom to participate in activities. These changes can have a major impact on a resident’s overall well-being. </a:t>
            </a:r>
          </a:p>
          <a:p>
            <a:pPr lvl="1"/>
            <a:r>
              <a:rPr lang="en-US" dirty="0"/>
              <a:t>When nursing home communities work side by side with residents and those closest to them such as family members to prevent and control infections, this demonstrates a commitment to quality care that preserves and promotes resident rights. And when resident rights are protected and preserved, this also strengths a nursing home community’s ability to prevent and control infections. </a:t>
            </a:r>
          </a:p>
          <a:p>
            <a:endParaRPr lang="en-US" dirty="0"/>
          </a:p>
          <a:p>
            <a:pPr lvl="1"/>
            <a:r>
              <a:rPr lang="en-US" dirty="0"/>
              <a:t>When infections are prevented and controlled to delivery high quality care, two major resident rights are protected: being informed and involved. (ADVANCE) </a:t>
            </a:r>
          </a:p>
          <a:p>
            <a:endParaRPr lang="en-US" dirty="0"/>
          </a:p>
          <a:p>
            <a:r>
              <a:rPr lang="en-US" dirty="0"/>
              <a:t>Know Before You Go!</a:t>
            </a:r>
          </a:p>
          <a:p>
            <a:pPr lvl="1"/>
            <a:r>
              <a:rPr lang="en-US" dirty="0"/>
              <a:t>Federal regulations related to infection prevention (§483.80) establish minimums standards in these areas. See the References and resource for CMS documents. </a:t>
            </a:r>
          </a:p>
          <a:p>
            <a:pPr lvl="1"/>
            <a:r>
              <a:rPr lang="en-US" dirty="0"/>
              <a:t>Federal surveyors use F tags to document and communicate violations to quality care. Infection prevention covers F880-F887. See the References and resource for CMS documents. </a:t>
            </a:r>
          </a:p>
          <a:p>
            <a:endParaRPr lang="en-US" dirty="0"/>
          </a:p>
        </p:txBody>
      </p:sp>
      <p:sp>
        <p:nvSpPr>
          <p:cNvPr id="4" name="Slide Number Placeholder 3"/>
          <p:cNvSpPr>
            <a:spLocks noGrp="1"/>
          </p:cNvSpPr>
          <p:nvPr>
            <p:ph type="sldNum" sz="quarter" idx="5"/>
          </p:nvPr>
        </p:nvSpPr>
        <p:spPr/>
        <p:txBody>
          <a:bodyPr/>
          <a:lstStyle/>
          <a:p>
            <a:fld id="{871B2431-D351-4C6E-A3CF-9DFAC0E3E050}" type="slidenum">
              <a:rPr lang="cs-CZ" smtClean="0"/>
              <a:pPr/>
              <a:t>19</a:t>
            </a:fld>
            <a:endParaRPr lang="cs-CZ"/>
          </a:p>
        </p:txBody>
      </p:sp>
      <p:sp>
        <p:nvSpPr>
          <p:cNvPr id="5" name="Footer Placeholder 4">
            <a:extLst>
              <a:ext uri="{FF2B5EF4-FFF2-40B4-BE49-F238E27FC236}">
                <a16:creationId xmlns:a16="http://schemas.microsoft.com/office/drawing/2014/main" id="{E7C1C815-7E96-4398-9CC3-A61C506A6E46}"/>
              </a:ext>
            </a:extLst>
          </p:cNvPr>
          <p:cNvSpPr>
            <a:spLocks noGrp="1"/>
          </p:cNvSpPr>
          <p:nvPr>
            <p:ph type="ftr" sz="quarter" idx="4"/>
          </p:nvPr>
        </p:nvSpPr>
        <p:spPr/>
        <p:txBody>
          <a:bodyPr/>
          <a:lstStyle/>
          <a:p>
            <a:r>
              <a:rPr lang="en-US" dirty="0"/>
              <a:t>https://www.unthsc.edu/center-for-geriatrics/education-programs/icare/</a:t>
            </a:r>
          </a:p>
        </p:txBody>
      </p:sp>
      <p:sp>
        <p:nvSpPr>
          <p:cNvPr id="6" name="Header Placeholder 5">
            <a:extLst>
              <a:ext uri="{FF2B5EF4-FFF2-40B4-BE49-F238E27FC236}">
                <a16:creationId xmlns:a16="http://schemas.microsoft.com/office/drawing/2014/main" id="{F8C20EB9-824F-4975-9346-EC85568CDE67}"/>
              </a:ext>
            </a:extLst>
          </p:cNvPr>
          <p:cNvSpPr>
            <a:spLocks noGrp="1"/>
          </p:cNvSpPr>
          <p:nvPr>
            <p:ph type="hdr" sz="quarter"/>
          </p:nvPr>
        </p:nvSpPr>
        <p:spPr/>
        <p:txBody>
          <a:bodyPr/>
          <a:lstStyle/>
          <a:p>
            <a:r>
              <a:rPr lang="en-US"/>
              <a:t>ICARE: Infection Control Advocate and Resident Education</a:t>
            </a:r>
            <a:endParaRPr lang="en-US" dirty="0"/>
          </a:p>
        </p:txBody>
      </p:sp>
      <p:sp>
        <p:nvSpPr>
          <p:cNvPr id="11" name="Slide Image Placeholder 10">
            <a:extLst>
              <a:ext uri="{FF2B5EF4-FFF2-40B4-BE49-F238E27FC236}">
                <a16:creationId xmlns:a16="http://schemas.microsoft.com/office/drawing/2014/main" id="{F1E1990D-9683-4968-97DE-6489F72B09EA}"/>
              </a:ext>
            </a:extLst>
          </p:cNvPr>
          <p:cNvSpPr>
            <a:spLocks noGrp="1" noRot="1" noChangeAspect="1"/>
          </p:cNvSpPr>
          <p:nvPr>
            <p:ph type="sldImg"/>
          </p:nvPr>
        </p:nvSpPr>
        <p:spPr>
          <a:xfrm>
            <a:off x="1233488" y="687388"/>
            <a:ext cx="4137025" cy="2327275"/>
          </a:xfrm>
        </p:spPr>
      </p:sp>
    </p:spTree>
    <p:extLst>
      <p:ext uri="{BB962C8B-B14F-4D97-AF65-F5344CB8AC3E}">
        <p14:creationId xmlns:p14="http://schemas.microsoft.com/office/powerpoint/2010/main" val="339351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Script:</a:t>
            </a:r>
          </a:p>
          <a:p>
            <a:pPr lvl="1"/>
            <a:r>
              <a:rPr lang="en-US" dirty="0"/>
              <a:t>In this lesson, we will cover safeguarding the nursing home environment</a:t>
            </a:r>
          </a:p>
          <a:p>
            <a:endParaRPr lang="en-US" dirty="0"/>
          </a:p>
          <a:p>
            <a:r>
              <a:rPr lang="en-US" dirty="0"/>
              <a:t>Ombudsman Notes:</a:t>
            </a:r>
          </a:p>
          <a:p>
            <a:pPr lvl="1"/>
            <a:r>
              <a:rPr lang="en-US" dirty="0"/>
              <a:t>Lesson Main Messages:</a:t>
            </a:r>
          </a:p>
          <a:p>
            <a:pPr marL="628650" lvl="1" indent="-171450">
              <a:buFont typeface="Arial" panose="020B0604020202020204" pitchFamily="34" charset="0"/>
              <a:buChar char="•"/>
            </a:pPr>
            <a:r>
              <a:rPr lang="en-US" dirty="0"/>
              <a:t>The nursing home community is a unique place where microbes survive and thrive due to the people, pathogens, and practices</a:t>
            </a:r>
          </a:p>
          <a:p>
            <a:pPr marL="628650" lvl="1" indent="-171450">
              <a:buFont typeface="Arial" panose="020B0604020202020204" pitchFamily="34" charset="0"/>
              <a:buChar char="•"/>
            </a:pPr>
            <a:r>
              <a:rPr lang="en-US" dirty="0"/>
              <a:t>Nursing home environments can be a safe and clean by having clear and documented practices for cleaning, disinfection, and sterilization that are routinely monitored for quality practice</a:t>
            </a:r>
          </a:p>
          <a:p>
            <a:pPr marL="628650" lvl="1" indent="-171450">
              <a:buFont typeface="Arial" panose="020B0604020202020204" pitchFamily="34" charset="0"/>
              <a:buChar char="•"/>
            </a:pPr>
            <a:r>
              <a:rPr lang="en-US" dirty="0"/>
              <a:t>Residents rights are protected when they are informed about the nursing home policies and practices related to cleaning and disinfection and are involved in education to help them better understand cleaning, disinfection, and the role everyone plays in safeguarding the nursing home environment.  </a:t>
            </a:r>
          </a:p>
          <a:p>
            <a:endParaRPr lang="en-US" dirty="0"/>
          </a:p>
          <a:p>
            <a:pPr lvl="0"/>
            <a:r>
              <a:rPr lang="en-US" dirty="0"/>
              <a:t>Lesson Materials:</a:t>
            </a:r>
          </a:p>
          <a:p>
            <a:pPr lvl="1"/>
            <a:r>
              <a:rPr lang="en-US" dirty="0"/>
              <a:t>Link to online lesson: https://rise.articulate.com/share/LO6dLhRqF_-6bwSJYktyC8nCqPUuUzxS </a:t>
            </a:r>
          </a:p>
          <a:p>
            <a:pPr lvl="1"/>
            <a:r>
              <a:rPr lang="en-US" dirty="0"/>
              <a:t>Handout- ICARE: Keeping the Nursing Home Environment Safe</a:t>
            </a:r>
          </a:p>
          <a:p>
            <a:pPr lvl="1"/>
            <a:r>
              <a:rPr lang="en-US" dirty="0"/>
              <a:t>Handout- Safeguarding the Nursing Home Environment: The Ombudsman’s Role</a:t>
            </a:r>
          </a:p>
          <a:p>
            <a:pPr lvl="1"/>
            <a:r>
              <a:rPr lang="en-US" dirty="0"/>
              <a:t>Additional handouts can include: </a:t>
            </a:r>
          </a:p>
          <a:p>
            <a:pPr lvl="2"/>
            <a:r>
              <a:rPr lang="en-US" dirty="0"/>
              <a:t>Preserve My Rights, Prevent Infections!</a:t>
            </a:r>
          </a:p>
          <a:p>
            <a:pPr lvl="2"/>
            <a:r>
              <a:rPr lang="en-US" dirty="0"/>
              <a:t>Infection Prevention and Control: Regulations &amp; Requirements</a:t>
            </a:r>
          </a:p>
          <a:p>
            <a:pPr lvl="2"/>
            <a:r>
              <a:rPr lang="en-US" dirty="0"/>
              <a:t>Resident Care Roles: Nutrition &amp; Environmental Services</a:t>
            </a:r>
          </a:p>
          <a:p>
            <a:pPr lvl="1"/>
            <a:endParaRPr lang="en-US" dirty="0"/>
          </a:p>
          <a:p>
            <a:pPr lvl="0"/>
            <a:r>
              <a:rPr lang="en-US" dirty="0"/>
              <a:t>Total Teach Time: ~30 minutes</a:t>
            </a:r>
          </a:p>
          <a:p>
            <a:pPr lvl="1"/>
            <a:r>
              <a:rPr lang="en-US" dirty="0"/>
              <a:t>Lesson video run time</a:t>
            </a:r>
            <a:r>
              <a:rPr lang="en-US"/>
              <a:t>: 20 </a:t>
            </a:r>
            <a:r>
              <a:rPr lang="en-US" dirty="0"/>
              <a:t>minutes</a:t>
            </a:r>
          </a:p>
          <a:p>
            <a:pPr lvl="1"/>
            <a:r>
              <a:rPr lang="en-US" dirty="0"/>
              <a:t>Discussion &amp; Advocacy: ~5-10 minutes</a:t>
            </a:r>
          </a:p>
          <a:p>
            <a:pPr lvl="1"/>
            <a:r>
              <a:rPr lang="en-US" dirty="0"/>
              <a:t>Post lesson survey: 5 minutes (Survey link: https://unthsc.qualtrics.com/jfe/form/SV_0GPMUr0cEq2BBAy) </a:t>
            </a:r>
          </a:p>
          <a:p>
            <a:endParaRPr lang="en-US" dirty="0"/>
          </a:p>
        </p:txBody>
      </p:sp>
      <p:sp>
        <p:nvSpPr>
          <p:cNvPr id="4" name="Slide Number Placeholder 3"/>
          <p:cNvSpPr>
            <a:spLocks noGrp="1"/>
          </p:cNvSpPr>
          <p:nvPr>
            <p:ph type="sldNum" sz="quarter" idx="10"/>
          </p:nvPr>
        </p:nvSpPr>
        <p:spPr/>
        <p:txBody>
          <a:bodyPr/>
          <a:lstStyle/>
          <a:p>
            <a:fld id="{731FC4CB-3D95-E245-ABFA-3455484C67F2}" type="slidenum">
              <a:rPr lang="en-US" smtClean="0"/>
              <a:pPr/>
              <a:t>2</a:t>
            </a:fld>
            <a:endParaRPr lang="en-US"/>
          </a:p>
        </p:txBody>
      </p:sp>
      <p:sp>
        <p:nvSpPr>
          <p:cNvPr id="5" name="Footer Placeholder 4">
            <a:extLst>
              <a:ext uri="{FF2B5EF4-FFF2-40B4-BE49-F238E27FC236}">
                <a16:creationId xmlns:a16="http://schemas.microsoft.com/office/drawing/2014/main" id="{6E700931-9D10-40AE-82AF-A576FF26641A}"/>
              </a:ext>
            </a:extLst>
          </p:cNvPr>
          <p:cNvSpPr>
            <a:spLocks noGrp="1"/>
          </p:cNvSpPr>
          <p:nvPr>
            <p:ph type="ftr" sz="quarter" idx="4"/>
          </p:nvPr>
        </p:nvSpPr>
        <p:spPr/>
        <p:txBody>
          <a:bodyPr/>
          <a:lstStyle/>
          <a:p>
            <a:r>
              <a:rPr lang="en-US"/>
              <a:t>https://www.unthsc.edu/center-for-geriatrics/education-programs/icare/</a:t>
            </a:r>
            <a:endParaRPr lang="en-US" dirty="0"/>
          </a:p>
        </p:txBody>
      </p:sp>
      <p:sp>
        <p:nvSpPr>
          <p:cNvPr id="6" name="Header Placeholder 5">
            <a:extLst>
              <a:ext uri="{FF2B5EF4-FFF2-40B4-BE49-F238E27FC236}">
                <a16:creationId xmlns:a16="http://schemas.microsoft.com/office/drawing/2014/main" id="{91EE93B1-08CB-4AB4-AB9C-BA73C93BAFA1}"/>
              </a:ext>
            </a:extLst>
          </p:cNvPr>
          <p:cNvSpPr>
            <a:spLocks noGrp="1"/>
          </p:cNvSpPr>
          <p:nvPr>
            <p:ph type="hdr" sz="quarter"/>
          </p:nvPr>
        </p:nvSpPr>
        <p:spPr/>
        <p:txBody>
          <a:bodyPr/>
          <a:lstStyle/>
          <a:p>
            <a:r>
              <a:rPr lang="en-US"/>
              <a:t>ICARE: Infection Control Advocate and Resident Education</a:t>
            </a:r>
            <a:endParaRPr lang="en-US" dirty="0"/>
          </a:p>
        </p:txBody>
      </p:sp>
      <p:sp>
        <p:nvSpPr>
          <p:cNvPr id="11" name="Slide Image Placeholder 10">
            <a:extLst>
              <a:ext uri="{FF2B5EF4-FFF2-40B4-BE49-F238E27FC236}">
                <a16:creationId xmlns:a16="http://schemas.microsoft.com/office/drawing/2014/main" id="{A009325B-7B88-440F-B38C-A2BFFFC31A37}"/>
              </a:ext>
            </a:extLst>
          </p:cNvPr>
          <p:cNvSpPr>
            <a:spLocks noGrp="1" noRot="1" noChangeAspect="1"/>
          </p:cNvSpPr>
          <p:nvPr>
            <p:ph type="sldImg"/>
          </p:nvPr>
        </p:nvSpPr>
        <p:spPr>
          <a:xfrm>
            <a:off x="1233488" y="687388"/>
            <a:ext cx="4137025" cy="2327275"/>
          </a:xfrm>
        </p:spPr>
      </p:sp>
    </p:spTree>
    <p:extLst>
      <p:ext uri="{BB962C8B-B14F-4D97-AF65-F5344CB8AC3E}">
        <p14:creationId xmlns:p14="http://schemas.microsoft.com/office/powerpoint/2010/main" val="14387488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Script:</a:t>
            </a:r>
          </a:p>
          <a:p>
            <a:pPr lvl="1"/>
            <a:r>
              <a:rPr lang="en-US" dirty="0"/>
              <a:t>Residents have the right to (ADVANCE) be informed regarding nursing home policies and procedures which prevent and control germs in the nursing home community, such as a policy for the frequency and method of routine cleaning and disinfection. Residents also have the right be informed about how the nursing home monitors practices in the nursing home to ensure they are in alignment with these policies &amp; procedures. </a:t>
            </a:r>
          </a:p>
          <a:p>
            <a:pPr lvl="1"/>
            <a:r>
              <a:rPr lang="en-US" dirty="0"/>
              <a:t>(ADVANCE) Residents also  have the right (ADVANCE) to be involved in education that helps them understand the nursing home’s plan for safeguarding the nursing home environment, including any specific policies and procedures in which they are expected to play an active role to prevent the spread germs in the nursing home community. </a:t>
            </a:r>
          </a:p>
          <a:p>
            <a:pPr lvl="1"/>
            <a:endParaRPr lang="en-US" dirty="0"/>
          </a:p>
          <a:p>
            <a:r>
              <a:rPr lang="en-US" dirty="0"/>
              <a:t>Know Before You Go!</a:t>
            </a:r>
          </a:p>
          <a:p>
            <a:pPr lvl="1"/>
            <a:r>
              <a:rPr lang="en-US" dirty="0"/>
              <a:t>Resident and advocates have rights and responsibilities when it comes to safeguarding the nursing home community. They have the right to have be informed and involved. </a:t>
            </a:r>
          </a:p>
          <a:p>
            <a:pPr lvl="2"/>
            <a:r>
              <a:rPr lang="en-US" dirty="0"/>
              <a:t>CMS states that facilities “must develop written policies and procedures for the provision of infection prevention and control. These policies must define and explain standard precautions and their application during resident care activities." Standard precautions include environmental cleaning and disinfection.  </a:t>
            </a:r>
          </a:p>
          <a:p>
            <a:pPr lvl="2"/>
            <a:r>
              <a:rPr lang="en-US" dirty="0"/>
              <a:t>Cleaning and disinfection include frequently touching or visibly soiled surfaces in common areas, resident rooms, and rooms after a resident has been discharged (terminal cleaning).  </a:t>
            </a:r>
            <a:endParaRPr lang="en-US" dirty="0">
              <a:cs typeface="Calibri"/>
            </a:endParaRPr>
          </a:p>
          <a:p>
            <a:pPr lvl="3"/>
            <a:r>
              <a:rPr lang="en-US" dirty="0"/>
              <a:t>Resident rooms should be cleaned routinely, with high-touch surfaces cleaned daily. Other horizontal surfaces that are not frequently touched, such as floors, window sills, walls, and privacy curtains, should be cleaned and disinfected regularly.  </a:t>
            </a:r>
            <a:endParaRPr lang="en-US" dirty="0">
              <a:cs typeface="Calibri"/>
            </a:endParaRPr>
          </a:p>
          <a:p>
            <a:pPr lvl="3"/>
            <a:r>
              <a:rPr lang="en-US" dirty="0"/>
              <a:t>Per CMS, privacy curtains should be changed when visibly dirty, laundered, and disinfected per the manufacturer’s instructions.  </a:t>
            </a:r>
            <a:endParaRPr lang="en-US" dirty="0">
              <a:cs typeface="Calibri"/>
            </a:endParaRPr>
          </a:p>
          <a:p>
            <a:pPr lvl="3"/>
            <a:r>
              <a:rPr lang="en-US" dirty="0"/>
              <a:t>Terminal cleaning includes cleaning all surfaces, including</a:t>
            </a:r>
            <a:endParaRPr lang="en-US" dirty="0">
              <a:cs typeface="Calibri"/>
            </a:endParaRPr>
          </a:p>
          <a:p>
            <a:pPr lvl="2"/>
            <a:endParaRPr lang="en-US" dirty="0">
              <a:cs typeface="Calibri"/>
            </a:endParaRPr>
          </a:p>
          <a:p>
            <a:endParaRPr lang="en-US" dirty="0">
              <a:cs typeface="Calibri"/>
            </a:endParaRPr>
          </a:p>
          <a:p>
            <a:endParaRPr lang="en-US" dirty="0"/>
          </a:p>
        </p:txBody>
      </p:sp>
      <p:sp>
        <p:nvSpPr>
          <p:cNvPr id="4" name="Slide Number Placeholder 3"/>
          <p:cNvSpPr>
            <a:spLocks noGrp="1"/>
          </p:cNvSpPr>
          <p:nvPr>
            <p:ph type="sldNum" sz="quarter" idx="10"/>
          </p:nvPr>
        </p:nvSpPr>
        <p:spPr/>
        <p:txBody>
          <a:bodyPr/>
          <a:lstStyle/>
          <a:p>
            <a:fld id="{871B2431-D351-4C6E-A3CF-9DFAC0E3E050}" type="slidenum">
              <a:rPr lang="cs-CZ" smtClean="0"/>
              <a:pPr/>
              <a:t>20</a:t>
            </a:fld>
            <a:endParaRPr lang="cs-CZ"/>
          </a:p>
        </p:txBody>
      </p:sp>
      <p:sp>
        <p:nvSpPr>
          <p:cNvPr id="5" name="Footer Placeholder 4">
            <a:extLst>
              <a:ext uri="{FF2B5EF4-FFF2-40B4-BE49-F238E27FC236}">
                <a16:creationId xmlns:a16="http://schemas.microsoft.com/office/drawing/2014/main" id="{EA02D6A5-E68E-4B85-9E30-9A1E415F8EF0}"/>
              </a:ext>
            </a:extLst>
          </p:cNvPr>
          <p:cNvSpPr>
            <a:spLocks noGrp="1"/>
          </p:cNvSpPr>
          <p:nvPr>
            <p:ph type="ftr" sz="quarter" idx="4"/>
          </p:nvPr>
        </p:nvSpPr>
        <p:spPr/>
        <p:txBody>
          <a:bodyPr/>
          <a:lstStyle/>
          <a:p>
            <a:r>
              <a:rPr lang="en-US"/>
              <a:t>https://www.unthsc.edu/center-for-geriatrics/education-programs/icare/</a:t>
            </a:r>
            <a:endParaRPr lang="en-US" dirty="0"/>
          </a:p>
        </p:txBody>
      </p:sp>
      <p:sp>
        <p:nvSpPr>
          <p:cNvPr id="6" name="Header Placeholder 5">
            <a:extLst>
              <a:ext uri="{FF2B5EF4-FFF2-40B4-BE49-F238E27FC236}">
                <a16:creationId xmlns:a16="http://schemas.microsoft.com/office/drawing/2014/main" id="{EE4B6BCB-4BF6-4B89-BFE8-4AA3EE84075A}"/>
              </a:ext>
            </a:extLst>
          </p:cNvPr>
          <p:cNvSpPr>
            <a:spLocks noGrp="1"/>
          </p:cNvSpPr>
          <p:nvPr>
            <p:ph type="hdr" sz="quarter"/>
          </p:nvPr>
        </p:nvSpPr>
        <p:spPr/>
        <p:txBody>
          <a:bodyPr/>
          <a:lstStyle/>
          <a:p>
            <a:r>
              <a:rPr lang="en-US"/>
              <a:t>ICARE: Infection Control Advocate and Resident Education</a:t>
            </a:r>
            <a:endParaRPr lang="en-US" dirty="0"/>
          </a:p>
        </p:txBody>
      </p:sp>
      <p:sp>
        <p:nvSpPr>
          <p:cNvPr id="11" name="Slide Image Placeholder 10">
            <a:extLst>
              <a:ext uri="{FF2B5EF4-FFF2-40B4-BE49-F238E27FC236}">
                <a16:creationId xmlns:a16="http://schemas.microsoft.com/office/drawing/2014/main" id="{D84DCB68-8782-4BC5-9DCA-D11859794605}"/>
              </a:ext>
            </a:extLst>
          </p:cNvPr>
          <p:cNvSpPr>
            <a:spLocks noGrp="1" noRot="1" noChangeAspect="1"/>
          </p:cNvSpPr>
          <p:nvPr>
            <p:ph type="sldImg"/>
          </p:nvPr>
        </p:nvSpPr>
        <p:spPr>
          <a:xfrm>
            <a:off x="1233488" y="687388"/>
            <a:ext cx="4137025" cy="2327275"/>
          </a:xfrm>
        </p:spPr>
      </p:sp>
    </p:spTree>
    <p:extLst>
      <p:ext uri="{BB962C8B-B14F-4D97-AF65-F5344CB8AC3E}">
        <p14:creationId xmlns:p14="http://schemas.microsoft.com/office/powerpoint/2010/main" val="6182983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1" u="sng" dirty="0"/>
              <a:t>Script:</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dirty="0"/>
              <a:t>(ADVANCE) Quality care can</a:t>
            </a:r>
            <a:r>
              <a:rPr lang="en-US" baseline="0" dirty="0"/>
              <a:t> only be achieved when nursing homes have a strong program in place to prevent and control infections. Federal and state laws require nursing homes to have: </a:t>
            </a:r>
            <a:r>
              <a:rPr lang="en-US" dirty="0"/>
              <a:t>(ADVANCE) </a:t>
            </a:r>
            <a:r>
              <a:rPr lang="en-US" baseline="0" dirty="0"/>
              <a:t>1) current infection control policies and procedures, including those related to cleaning and disinfection, based on recognized guidelines; </a:t>
            </a:r>
            <a:r>
              <a:rPr lang="en-US" dirty="0"/>
              <a:t>(ADVANCE) </a:t>
            </a:r>
            <a:r>
              <a:rPr lang="en-US" baseline="0" dirty="0"/>
              <a:t> 2) as necessary and at least annually, review and revise policies and procedures based on possible changes to infection risks in residents, and </a:t>
            </a:r>
            <a:r>
              <a:rPr lang="en-US" dirty="0"/>
              <a:t>(ADVANCE) </a:t>
            </a:r>
            <a:r>
              <a:rPr lang="en-US" baseline="0" dirty="0"/>
              <a:t>3) when reviewing and revising policies and procedures, consider changes or trends, including infection trends with multidrug-resistant organisms, both within the nursing home as well as the general community where the nursing home is located.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sz="1200" baseline="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u="sng" dirty="0">
                <a:solidFill>
                  <a:srgbClr val="000000"/>
                </a:solidFill>
                <a:latin typeface="Open sans" panose="020B0606030504020204" pitchFamily="34" charset="0"/>
                <a:ea typeface="Open sans" panose="020B0606030504020204" pitchFamily="34" charset="0"/>
                <a:cs typeface="Open sans" panose="020B0606030504020204" pitchFamily="34" charset="0"/>
              </a:rPr>
              <a:t>Know Before</a:t>
            </a:r>
            <a:r>
              <a:rPr lang="en-US" sz="1200" b="1" i="1" u="sng" baseline="0" dirty="0">
                <a:solidFill>
                  <a:srgbClr val="000000"/>
                </a:solidFill>
                <a:latin typeface="Open sans" panose="020B0606030504020204" pitchFamily="34" charset="0"/>
                <a:ea typeface="Open sans" panose="020B0606030504020204" pitchFamily="34" charset="0"/>
                <a:cs typeface="Open sans" panose="020B0606030504020204" pitchFamily="34" charset="0"/>
              </a:rPr>
              <a:t> You Go!</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baseline="0" dirty="0">
                <a:solidFill>
                  <a:srgbClr val="000000"/>
                </a:solidFill>
                <a:latin typeface="Open sans" panose="020B0606030504020204" pitchFamily="34" charset="0"/>
                <a:ea typeface="Open sans" panose="020B0606030504020204" pitchFamily="34" charset="0"/>
                <a:cs typeface="Open sans" panose="020B0606030504020204" pitchFamily="34" charset="0"/>
              </a:rPr>
              <a:t>Be familiar with the handout entitled “Infection and Control: Regulations and Requirements”; this handout is based on the CMS State Operations Manual Appendix PP- Guidance to Surveyors for Long-Term Care Facilities (Appendix PP). Regulations related to infection prevention &amp; control and standard precautions which include cleaning and disinfection can be found in </a:t>
            </a:r>
            <a:r>
              <a:rPr lang="en-US" baseline="0" dirty="0"/>
              <a:t>§483.80 Infection Control. See the References and resource for CMS documents.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1" u="sng"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endParaRPr lang="en-US" dirty="0"/>
          </a:p>
        </p:txBody>
      </p:sp>
      <p:sp>
        <p:nvSpPr>
          <p:cNvPr id="4" name="Slide Number Placeholder 3"/>
          <p:cNvSpPr>
            <a:spLocks noGrp="1"/>
          </p:cNvSpPr>
          <p:nvPr>
            <p:ph type="sldNum" sz="quarter" idx="10"/>
          </p:nvPr>
        </p:nvSpPr>
        <p:spPr/>
        <p:txBody>
          <a:bodyPr/>
          <a:lstStyle/>
          <a:p>
            <a:fld id="{871B2431-D351-4C6E-A3CF-9DFAC0E3E050}" type="slidenum">
              <a:rPr lang="cs-CZ" smtClean="0"/>
              <a:t>21</a:t>
            </a:fld>
            <a:endParaRPr lang="cs-CZ"/>
          </a:p>
        </p:txBody>
      </p:sp>
      <p:sp>
        <p:nvSpPr>
          <p:cNvPr id="5" name="Footer Placeholder 4">
            <a:extLst>
              <a:ext uri="{FF2B5EF4-FFF2-40B4-BE49-F238E27FC236}">
                <a16:creationId xmlns:a16="http://schemas.microsoft.com/office/drawing/2014/main" id="{1A6E0A1C-D734-45C3-A49A-30A0F8DAE3A8}"/>
              </a:ext>
            </a:extLst>
          </p:cNvPr>
          <p:cNvSpPr>
            <a:spLocks noGrp="1"/>
          </p:cNvSpPr>
          <p:nvPr>
            <p:ph type="ftr" sz="quarter" idx="4"/>
          </p:nvPr>
        </p:nvSpPr>
        <p:spPr/>
        <p:txBody>
          <a:bodyPr/>
          <a:lstStyle/>
          <a:p>
            <a:r>
              <a:rPr lang="en-US"/>
              <a:t>https://www.unthsc.edu/center-for-geriatrics/education-programs/icare/</a:t>
            </a:r>
            <a:endParaRPr lang="en-US" dirty="0"/>
          </a:p>
        </p:txBody>
      </p:sp>
      <p:sp>
        <p:nvSpPr>
          <p:cNvPr id="6" name="Header Placeholder 5">
            <a:extLst>
              <a:ext uri="{FF2B5EF4-FFF2-40B4-BE49-F238E27FC236}">
                <a16:creationId xmlns:a16="http://schemas.microsoft.com/office/drawing/2014/main" id="{0832D2D0-4F77-413B-BF1C-7D2DBFA6427F}"/>
              </a:ext>
            </a:extLst>
          </p:cNvPr>
          <p:cNvSpPr>
            <a:spLocks noGrp="1"/>
          </p:cNvSpPr>
          <p:nvPr>
            <p:ph type="hdr" sz="quarter"/>
          </p:nvPr>
        </p:nvSpPr>
        <p:spPr/>
        <p:txBody>
          <a:bodyPr/>
          <a:lstStyle/>
          <a:p>
            <a:r>
              <a:rPr lang="en-US"/>
              <a:t>ICARE: Infection Control Advocate and Resident Education</a:t>
            </a:r>
            <a:endParaRPr lang="en-US" dirty="0"/>
          </a:p>
        </p:txBody>
      </p:sp>
    </p:spTree>
    <p:extLst>
      <p:ext uri="{BB962C8B-B14F-4D97-AF65-F5344CB8AC3E}">
        <p14:creationId xmlns:p14="http://schemas.microsoft.com/office/powerpoint/2010/main" val="1199745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908137" y="179290"/>
            <a:ext cx="5085567" cy="279498"/>
          </a:xfrm>
        </p:spPr>
        <p:txBody>
          <a:bodyPr/>
          <a:lstStyle>
            <a:lvl1pPr algn="l">
              <a:defRPr sz="1200"/>
            </a:lvl1pPr>
          </a:lstStyle>
          <a:p>
            <a:r>
              <a:rPr lang="en-US" dirty="0"/>
              <a:t>ICARE: Infection Control Advocate and Resident Education</a:t>
            </a:r>
            <a:endParaRPr lang="cs-CZ" dirty="0"/>
          </a:p>
        </p:txBody>
      </p:sp>
      <p:sp>
        <p:nvSpPr>
          <p:cNvPr id="5" name="Notes Placeholder 4"/>
          <p:cNvSpPr>
            <a:spLocks noGrp="1"/>
          </p:cNvSpPr>
          <p:nvPr>
            <p:ph type="body" sz="quarter" idx="3"/>
          </p:nvPr>
        </p:nvSpPr>
        <p:spPr/>
        <p:txBody>
          <a:bodyPr/>
          <a:lstStyle/>
          <a:p>
            <a:pPr lvl="0"/>
            <a:r>
              <a:rPr lang="en-US" dirty="0"/>
              <a:t>Script:</a:t>
            </a:r>
          </a:p>
          <a:p>
            <a:pPr lvl="1"/>
            <a:r>
              <a:rPr lang="en-US" dirty="0"/>
              <a:t>So let’s go back to Ms. Johnson and Mr. Moore. They were both concerned about a recent increase in antibiotic resistant bacterial infections in the nursing home, so they decided to find out more about what the nursing home does to protect residents and their environment from these germs. As the president of the resident council, Mr. Moore takes the lead (ADVANCE). With the help of the nursing home administrator and Steven, the Environmental Services Manager (ADVANCE), Mr. Moore is informed (ADVANCE) about how cleaning and disinfection are done the nursing home. Steven invites Mr. Moore to a training session, where housekeeping staff and nursing staff learn the best way to clean and disinfect both resident care items and general household surfaces. The staff also learn who is responsible for cleaning and disinfecting specific items and when this should be done. Steven also informs(ADVANCE) Mr. Moore that staff use a daily cleaning and disinfection checklist (ADVANCE) to help them track what areas have been cleaned and that the correct cleaning and disinfection products are being used. In addition, Steven informs Mr. Moore that cleaning and disinfection practices are monitored by observing staff at least one a week and feedback is provided to each person and during general, weekly staff meetings. </a:t>
            </a:r>
          </a:p>
          <a:p>
            <a:pPr lvl="1"/>
            <a:r>
              <a:rPr lang="en-US" dirty="0"/>
              <a:t>Mr. Moore now feels he has been involved (ADVANCE) in understanding the steps the nursing home takes to prevent germ spread, and they seem to be doing a good job to prevent the spread of germs, including the antibiotic resistant bacteria responsible for recent infections. He invites Steven to the next resident council meeting so he can educate (ADVANCE) the other residents regarding cleaning and disinfection in the nursing home and the role residents can play in safeguarding the nursing home community. </a:t>
            </a:r>
          </a:p>
          <a:p>
            <a:pPr lvl="1"/>
            <a:r>
              <a:rPr lang="en-US" dirty="0"/>
              <a:t> </a:t>
            </a:r>
          </a:p>
          <a:p>
            <a:pPr lvl="0"/>
            <a:r>
              <a:rPr lang="en-US" dirty="0"/>
              <a:t>Know Before You Go!</a:t>
            </a:r>
          </a:p>
          <a:p>
            <a:pPr lvl="1"/>
            <a:r>
              <a:rPr lang="en-US" dirty="0"/>
              <a:t>Facilities are required to conduct regular training and monitoring of cleaning and disinfection as well as establish both process and outcome surveillance. </a:t>
            </a:r>
          </a:p>
          <a:p>
            <a:pPr lvl="1"/>
            <a:r>
              <a:rPr lang="en-US" dirty="0"/>
              <a:t>It is important to stress that residents can play a role in preventing the spread of germs in a nursing home by being educated and aware of the nursing home’s policies and procedures.</a:t>
            </a:r>
          </a:p>
          <a:p>
            <a:pPr lvl="0"/>
            <a:endParaRPr lang="en-US" dirty="0"/>
          </a:p>
          <a:p>
            <a:pPr lvl="0"/>
            <a:endParaRPr lang="en-US" dirty="0"/>
          </a:p>
          <a:p>
            <a:pPr lvl="0"/>
            <a:endParaRPr lang="en-US" dirty="0"/>
          </a:p>
        </p:txBody>
      </p:sp>
      <p:sp>
        <p:nvSpPr>
          <p:cNvPr id="6" name="Footer Placeholder 5"/>
          <p:cNvSpPr>
            <a:spLocks noGrp="1"/>
          </p:cNvSpPr>
          <p:nvPr>
            <p:ph type="ftr" sz="quarter" idx="4"/>
          </p:nvPr>
        </p:nvSpPr>
        <p:spPr/>
        <p:txBody>
          <a:bodyPr/>
          <a:lstStyle>
            <a:lvl1pPr algn="l">
              <a:defRPr sz="1200"/>
            </a:lvl1pPr>
          </a:lstStyle>
          <a:p>
            <a:r>
              <a:rPr lang="cs-CZ"/>
              <a:t>https://www.unthsc.edu/center-for-geriatrics/education-programs/icare/</a:t>
            </a:r>
          </a:p>
        </p:txBody>
      </p:sp>
      <p:sp>
        <p:nvSpPr>
          <p:cNvPr id="7" name="Slide Number Placeholder 6"/>
          <p:cNvSpPr>
            <a:spLocks noGrp="1"/>
          </p:cNvSpPr>
          <p:nvPr>
            <p:ph type="sldNum" sz="quarter" idx="5"/>
          </p:nvPr>
        </p:nvSpPr>
        <p:spPr/>
        <p:txBody>
          <a:bodyPr/>
          <a:lstStyle>
            <a:lvl1pPr algn="r">
              <a:defRPr sz="1200"/>
            </a:lvl1pPr>
          </a:lstStyle>
          <a:p>
            <a:fld id="{871B2431-D351-4C6E-A3CF-9DFAC0E3E050}" type="slidenum">
              <a:rPr lang="cs-CZ" smtClean="0"/>
              <a:pPr/>
              <a:t>22</a:t>
            </a:fld>
            <a:endParaRPr lang="cs-CZ"/>
          </a:p>
        </p:txBody>
      </p:sp>
      <p:sp>
        <p:nvSpPr>
          <p:cNvPr id="12" name="Slide Image Placeholder 11">
            <a:extLst>
              <a:ext uri="{FF2B5EF4-FFF2-40B4-BE49-F238E27FC236}">
                <a16:creationId xmlns:a16="http://schemas.microsoft.com/office/drawing/2014/main" id="{1D5C47E3-3790-4365-A3A3-3299768B4F6F}"/>
              </a:ext>
            </a:extLst>
          </p:cNvPr>
          <p:cNvSpPr>
            <a:spLocks noGrp="1" noRot="1" noChangeAspect="1"/>
          </p:cNvSpPr>
          <p:nvPr>
            <p:ph type="sldImg"/>
          </p:nvPr>
        </p:nvSpPr>
        <p:spPr>
          <a:xfrm>
            <a:off x="1233488" y="687388"/>
            <a:ext cx="4137025" cy="2327275"/>
          </a:xfrm>
        </p:spPr>
      </p:sp>
    </p:spTree>
    <p:extLst>
      <p:ext uri="{BB962C8B-B14F-4D97-AF65-F5344CB8AC3E}">
        <p14:creationId xmlns:p14="http://schemas.microsoft.com/office/powerpoint/2010/main" val="31933114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dirty="0"/>
              <a:t>Script:</a:t>
            </a:r>
          </a:p>
          <a:p>
            <a:pPr lvl="1"/>
            <a:r>
              <a:rPr lang="en-US" dirty="0"/>
              <a:t>Now that we covered this lesson on safeguarding the nursing home environment and saw what happened with Mr. Moore, let’s talk a little bit about what we learned. (read selected discussion points)</a:t>
            </a:r>
          </a:p>
          <a:p>
            <a:pPr lvl="0"/>
            <a:endParaRPr lang="en-US" dirty="0"/>
          </a:p>
          <a:p>
            <a:pPr lvl="0"/>
            <a:r>
              <a:rPr lang="en-US" dirty="0"/>
              <a:t>Ombudsman Notes:</a:t>
            </a:r>
          </a:p>
          <a:p>
            <a:pPr lvl="1"/>
            <a:r>
              <a:rPr lang="en-US" dirty="0"/>
              <a:t>Discussion &amp; Advocacy Points- After watching this lesson or having residents/family members watch the lesson, consider the questions below to reinforce learning and promote discussion. Feel free to edit this slide to use one or more questions:</a:t>
            </a:r>
          </a:p>
          <a:p>
            <a:pPr lvl="2"/>
            <a:r>
              <a:rPr lang="en-US" dirty="0"/>
              <a:t>Have you seen any practices in this nursing home that are different from what you learned in this lesson? What are those practices?  </a:t>
            </a:r>
          </a:p>
          <a:p>
            <a:pPr lvl="3"/>
            <a:r>
              <a:rPr lang="en-US" dirty="0"/>
              <a:t>The purpose of this question is to have the participants reflect on what they learned, establish understanding, and apply the information. In addition, this question is to stimulate discussion regarding any issue or concern regarding the nursing home environment.  </a:t>
            </a:r>
            <a:endParaRPr lang="en-US" dirty="0">
              <a:cs typeface="Calibri"/>
            </a:endParaRPr>
          </a:p>
          <a:p>
            <a:pPr lvl="2"/>
            <a:r>
              <a:rPr lang="en-US" dirty="0"/>
              <a:t>Have you been involved in education regarding your role in preventing the spread of germs in this nursing home?  </a:t>
            </a:r>
            <a:endParaRPr lang="en-US" dirty="0">
              <a:cs typeface="Calibri"/>
            </a:endParaRPr>
          </a:p>
          <a:p>
            <a:pPr lvl="3"/>
            <a:r>
              <a:rPr lang="en-US" dirty="0"/>
              <a:t>The purpose of this question is to emphasize that residents as well as family members should receive some basic education so they understand what a nursing home community does to keep the nursing home environment safe and the resident’s role in this.  </a:t>
            </a:r>
            <a:endParaRPr lang="en-US" dirty="0">
              <a:cs typeface="Calibri"/>
            </a:endParaRPr>
          </a:p>
          <a:p>
            <a:pPr lvl="2"/>
            <a:r>
              <a:rPr lang="en-US" dirty="0"/>
              <a:t>What role do you think residents play in keeping the nursing home environment safe from germ spread?  </a:t>
            </a:r>
            <a:endParaRPr lang="en-US" dirty="0">
              <a:cs typeface="Calibri"/>
            </a:endParaRPr>
          </a:p>
          <a:p>
            <a:pPr lvl="3"/>
            <a:r>
              <a:rPr lang="en-US" dirty="0"/>
              <a:t>The purpose of this question is to tie the previous two questions together: residents and their family members should receive education about what the policies and practices are in the nursing home regarding cleaning and disinfection, and that should include any expectations the facility has in terms of practices. For example, are residents expected to place dirty clothes in a specific container? Are family members expected to use specific cleaning and disinfectant wipes if they want to clean a resident’s room? Are residents and family members expected to notify environmental and housekeeping staff if they notice an issue related to cleaning and hygiene? In addition, it is important to stress that residents have the right to live in an environment that is "homelike,” and the facility must balance an environment that is clean and safe while also allowing residents to have personal items that support their overall well-being and independence.</a:t>
            </a:r>
          </a:p>
          <a:p>
            <a:pPr lvl="2"/>
            <a:endParaRPr lang="en-US" dirty="0">
              <a:cs typeface="Calibri"/>
            </a:endParaRPr>
          </a:p>
        </p:txBody>
      </p:sp>
      <p:sp>
        <p:nvSpPr>
          <p:cNvPr id="4" name="Slide Number Placeholder 3"/>
          <p:cNvSpPr>
            <a:spLocks noGrp="1"/>
          </p:cNvSpPr>
          <p:nvPr>
            <p:ph type="sldNum" sz="quarter" idx="10"/>
          </p:nvPr>
        </p:nvSpPr>
        <p:spPr/>
        <p:txBody>
          <a:bodyPr/>
          <a:lstStyle/>
          <a:p>
            <a:fld id="{871B2431-D351-4C6E-A3CF-9DFAC0E3E050}" type="slidenum">
              <a:rPr lang="cs-CZ" smtClean="0"/>
              <a:pPr/>
              <a:t>23</a:t>
            </a:fld>
            <a:endParaRPr lang="cs-CZ"/>
          </a:p>
        </p:txBody>
      </p:sp>
      <p:sp>
        <p:nvSpPr>
          <p:cNvPr id="5" name="Footer Placeholder 4">
            <a:extLst>
              <a:ext uri="{FF2B5EF4-FFF2-40B4-BE49-F238E27FC236}">
                <a16:creationId xmlns:a16="http://schemas.microsoft.com/office/drawing/2014/main" id="{16C28B29-2EC9-4802-A051-3852040664B2}"/>
              </a:ext>
            </a:extLst>
          </p:cNvPr>
          <p:cNvSpPr>
            <a:spLocks noGrp="1"/>
          </p:cNvSpPr>
          <p:nvPr>
            <p:ph type="ftr" sz="quarter" idx="4"/>
          </p:nvPr>
        </p:nvSpPr>
        <p:spPr/>
        <p:txBody>
          <a:bodyPr/>
          <a:lstStyle/>
          <a:p>
            <a:r>
              <a:rPr lang="en-US"/>
              <a:t>https://www.unthsc.edu/center-for-geriatrics/education-programs/icare/</a:t>
            </a:r>
            <a:endParaRPr lang="en-US" dirty="0"/>
          </a:p>
        </p:txBody>
      </p:sp>
      <p:sp>
        <p:nvSpPr>
          <p:cNvPr id="6" name="Header Placeholder 5">
            <a:extLst>
              <a:ext uri="{FF2B5EF4-FFF2-40B4-BE49-F238E27FC236}">
                <a16:creationId xmlns:a16="http://schemas.microsoft.com/office/drawing/2014/main" id="{1414B4F7-AB11-4C0E-81C9-4370927783EE}"/>
              </a:ext>
            </a:extLst>
          </p:cNvPr>
          <p:cNvSpPr>
            <a:spLocks noGrp="1"/>
          </p:cNvSpPr>
          <p:nvPr>
            <p:ph type="hdr" sz="quarter"/>
          </p:nvPr>
        </p:nvSpPr>
        <p:spPr/>
        <p:txBody>
          <a:bodyPr/>
          <a:lstStyle/>
          <a:p>
            <a:r>
              <a:rPr lang="en-US"/>
              <a:t>ICARE: Infection Control Advocate and Resident Education</a:t>
            </a:r>
            <a:endParaRPr lang="en-US" dirty="0"/>
          </a:p>
        </p:txBody>
      </p:sp>
      <p:sp>
        <p:nvSpPr>
          <p:cNvPr id="11" name="Slide Image Placeholder 10">
            <a:extLst>
              <a:ext uri="{FF2B5EF4-FFF2-40B4-BE49-F238E27FC236}">
                <a16:creationId xmlns:a16="http://schemas.microsoft.com/office/drawing/2014/main" id="{A3C23FC3-27C6-4A00-8DC2-A9310A74C966}"/>
              </a:ext>
            </a:extLst>
          </p:cNvPr>
          <p:cNvSpPr>
            <a:spLocks noGrp="1" noRot="1" noChangeAspect="1"/>
          </p:cNvSpPr>
          <p:nvPr>
            <p:ph type="sldImg"/>
          </p:nvPr>
        </p:nvSpPr>
        <p:spPr>
          <a:xfrm>
            <a:off x="1233488" y="687388"/>
            <a:ext cx="4137025" cy="2327275"/>
          </a:xfrm>
        </p:spPr>
      </p:sp>
    </p:spTree>
    <p:extLst>
      <p:ext uri="{BB962C8B-B14F-4D97-AF65-F5344CB8AC3E}">
        <p14:creationId xmlns:p14="http://schemas.microsoft.com/office/powerpoint/2010/main" val="29924198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dirty="0"/>
              <a:t>Script:</a:t>
            </a:r>
          </a:p>
          <a:p>
            <a:pPr lvl="1"/>
            <a:r>
              <a:rPr lang="en-US" dirty="0"/>
              <a:t>So what are the next steps you can take to receive the highest quality of care and preserve your rights? </a:t>
            </a:r>
          </a:p>
          <a:p>
            <a:endParaRPr lang="en-US" dirty="0"/>
          </a:p>
          <a:p>
            <a:pPr lvl="0"/>
            <a:r>
              <a:rPr lang="en-US" dirty="0"/>
              <a:t>Ombudsman Notes:</a:t>
            </a:r>
          </a:p>
          <a:p>
            <a:pPr lvl="1"/>
            <a:r>
              <a:rPr lang="en-US" dirty="0"/>
              <a:t>After the discussion be sure to emphasize at least one next step residents and family members can take receive high quality care and preserve their rights. How can you assist and provide follow-up for this step? </a:t>
            </a:r>
          </a:p>
          <a:p>
            <a:pPr lvl="0"/>
            <a:endParaRPr lang="en-US" dirty="0"/>
          </a:p>
          <a:p>
            <a:pPr lvl="1"/>
            <a:r>
              <a:rPr lang="en-US" dirty="0"/>
              <a:t>Recall that in the ICARE program, participants move in small, realistic steps:</a:t>
            </a:r>
          </a:p>
          <a:p>
            <a:pPr lvl="2"/>
            <a:r>
              <a:rPr lang="en-US"/>
              <a:t>1) Education (defining and understanding infection prevention and quality care).</a:t>
            </a:r>
            <a:endParaRPr lang="en-US">
              <a:cs typeface="Calibri"/>
            </a:endParaRPr>
          </a:p>
          <a:p>
            <a:pPr lvl="2"/>
            <a:r>
              <a:rPr lang="en-US"/>
              <a:t>2) Engagement (begin incorporating direct interaction with nursing home leadership and staff on infection prevention quality measures).</a:t>
            </a:r>
            <a:endParaRPr lang="en-US">
              <a:cs typeface="Calibri"/>
            </a:endParaRPr>
          </a:p>
          <a:p>
            <a:pPr lvl="2"/>
            <a:r>
              <a:rPr lang="en-US"/>
              <a:t>3) Empowerment (motivate and support participants to take an active role in improving quality care through infection prevention related quality improvement project or other quality care initiatives).</a:t>
            </a:r>
            <a:endParaRPr lang="en-US">
              <a:cs typeface="Calibri"/>
            </a:endParaRPr>
          </a:p>
          <a:p>
            <a:pPr lvl="0"/>
            <a:endParaRPr lang="en-US" dirty="0"/>
          </a:p>
          <a:p>
            <a:pPr lvl="1"/>
            <a:r>
              <a:rPr lang="en-US" dirty="0"/>
              <a:t>Feel free to edit this slide to use one or more advocacy steps. It is very important to stress the role of the QAA (or the name of the committee commonly used in your state) as most residents and family members are unaware of this committee. Advocacy next steps may include:</a:t>
            </a:r>
          </a:p>
          <a:p>
            <a:pPr lvl="1"/>
            <a:r>
              <a:rPr lang="en-US" dirty="0"/>
              <a:t>Provide clarification regarding when a resident can refuse treatment, care, or services and what that means for the resident. A resident’s refusal cannot put anyone else in the facility at risk</a:t>
            </a:r>
          </a:p>
          <a:p>
            <a:pPr lvl="2"/>
            <a:r>
              <a:rPr lang="en-US" dirty="0"/>
              <a:t>Ask the facility if they have conducted  a facility risk assessment and review with residents and family members. There are several tools available online from governmental and non-for profit agencies to see what should be in a risk assessment:</a:t>
            </a:r>
          </a:p>
          <a:p>
            <a:pPr lvl="3"/>
            <a:r>
              <a:rPr lang="en-US" dirty="0"/>
              <a:t>CMS, Quality Improvement Organizations, Facility Assessment Tool: https://qioprogram.org/facility-assessment-tool</a:t>
            </a:r>
          </a:p>
          <a:p>
            <a:pPr lvl="3"/>
            <a:r>
              <a:rPr lang="en-US" dirty="0"/>
              <a:t>Leading Age, Facility Assessment Template: https://leadingageil.org/resources/3%20Facility%20Assessment%20Template%20with%20Instructions.pdf </a:t>
            </a:r>
          </a:p>
          <a:p>
            <a:pPr lvl="2"/>
            <a:r>
              <a:rPr lang="en-US" dirty="0"/>
              <a:t>Note this facility specific risk assessment is broader and encompasses infection control. As part of this broad risk assessment, an infection prevention and control assessment using the CDC ICAR tool  should also be done: https://www.cdc.gov/infectioncontrol/pdf/icar/nursing-home-icar-facilitator-guide.pdf</a:t>
            </a:r>
          </a:p>
          <a:p>
            <a:pPr lvl="2"/>
            <a:r>
              <a:rPr lang="en-US" dirty="0"/>
              <a:t>Ask the facility for their infection control policies and procedures related to cleaning and disinfection, as well as any tools used for monitoring.</a:t>
            </a:r>
          </a:p>
          <a:p>
            <a:pPr lvl="2"/>
            <a:r>
              <a:rPr lang="en-US" dirty="0"/>
              <a:t>Suggest forming a resident or family council if not currently in place and having the nursing home administrator or other staff member review and discuss the facility risk assessment, infection prevention policies and procedures, and monitoring tools used</a:t>
            </a:r>
          </a:p>
          <a:p>
            <a:pPr lvl="2"/>
            <a:r>
              <a:rPr lang="en-US" dirty="0"/>
              <a:t>Have a member of the QAA committee discuss corrective action steps taken with any monitoring data and what the residents and family members can do to assist in this process. For example, can they provide feedback using a survey or tool? See the handout with this lesson for an example of a possible tool. </a:t>
            </a:r>
          </a:p>
          <a:p>
            <a:pPr lvl="1"/>
            <a:endParaRPr lang="en-US" dirty="0"/>
          </a:p>
          <a:p>
            <a:pPr lvl="0"/>
            <a:endParaRPr lang="en-US" dirty="0"/>
          </a:p>
          <a:p>
            <a:endParaRPr lang="en-US" dirty="0"/>
          </a:p>
        </p:txBody>
      </p:sp>
      <p:sp>
        <p:nvSpPr>
          <p:cNvPr id="4" name="Slide Number Placeholder 3"/>
          <p:cNvSpPr>
            <a:spLocks noGrp="1"/>
          </p:cNvSpPr>
          <p:nvPr>
            <p:ph type="sldNum" sz="quarter" idx="10"/>
          </p:nvPr>
        </p:nvSpPr>
        <p:spPr/>
        <p:txBody>
          <a:bodyPr/>
          <a:lstStyle/>
          <a:p>
            <a:fld id="{871B2431-D351-4C6E-A3CF-9DFAC0E3E050}" type="slidenum">
              <a:rPr lang="cs-CZ" smtClean="0"/>
              <a:pPr/>
              <a:t>24</a:t>
            </a:fld>
            <a:endParaRPr lang="cs-CZ"/>
          </a:p>
        </p:txBody>
      </p:sp>
      <p:sp>
        <p:nvSpPr>
          <p:cNvPr id="5" name="Footer Placeholder 4">
            <a:extLst>
              <a:ext uri="{FF2B5EF4-FFF2-40B4-BE49-F238E27FC236}">
                <a16:creationId xmlns:a16="http://schemas.microsoft.com/office/drawing/2014/main" id="{261B1B07-A83D-45A5-A59D-5218BE9DDEA1}"/>
              </a:ext>
            </a:extLst>
          </p:cNvPr>
          <p:cNvSpPr>
            <a:spLocks noGrp="1"/>
          </p:cNvSpPr>
          <p:nvPr>
            <p:ph type="ftr" sz="quarter" idx="4"/>
          </p:nvPr>
        </p:nvSpPr>
        <p:spPr/>
        <p:txBody>
          <a:bodyPr/>
          <a:lstStyle/>
          <a:p>
            <a:r>
              <a:rPr lang="en-US"/>
              <a:t>https://www.unthsc.edu/center-for-geriatrics/education-programs/icare/</a:t>
            </a:r>
            <a:endParaRPr lang="en-US" dirty="0"/>
          </a:p>
        </p:txBody>
      </p:sp>
      <p:sp>
        <p:nvSpPr>
          <p:cNvPr id="6" name="Header Placeholder 5">
            <a:extLst>
              <a:ext uri="{FF2B5EF4-FFF2-40B4-BE49-F238E27FC236}">
                <a16:creationId xmlns:a16="http://schemas.microsoft.com/office/drawing/2014/main" id="{9732BD68-E443-41AC-8BDF-2ACBC1604BDC}"/>
              </a:ext>
            </a:extLst>
          </p:cNvPr>
          <p:cNvSpPr>
            <a:spLocks noGrp="1"/>
          </p:cNvSpPr>
          <p:nvPr>
            <p:ph type="hdr" sz="quarter"/>
          </p:nvPr>
        </p:nvSpPr>
        <p:spPr/>
        <p:txBody>
          <a:bodyPr/>
          <a:lstStyle/>
          <a:p>
            <a:r>
              <a:rPr lang="en-US"/>
              <a:t>ICARE: Infection Control Advocate and Resident Education</a:t>
            </a:r>
            <a:endParaRPr lang="en-US" dirty="0"/>
          </a:p>
        </p:txBody>
      </p:sp>
      <p:sp>
        <p:nvSpPr>
          <p:cNvPr id="11" name="Slide Image Placeholder 10">
            <a:extLst>
              <a:ext uri="{FF2B5EF4-FFF2-40B4-BE49-F238E27FC236}">
                <a16:creationId xmlns:a16="http://schemas.microsoft.com/office/drawing/2014/main" id="{3A7F77AB-5B8E-42A1-97BE-EB49BFEF0CA4}"/>
              </a:ext>
            </a:extLst>
          </p:cNvPr>
          <p:cNvSpPr>
            <a:spLocks noGrp="1" noRot="1" noChangeAspect="1"/>
          </p:cNvSpPr>
          <p:nvPr>
            <p:ph type="sldImg"/>
          </p:nvPr>
        </p:nvSpPr>
        <p:spPr>
          <a:xfrm>
            <a:off x="1233488" y="687388"/>
            <a:ext cx="4137025" cy="2327275"/>
          </a:xfrm>
        </p:spPr>
      </p:sp>
    </p:spTree>
    <p:extLst>
      <p:ext uri="{BB962C8B-B14F-4D97-AF65-F5344CB8AC3E}">
        <p14:creationId xmlns:p14="http://schemas.microsoft.com/office/powerpoint/2010/main" val="3706452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p:txBody>
          <a:bodyPr/>
          <a:lstStyle>
            <a:lvl1pPr algn="l">
              <a:defRPr sz="1200"/>
            </a:lvl1pPr>
          </a:lstStyle>
          <a:p>
            <a:r>
              <a:rPr lang="en-US"/>
              <a:t>ICARE: Infection Control Advocate and Resident Education</a:t>
            </a:r>
            <a:endParaRPr lang="cs-CZ"/>
          </a:p>
        </p:txBody>
      </p:sp>
      <p:sp>
        <p:nvSpPr>
          <p:cNvPr id="5" name="Notes Placeholder 4"/>
          <p:cNvSpPr>
            <a:spLocks noGrp="1"/>
          </p:cNvSpPr>
          <p:nvPr>
            <p:ph type="body" sz="quarter" idx="3"/>
          </p:nvPr>
        </p:nvSpPr>
        <p:spPr/>
        <p:txBody>
          <a:bodyPr/>
          <a:lstStyle/>
          <a:p>
            <a:pPr lvl="0"/>
            <a:r>
              <a:rPr lang="en-US" dirty="0"/>
              <a:t>Script:</a:t>
            </a:r>
          </a:p>
          <a:p>
            <a:pPr lvl="1"/>
            <a:r>
              <a:rPr lang="en-US" dirty="0"/>
              <a:t>Thank you watching this lesson, please see the ICARE website for additional lessons, information, and support. </a:t>
            </a:r>
          </a:p>
          <a:p>
            <a:pPr lvl="0"/>
            <a:endParaRPr lang="en-US" dirty="0"/>
          </a:p>
          <a:p>
            <a:pPr lvl="0"/>
            <a:r>
              <a:rPr lang="en-US" dirty="0"/>
              <a:t>References &amp; Resource:</a:t>
            </a:r>
          </a:p>
          <a:p>
            <a:pPr lvl="2"/>
            <a:r>
              <a:rPr lang="en-US" dirty="0"/>
              <a:t>Infection Prevention Guide to Long-Term Care, 2nd Edition. Chapter 9: Environmental Services. Association for Professionals in Infection Control and Epidemiology; 2019. Arlington, VA</a:t>
            </a:r>
          </a:p>
          <a:p>
            <a:pPr lvl="2"/>
            <a:r>
              <a:rPr lang="en-US" dirty="0"/>
              <a:t>Infection Prevention Guide to Long-Term Care, 2nd Edition. Chapter 10: Water Management Program to Prevent Waterborne Diseases. Association for Professionals in Infection Control and Epidemiology; 2019. Arlington, VA</a:t>
            </a:r>
          </a:p>
          <a:p>
            <a:pPr lvl="2"/>
            <a:r>
              <a:rPr lang="en-US" dirty="0"/>
              <a:t>CDC Nursing Home Infection Preventionist Training Course. Module 11B- Environmental Cleaning and Disinfection. https://www.train.org/cdctrain/training_plan/3814</a:t>
            </a:r>
          </a:p>
          <a:p>
            <a:pPr lvl="2"/>
            <a:r>
              <a:rPr lang="en-US" dirty="0"/>
              <a:t>CMS QSO-20-03-NH. November 22, 2019. Attachment A Long-Term Care (LTC) Infection Control Worksheet. Infection Control Self-Assessment tool for nursing homes. https://www.cms.gov/files/document/qso-20-03-nh.pdf</a:t>
            </a:r>
          </a:p>
          <a:p>
            <a:pPr lvl="2"/>
            <a:r>
              <a:rPr lang="en-US" dirty="0"/>
              <a:t>CDC Guidelines for Disinfection and Sterilization in Healthcare Facilities (2008). https://www.cdc.gov/infectioncontrol/guidelines/disinfection/index.html</a:t>
            </a:r>
          </a:p>
          <a:p>
            <a:pPr lvl="2"/>
            <a:r>
              <a:rPr lang="en-US" dirty="0"/>
              <a:t>CDC Guidelines for Environmental Infection Control in Healthcare Facilities (2003). https://www.cdc.gov/infectioncontrol/guidelines/environmental/index.html  </a:t>
            </a:r>
          </a:p>
          <a:p>
            <a:pPr lvl="2"/>
            <a:r>
              <a:rPr lang="en-US" dirty="0"/>
              <a:t>CMS Appendix PP Guidance to Surveyor for Long-Term Care Facilities: 483.10- Resident Rights (F550- Resident Rights; F584- Safe/Clean/Comfortable/Homelike Environment); 483.75- QAPI; 483.80- Infection Control (F880 Infection Control); https://www.cms.gov/files/document/appendix-pp-guidance-surveyor-long-term-care-facilities.pdf </a:t>
            </a:r>
          </a:p>
          <a:p>
            <a:pPr lvl="2"/>
            <a:r>
              <a:rPr lang="en-US" dirty="0"/>
              <a:t>United States Environmental Protection Agency, Select EPA-Registered Disinfectants. https://www.epa.gov/pesticide-registration/selected-epa-registered-disinfectants </a:t>
            </a:r>
          </a:p>
          <a:p>
            <a:pPr lvl="2"/>
            <a:r>
              <a:rPr lang="en-US" dirty="0"/>
              <a:t>CDC, “Environmental Cleaning and Disinfection: Principles of Infection Transmission and the Role of the Environment”. https://www.cdc.gov/infectioncontrol/pdf/strive/ec101-508.pdf</a:t>
            </a:r>
          </a:p>
          <a:p>
            <a:pPr lvl="2"/>
            <a:r>
              <a:rPr lang="en-US" dirty="0"/>
              <a:t>CDC “Implementation of Personal Protective Equipment (PPE) Use in Nursing Homes to Prevent Spread of </a:t>
            </a:r>
            <a:r>
              <a:rPr lang="en-US" dirty="0" err="1"/>
              <a:t>Multidrugresistant</a:t>
            </a:r>
            <a:r>
              <a:rPr lang="en-US" dirty="0"/>
              <a:t> Organisms (MDROs)”. July 12, 2022. https://www.cdc.gov/hai/pdfs/containment/PPE-Nursing-Homes-H.pdf</a:t>
            </a:r>
          </a:p>
          <a:p>
            <a:pPr lvl="2"/>
            <a:r>
              <a:rPr lang="en-US" dirty="0"/>
              <a:t>CDC, Clinical Questions about COVID-19: Questions and Answers, Infection Control “Which Procedures are considered aerosol generating procedures in healthcare settings? https://www.cdc.gov/coronavirus/2019-ncov/hcp/faq.html#Infection-Control </a:t>
            </a:r>
          </a:p>
          <a:p>
            <a:pPr lvl="2"/>
            <a:r>
              <a:rPr lang="en-US" dirty="0"/>
              <a:t>CDC, Cleaning and Disinfection Strategies for Non-Critical Surfaces and Equipment. https://www.cdc.gov/infectioncontrol/pdf/strive/ec102-508.pdf </a:t>
            </a:r>
          </a:p>
          <a:p>
            <a:pPr lvl="2"/>
            <a:r>
              <a:rPr lang="en-US" dirty="0"/>
              <a:t>CDC, Healthcare-Associated Infections, Reduce Risk from Surfaces. https://www.cdc.gov/hai/prevent/environment/surfaces.html</a:t>
            </a:r>
          </a:p>
          <a:p>
            <a:pPr lvl="0"/>
            <a:endParaRPr lang="en-US" dirty="0"/>
          </a:p>
        </p:txBody>
      </p:sp>
      <p:sp>
        <p:nvSpPr>
          <p:cNvPr id="6" name="Footer Placeholder 5"/>
          <p:cNvSpPr>
            <a:spLocks noGrp="1"/>
          </p:cNvSpPr>
          <p:nvPr>
            <p:ph type="ftr" sz="quarter" idx="4"/>
          </p:nvPr>
        </p:nvSpPr>
        <p:spPr/>
        <p:txBody>
          <a:bodyPr/>
          <a:lstStyle>
            <a:lvl1pPr algn="l">
              <a:defRPr sz="1200"/>
            </a:lvl1pPr>
          </a:lstStyle>
          <a:p>
            <a:r>
              <a:rPr lang="cs-CZ"/>
              <a:t>https://www.unthsc.edu/center-for-geriatrics/education-programs/icare/</a:t>
            </a:r>
          </a:p>
        </p:txBody>
      </p:sp>
      <p:sp>
        <p:nvSpPr>
          <p:cNvPr id="7" name="Slide Number Placeholder 6"/>
          <p:cNvSpPr>
            <a:spLocks noGrp="1"/>
          </p:cNvSpPr>
          <p:nvPr>
            <p:ph type="sldNum" sz="quarter" idx="5"/>
          </p:nvPr>
        </p:nvSpPr>
        <p:spPr/>
        <p:txBody>
          <a:bodyPr/>
          <a:lstStyle>
            <a:lvl1pPr algn="r">
              <a:defRPr sz="1200"/>
            </a:lvl1pPr>
          </a:lstStyle>
          <a:p>
            <a:fld id="{871B2431-D351-4C6E-A3CF-9DFAC0E3E050}" type="slidenum">
              <a:rPr lang="cs-CZ" smtClean="0"/>
              <a:pPr/>
              <a:t>25</a:t>
            </a:fld>
            <a:endParaRPr lang="cs-CZ"/>
          </a:p>
        </p:txBody>
      </p:sp>
      <p:sp>
        <p:nvSpPr>
          <p:cNvPr id="12" name="Slide Image Placeholder 11">
            <a:extLst>
              <a:ext uri="{FF2B5EF4-FFF2-40B4-BE49-F238E27FC236}">
                <a16:creationId xmlns:a16="http://schemas.microsoft.com/office/drawing/2014/main" id="{8DECB2C2-0516-4E71-BEE4-BB4C75BC4D1B}"/>
              </a:ext>
            </a:extLst>
          </p:cNvPr>
          <p:cNvSpPr>
            <a:spLocks noGrp="1" noRot="1" noChangeAspect="1"/>
          </p:cNvSpPr>
          <p:nvPr>
            <p:ph type="sldImg"/>
          </p:nvPr>
        </p:nvSpPr>
        <p:spPr>
          <a:xfrm>
            <a:off x="1233488" y="687388"/>
            <a:ext cx="4137025" cy="2327275"/>
          </a:xfrm>
        </p:spPr>
      </p:sp>
    </p:spTree>
    <p:extLst>
      <p:ext uri="{BB962C8B-B14F-4D97-AF65-F5344CB8AC3E}">
        <p14:creationId xmlns:p14="http://schemas.microsoft.com/office/powerpoint/2010/main" val="6949431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895611" y="179290"/>
            <a:ext cx="5085567" cy="279498"/>
          </a:xfrm>
        </p:spPr>
        <p:txBody>
          <a:bodyPr/>
          <a:lstStyle>
            <a:lvl1pPr algn="l">
              <a:defRPr sz="1200"/>
            </a:lvl1pPr>
          </a:lstStyle>
          <a:p>
            <a:r>
              <a:rPr lang="en-US"/>
              <a:t>ICARE: Infection Control Advocate and Resident Education</a:t>
            </a:r>
            <a:endParaRPr lang="cs-CZ" dirty="0"/>
          </a:p>
        </p:txBody>
      </p:sp>
      <p:sp>
        <p:nvSpPr>
          <p:cNvPr id="5" name="Notes Placeholder 4"/>
          <p:cNvSpPr>
            <a:spLocks noGrp="1"/>
          </p:cNvSpPr>
          <p:nvPr>
            <p:ph type="body" sz="quarter" idx="3"/>
          </p:nvPr>
        </p:nvSpPr>
        <p:spPr/>
        <p:txBody>
          <a:bodyPr/>
          <a:lstStyle/>
          <a:p>
            <a:pPr lvl="0"/>
            <a:r>
              <a:rPr lang="en-US" dirty="0"/>
              <a:t>Script:</a:t>
            </a:r>
          </a:p>
          <a:p>
            <a:pPr lvl="1"/>
            <a:r>
              <a:rPr lang="en-US" dirty="0"/>
              <a:t>(ADVANCE) We once again return to the Springville Nursing home- on a beautiful fall morning.</a:t>
            </a:r>
          </a:p>
          <a:p>
            <a:pPr lvl="0"/>
            <a:endParaRPr lang="en-US" dirty="0"/>
          </a:p>
        </p:txBody>
      </p:sp>
      <p:sp>
        <p:nvSpPr>
          <p:cNvPr id="6" name="Footer Placeholder 5"/>
          <p:cNvSpPr>
            <a:spLocks noGrp="1"/>
          </p:cNvSpPr>
          <p:nvPr>
            <p:ph type="ftr" sz="quarter" idx="4"/>
          </p:nvPr>
        </p:nvSpPr>
        <p:spPr/>
        <p:txBody>
          <a:bodyPr/>
          <a:lstStyle>
            <a:lvl1pPr algn="l">
              <a:defRPr sz="1200"/>
            </a:lvl1pPr>
          </a:lstStyle>
          <a:p>
            <a:r>
              <a:rPr lang="cs-CZ"/>
              <a:t>https://www.unthsc.edu/center-for-geriatrics/education-programs/icare/</a:t>
            </a:r>
          </a:p>
        </p:txBody>
      </p:sp>
      <p:sp>
        <p:nvSpPr>
          <p:cNvPr id="7" name="Slide Number Placeholder 6"/>
          <p:cNvSpPr>
            <a:spLocks noGrp="1"/>
          </p:cNvSpPr>
          <p:nvPr>
            <p:ph type="sldNum" sz="quarter" idx="5"/>
          </p:nvPr>
        </p:nvSpPr>
        <p:spPr/>
        <p:txBody>
          <a:bodyPr/>
          <a:lstStyle>
            <a:lvl1pPr algn="r">
              <a:defRPr sz="1200"/>
            </a:lvl1pPr>
          </a:lstStyle>
          <a:p>
            <a:fld id="{871B2431-D351-4C6E-A3CF-9DFAC0E3E050}" type="slidenum">
              <a:rPr lang="cs-CZ" smtClean="0"/>
              <a:pPr/>
              <a:t>3</a:t>
            </a:fld>
            <a:endParaRPr lang="cs-CZ"/>
          </a:p>
        </p:txBody>
      </p:sp>
      <p:sp>
        <p:nvSpPr>
          <p:cNvPr id="12" name="Slide Image Placeholder 11">
            <a:extLst>
              <a:ext uri="{FF2B5EF4-FFF2-40B4-BE49-F238E27FC236}">
                <a16:creationId xmlns:a16="http://schemas.microsoft.com/office/drawing/2014/main" id="{A47A7D1D-2B1F-4065-B947-20DF27958526}"/>
              </a:ext>
            </a:extLst>
          </p:cNvPr>
          <p:cNvSpPr>
            <a:spLocks noGrp="1" noRot="1" noChangeAspect="1"/>
          </p:cNvSpPr>
          <p:nvPr>
            <p:ph type="sldImg"/>
          </p:nvPr>
        </p:nvSpPr>
        <p:spPr>
          <a:xfrm>
            <a:off x="1233488" y="687388"/>
            <a:ext cx="4137025" cy="2327275"/>
          </a:xfr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070975" y="179290"/>
            <a:ext cx="5085567" cy="279498"/>
          </a:xfrm>
        </p:spPr>
        <p:txBody>
          <a:bodyPr/>
          <a:lstStyle>
            <a:lvl1pPr algn="l">
              <a:defRPr sz="1200"/>
            </a:lvl1pPr>
          </a:lstStyle>
          <a:p>
            <a:r>
              <a:rPr lang="en-US"/>
              <a:t>ICARE: Infection Control Advocate and Resident Education</a:t>
            </a:r>
            <a:endParaRPr lang="cs-CZ"/>
          </a:p>
        </p:txBody>
      </p:sp>
      <p:sp>
        <p:nvSpPr>
          <p:cNvPr id="5" name="Notes Placeholder 4"/>
          <p:cNvSpPr>
            <a:spLocks noGrp="1"/>
          </p:cNvSpPr>
          <p:nvPr>
            <p:ph type="body" sz="quarter" idx="3"/>
          </p:nvPr>
        </p:nvSpPr>
        <p:spPr/>
        <p:txBody>
          <a:bodyPr/>
          <a:lstStyle/>
          <a:p>
            <a:pPr lvl="0"/>
            <a:r>
              <a:rPr lang="en-US" dirty="0"/>
              <a:t>Script:</a:t>
            </a:r>
          </a:p>
          <a:p>
            <a:pPr lvl="1"/>
            <a:r>
              <a:rPr lang="en-US" dirty="0"/>
              <a:t>Stella Johnson has been working with her family members (ADVANCE) as well as other residents and their families (ADVANCE) to better understand:  (ADVANCE) common infections in nursing home residents, (ADVANCE) how germs that cause common infections spread in nursing homes, and (ADVANCE) how to prevent and control the spread of germs. This information was presented at resident and family council meetings and while everyone learned a lot, some questions have come up as well. </a:t>
            </a:r>
          </a:p>
        </p:txBody>
      </p:sp>
      <p:sp>
        <p:nvSpPr>
          <p:cNvPr id="6" name="Footer Placeholder 5"/>
          <p:cNvSpPr>
            <a:spLocks noGrp="1"/>
          </p:cNvSpPr>
          <p:nvPr>
            <p:ph type="ftr" sz="quarter" idx="4"/>
          </p:nvPr>
        </p:nvSpPr>
        <p:spPr/>
        <p:txBody>
          <a:bodyPr/>
          <a:lstStyle>
            <a:lvl1pPr algn="l">
              <a:defRPr sz="1200"/>
            </a:lvl1pPr>
          </a:lstStyle>
          <a:p>
            <a:r>
              <a:rPr lang="cs-CZ"/>
              <a:t>https://www.unthsc.edu/center-for-geriatrics/education-programs/icare/</a:t>
            </a:r>
          </a:p>
        </p:txBody>
      </p:sp>
      <p:sp>
        <p:nvSpPr>
          <p:cNvPr id="7" name="Slide Number Placeholder 6"/>
          <p:cNvSpPr>
            <a:spLocks noGrp="1"/>
          </p:cNvSpPr>
          <p:nvPr>
            <p:ph type="sldNum" sz="quarter" idx="5"/>
          </p:nvPr>
        </p:nvSpPr>
        <p:spPr/>
        <p:txBody>
          <a:bodyPr/>
          <a:lstStyle>
            <a:lvl1pPr algn="r">
              <a:defRPr sz="1200"/>
            </a:lvl1pPr>
          </a:lstStyle>
          <a:p>
            <a:fld id="{871B2431-D351-4C6E-A3CF-9DFAC0E3E050}" type="slidenum">
              <a:rPr lang="cs-CZ" smtClean="0"/>
              <a:pPr/>
              <a:t>4</a:t>
            </a:fld>
            <a:endParaRPr lang="cs-CZ"/>
          </a:p>
        </p:txBody>
      </p:sp>
      <p:sp>
        <p:nvSpPr>
          <p:cNvPr id="12" name="Slide Image Placeholder 11">
            <a:extLst>
              <a:ext uri="{FF2B5EF4-FFF2-40B4-BE49-F238E27FC236}">
                <a16:creationId xmlns:a16="http://schemas.microsoft.com/office/drawing/2014/main" id="{4938C1D0-2829-4454-BBC5-556D42B39213}"/>
              </a:ext>
            </a:extLst>
          </p:cNvPr>
          <p:cNvSpPr>
            <a:spLocks noGrp="1" noRot="1" noChangeAspect="1"/>
          </p:cNvSpPr>
          <p:nvPr>
            <p:ph type="sldImg"/>
          </p:nvPr>
        </p:nvSpPr>
        <p:spPr>
          <a:xfrm>
            <a:off x="1233488" y="687388"/>
            <a:ext cx="4137025" cy="2327275"/>
          </a:xfr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908137" y="179290"/>
            <a:ext cx="5085567" cy="279498"/>
          </a:xfrm>
        </p:spPr>
        <p:txBody>
          <a:bodyPr/>
          <a:lstStyle>
            <a:lvl1pPr algn="l">
              <a:defRPr sz="1200"/>
            </a:lvl1pPr>
          </a:lstStyle>
          <a:p>
            <a:r>
              <a:rPr lang="en-US" dirty="0"/>
              <a:t>ICARE: Infection Control Advocate and Resident Education</a:t>
            </a:r>
            <a:endParaRPr lang="cs-CZ" dirty="0"/>
          </a:p>
        </p:txBody>
      </p:sp>
      <p:sp>
        <p:nvSpPr>
          <p:cNvPr id="5" name="Notes Placeholder 4"/>
          <p:cNvSpPr>
            <a:spLocks noGrp="1"/>
          </p:cNvSpPr>
          <p:nvPr>
            <p:ph type="body" sz="quarter" idx="3"/>
          </p:nvPr>
        </p:nvSpPr>
        <p:spPr/>
        <p:txBody>
          <a:bodyPr/>
          <a:lstStyle/>
          <a:p>
            <a:pPr lvl="0"/>
            <a:r>
              <a:rPr lang="en-US" dirty="0"/>
              <a:t>Script:</a:t>
            </a:r>
          </a:p>
          <a:p>
            <a:pPr lvl="1"/>
            <a:r>
              <a:rPr lang="en-US" dirty="0"/>
              <a:t>After a resident council meeting discussing an increase in antibiotic resistant bacterial infections in the nursing home, Ms. Johnson and Mr. Moore, another resident at the Springville Nursing Home and the president of the resident council, wonder: (ADVANCE): Do certain germs spread more easily in nursing homes? And what is being done to keep their nursing home environment safe? </a:t>
            </a:r>
          </a:p>
        </p:txBody>
      </p:sp>
      <p:sp>
        <p:nvSpPr>
          <p:cNvPr id="6" name="Footer Placeholder 5"/>
          <p:cNvSpPr>
            <a:spLocks noGrp="1"/>
          </p:cNvSpPr>
          <p:nvPr>
            <p:ph type="ftr" sz="quarter" idx="4"/>
          </p:nvPr>
        </p:nvSpPr>
        <p:spPr/>
        <p:txBody>
          <a:bodyPr/>
          <a:lstStyle>
            <a:lvl1pPr algn="l">
              <a:defRPr sz="1200"/>
            </a:lvl1pPr>
          </a:lstStyle>
          <a:p>
            <a:r>
              <a:rPr lang="cs-CZ"/>
              <a:t>https://www.unthsc.edu/center-for-geriatrics/education-programs/icare/</a:t>
            </a:r>
          </a:p>
        </p:txBody>
      </p:sp>
      <p:sp>
        <p:nvSpPr>
          <p:cNvPr id="7" name="Slide Number Placeholder 6"/>
          <p:cNvSpPr>
            <a:spLocks noGrp="1"/>
          </p:cNvSpPr>
          <p:nvPr>
            <p:ph type="sldNum" sz="quarter" idx="5"/>
          </p:nvPr>
        </p:nvSpPr>
        <p:spPr/>
        <p:txBody>
          <a:bodyPr/>
          <a:lstStyle>
            <a:lvl1pPr algn="r">
              <a:defRPr sz="1200"/>
            </a:lvl1pPr>
          </a:lstStyle>
          <a:p>
            <a:fld id="{871B2431-D351-4C6E-A3CF-9DFAC0E3E050}" type="slidenum">
              <a:rPr lang="cs-CZ" smtClean="0"/>
              <a:pPr/>
              <a:t>5</a:t>
            </a:fld>
            <a:endParaRPr lang="cs-CZ"/>
          </a:p>
        </p:txBody>
      </p:sp>
      <p:sp>
        <p:nvSpPr>
          <p:cNvPr id="12" name="Slide Image Placeholder 11">
            <a:extLst>
              <a:ext uri="{FF2B5EF4-FFF2-40B4-BE49-F238E27FC236}">
                <a16:creationId xmlns:a16="http://schemas.microsoft.com/office/drawing/2014/main" id="{F63F972F-54FF-409F-99E7-779819B43582}"/>
              </a:ext>
            </a:extLst>
          </p:cNvPr>
          <p:cNvSpPr>
            <a:spLocks noGrp="1" noRot="1" noChangeAspect="1"/>
          </p:cNvSpPr>
          <p:nvPr>
            <p:ph type="sldImg"/>
          </p:nvPr>
        </p:nvSpPr>
        <p:spPr>
          <a:xfrm>
            <a:off x="1233488" y="687388"/>
            <a:ext cx="4137025" cy="2327275"/>
          </a:xfr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886216" y="171450"/>
            <a:ext cx="5085567" cy="279498"/>
          </a:xfrm>
        </p:spPr>
        <p:txBody>
          <a:bodyPr/>
          <a:lstStyle>
            <a:lvl1pPr algn="l">
              <a:defRPr sz="1200"/>
            </a:lvl1pPr>
          </a:lstStyle>
          <a:p>
            <a:r>
              <a:rPr lang="en-US" dirty="0"/>
              <a:t>ICARE: Infection Control Advocate and Resident Education</a:t>
            </a:r>
            <a:endParaRPr lang="cs-CZ" dirty="0"/>
          </a:p>
        </p:txBody>
      </p:sp>
      <p:sp>
        <p:nvSpPr>
          <p:cNvPr id="5" name="Notes Placeholder 4"/>
          <p:cNvSpPr>
            <a:spLocks noGrp="1"/>
          </p:cNvSpPr>
          <p:nvPr>
            <p:ph type="body" sz="quarter" idx="3"/>
          </p:nvPr>
        </p:nvSpPr>
        <p:spPr/>
        <p:txBody>
          <a:bodyPr/>
          <a:lstStyle/>
          <a:p>
            <a:pPr lvl="0"/>
            <a:r>
              <a:rPr lang="en-US" dirty="0"/>
              <a:t>Script:</a:t>
            </a:r>
          </a:p>
          <a:p>
            <a:pPr lvl="1"/>
            <a:r>
              <a:rPr lang="en-US" dirty="0"/>
              <a:t>After this lesson, you will be able to answer the following questions: </a:t>
            </a:r>
          </a:p>
          <a:p>
            <a:pPr lvl="1"/>
            <a:r>
              <a:rPr lang="en-US" dirty="0"/>
              <a:t>(ADVANCE) Why do certain germs spread easily in nursing home communities? </a:t>
            </a:r>
          </a:p>
          <a:p>
            <a:pPr lvl="1"/>
            <a:r>
              <a:rPr lang="en-US" dirty="0"/>
              <a:t>(ADVANCE) What steps can be taken in the nursing home environment to stop the spread of infections? Lastly, </a:t>
            </a:r>
          </a:p>
          <a:p>
            <a:pPr lvl="1"/>
            <a:r>
              <a:rPr lang="en-US" dirty="0"/>
              <a:t>(ADVANCE) How can being informed and involved respect resident rights while preventing and controlling infections?</a:t>
            </a:r>
          </a:p>
          <a:p>
            <a:pPr lvl="0"/>
            <a:endParaRPr lang="en-US" dirty="0"/>
          </a:p>
        </p:txBody>
      </p:sp>
      <p:sp>
        <p:nvSpPr>
          <p:cNvPr id="6" name="Footer Placeholder 5"/>
          <p:cNvSpPr>
            <a:spLocks noGrp="1"/>
          </p:cNvSpPr>
          <p:nvPr>
            <p:ph type="ftr" sz="quarter" idx="4"/>
          </p:nvPr>
        </p:nvSpPr>
        <p:spPr/>
        <p:txBody>
          <a:bodyPr/>
          <a:lstStyle>
            <a:lvl1pPr algn="l">
              <a:defRPr sz="1200"/>
            </a:lvl1pPr>
          </a:lstStyle>
          <a:p>
            <a:r>
              <a:rPr lang="cs-CZ"/>
              <a:t>https://www.unthsc.edu/center-for-geriatrics/education-programs/icare/</a:t>
            </a:r>
          </a:p>
        </p:txBody>
      </p:sp>
      <p:sp>
        <p:nvSpPr>
          <p:cNvPr id="7" name="Slide Number Placeholder 6"/>
          <p:cNvSpPr>
            <a:spLocks noGrp="1"/>
          </p:cNvSpPr>
          <p:nvPr>
            <p:ph type="sldNum" sz="quarter" idx="5"/>
          </p:nvPr>
        </p:nvSpPr>
        <p:spPr/>
        <p:txBody>
          <a:bodyPr/>
          <a:lstStyle>
            <a:lvl1pPr algn="r">
              <a:defRPr sz="1200"/>
            </a:lvl1pPr>
          </a:lstStyle>
          <a:p>
            <a:fld id="{871B2431-D351-4C6E-A3CF-9DFAC0E3E050}" type="slidenum">
              <a:rPr lang="cs-CZ" smtClean="0"/>
              <a:pPr/>
              <a:t>6</a:t>
            </a:fld>
            <a:endParaRPr lang="cs-CZ"/>
          </a:p>
        </p:txBody>
      </p:sp>
      <p:sp>
        <p:nvSpPr>
          <p:cNvPr id="12" name="Slide Image Placeholder 11">
            <a:extLst>
              <a:ext uri="{FF2B5EF4-FFF2-40B4-BE49-F238E27FC236}">
                <a16:creationId xmlns:a16="http://schemas.microsoft.com/office/drawing/2014/main" id="{8C15E81D-9909-4EED-BFF3-450631926AD6}"/>
              </a:ext>
            </a:extLst>
          </p:cNvPr>
          <p:cNvSpPr>
            <a:spLocks noGrp="1" noRot="1" noChangeAspect="1"/>
          </p:cNvSpPr>
          <p:nvPr>
            <p:ph type="sldImg"/>
          </p:nvPr>
        </p:nvSpPr>
        <p:spPr>
          <a:xfrm>
            <a:off x="1233488" y="687388"/>
            <a:ext cx="4137025" cy="2327275"/>
          </a:xfrm>
        </p:spPr>
      </p:sp>
    </p:spTree>
    <p:extLst>
      <p:ext uri="{BB962C8B-B14F-4D97-AF65-F5344CB8AC3E}">
        <p14:creationId xmlns:p14="http://schemas.microsoft.com/office/powerpoint/2010/main" val="40914637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dirty="0"/>
              <a:t>Script:</a:t>
            </a:r>
          </a:p>
          <a:p>
            <a:pPr lvl="1"/>
            <a:r>
              <a:rPr lang="en-US" dirty="0"/>
              <a:t>A nursing home (ADVANCE) can be a great place where people live and work but it can also be a place where (ADVANCE) germs, especially germs that are resistant to certain medications and chemicals, can survive and thrive. But why? Well people in nursing home communities, (ADVANCE) due their age and health, can more easily get an infection and become sick- so they are more susceptible to getting germs. And many times (ADVANCE) people who are vulnerable to getting an infection (susceptible) share tight spaces, and sharing tight spaces also means sharing germs. But in addition to shared spaces, it’s the kinds of spaces that are found in a nursing home community. The nursing community is a home, and not a hospital like environment. Nursing homes are required to provide a clean, safe environment that is “homelike”- one where residents use their own personal items, so they feel at home and can express themselves. This can include having, for example, a soft chair a resident likes, curtains, and drapes. All of these items, while the do make a place feel like home, they can be harder to clean and remove germs from. This brings us to the very important role of products and practices. (ADVANCE) The kinds of products used to get rid of germs and how these products are used is also very important. The right chemical products must be used on the right surfaces and for the right amount of time to work correctly. If this is not done, then germs can continue to survive and thrive. And Lastly, germs themselves have developed ways to be hardy and resistant, so they are not easy to kill and get rid of in a nursing home environment. Of course, a combination of all of the above can allow germs to survive and thrive in a nursing home community. </a:t>
            </a:r>
          </a:p>
          <a:p>
            <a:pPr lvl="1"/>
            <a:endParaRPr lang="en-US" dirty="0"/>
          </a:p>
          <a:p>
            <a:r>
              <a:rPr lang="en-US" dirty="0"/>
              <a:t>Know Before You Go!</a:t>
            </a:r>
          </a:p>
          <a:p>
            <a:pPr lvl="1"/>
            <a:r>
              <a:rPr lang="en-US" dirty="0"/>
              <a:t>As noted in lesson 1, nursing home residents are susceptible to not only infection but also severe disease due to infection. This is due to two main factors: </a:t>
            </a:r>
          </a:p>
          <a:p>
            <a:pPr lvl="2"/>
            <a:r>
              <a:rPr lang="en-US" dirty="0"/>
              <a:t>1) Resident-specific factors (age, chronic diseases, disability, and specific procedures and treatments); and 2) environmental factors (congregate living and healthcare transitions).</a:t>
            </a:r>
            <a:endParaRPr lang="en-US" dirty="0">
              <a:cs typeface="Calibri"/>
            </a:endParaRPr>
          </a:p>
          <a:p>
            <a:pPr lvl="1"/>
            <a:r>
              <a:rPr lang="en-US" dirty="0"/>
              <a:t>Nursing home residents are susceptible to not only infection but also severe disease due to infection. This is due to two main factors:</a:t>
            </a:r>
          </a:p>
          <a:p>
            <a:pPr lvl="2"/>
            <a:r>
              <a:rPr lang="en-US" dirty="0"/>
              <a:t>1) Host (resident)-specific factors: age, chronic diseases, disability, and specific procedures and treatments.  </a:t>
            </a:r>
          </a:p>
          <a:p>
            <a:pPr lvl="3"/>
            <a:r>
              <a:rPr lang="en-US" dirty="0"/>
              <a:t>As people age, their immune systems do not function as well and may not be able to fight off an infection as easily. This is called </a:t>
            </a:r>
            <a:r>
              <a:rPr lang="en-US" dirty="0" err="1"/>
              <a:t>immunosensence</a:t>
            </a:r>
            <a:r>
              <a:rPr lang="en-US" dirty="0"/>
              <a:t>.  </a:t>
            </a:r>
            <a:endParaRPr lang="en-US" dirty="0">
              <a:cs typeface="Calibri"/>
            </a:endParaRPr>
          </a:p>
          <a:p>
            <a:pPr lvl="3"/>
            <a:r>
              <a:rPr lang="en-US" dirty="0"/>
              <a:t>Common chronic diseases that can lead to increased infections in older adults include cardiovascular disease, cancer, diabetes, chronic obstructive pulmonary disease (COPD), and arthritis. These diseases, directly or indirectly, may lead to increased infections by affecting how the body can utilize nutrients and oxygen or how a person ambulates or moves to prevent the breakdown of skin or tissues.  </a:t>
            </a:r>
            <a:endParaRPr lang="en-US" dirty="0">
              <a:cs typeface="Calibri"/>
            </a:endParaRPr>
          </a:p>
          <a:p>
            <a:pPr lvl="4"/>
            <a:r>
              <a:rPr lang="en-US" dirty="0"/>
              <a:t>Cardiovascular disease affects the heart and blood vessels. Common cardiovascular diseases include congestive heart failure (inability of the heart to pump blood efficiently) and myocardial infarction (heart attacks).  </a:t>
            </a:r>
            <a:endParaRPr lang="en-US" dirty="0">
              <a:cs typeface="Calibri"/>
            </a:endParaRPr>
          </a:p>
          <a:p>
            <a:pPr lvl="4"/>
            <a:r>
              <a:rPr lang="en-US" dirty="0"/>
              <a:t>Cancer is when the body’s cells grow uncontrollably and spread to other parts of the body. One in three cancers is diagnosed after the age of 75.  </a:t>
            </a:r>
            <a:endParaRPr lang="en-US" dirty="0">
              <a:cs typeface="Calibri"/>
            </a:endParaRPr>
          </a:p>
          <a:p>
            <a:pPr lvl="4"/>
            <a:r>
              <a:rPr lang="en-US" dirty="0"/>
              <a:t>Diabetes includes type I and type II diabetes, both of which keep your body from regulating blood sugar with the help of a hormone called insulin. Type I diabetes initially occurs when a person is young, due to genetic reasons; with type I diabetes, a person does not make enough insulin to regulate blood sugar. Type II diabetes occurs much later in life and is caused by diet and lifestyle. With type II diabetes, people can no longer use insulin effectively to regulate blood sugar. The risk of type II diabetes increases with age.  </a:t>
            </a:r>
            <a:endParaRPr lang="en-US" dirty="0">
              <a:cs typeface="Calibri"/>
            </a:endParaRPr>
          </a:p>
          <a:p>
            <a:pPr lvl="4"/>
            <a:r>
              <a:rPr lang="en-US" dirty="0"/>
              <a:t>COPD includes emphysema and chronic bronchitis. Emphysema is the destruction of the air sacs of the lungs and is primarily associated with a history of smoking tobacco. Chronic bronchitis is the inflammation of the airways of the lungs and is typically caused by long periods of exposure to pollutants.  </a:t>
            </a:r>
            <a:endParaRPr lang="en-US" dirty="0">
              <a:cs typeface="Calibri"/>
            </a:endParaRPr>
          </a:p>
          <a:p>
            <a:pPr lvl="4"/>
            <a:r>
              <a:rPr lang="en-US" dirty="0"/>
              <a:t>Arthritis, specifically osteoarthritis, occurs over time from use, with the bones becoming damaged.</a:t>
            </a:r>
            <a:endParaRPr lang="en-US" dirty="0">
              <a:cs typeface="Calibri"/>
            </a:endParaRPr>
          </a:p>
          <a:p>
            <a:pPr lvl="3"/>
            <a:r>
              <a:rPr lang="en-US" dirty="0"/>
              <a:t>Disability is the effect of chronic diseases and conditions on a person’s ability to engage in the activities of daily living (ADLs). ADLs are basic self-care tasks such as walking, eating, bathing, toileting, and dressing. Arthritis and cardiovascular disease are common predictors of disability.  </a:t>
            </a:r>
            <a:endParaRPr lang="en-US" dirty="0">
              <a:cs typeface="Calibri"/>
            </a:endParaRPr>
          </a:p>
          <a:p>
            <a:pPr lvl="3"/>
            <a:r>
              <a:rPr lang="en-US" dirty="0"/>
              <a:t>A common invasive device in nursing home residents is a urinary catheter (a flexible tube inserted into the bladder to empty the bladder). Common treatments in nursing home residents include antibiotics, which, if not used correctly or when needed, can make a person more susceptible to infection and illness. </a:t>
            </a:r>
            <a:endParaRPr lang="en-US" dirty="0">
              <a:cs typeface="Calibri"/>
            </a:endParaRPr>
          </a:p>
          <a:p>
            <a:pPr lvl="2"/>
            <a:r>
              <a:rPr lang="en-US" dirty="0"/>
              <a:t>2) Environmental factors: congregate living (shared housing and social activities) and healthcare transitions (moving to a different facility or location or a different level of care).  </a:t>
            </a:r>
          </a:p>
          <a:p>
            <a:pPr lvl="2"/>
            <a:r>
              <a:rPr lang="en-US" dirty="0"/>
              <a:t>Congregate living increases the probability of coming into contact with multiple people who may be able to transmit infections.  </a:t>
            </a:r>
            <a:endParaRPr lang="en-US" dirty="0">
              <a:cs typeface="Calibri"/>
            </a:endParaRPr>
          </a:p>
          <a:p>
            <a:pPr lvl="3"/>
            <a:r>
              <a:rPr lang="en-US" dirty="0"/>
              <a:t>Healthcare transitions can result in medical errors, inappropriate care, and poor clinical outcomes. All of these may increase opportunities for the transmission of infection.</a:t>
            </a:r>
            <a:endParaRPr lang="en-US" dirty="0">
              <a:cs typeface="Calibri"/>
            </a:endParaRPr>
          </a:p>
          <a:p>
            <a:pPr lvl="1"/>
            <a:r>
              <a:rPr lang="en-US" dirty="0"/>
              <a:t>Home Environment: The nursing home is a unique, healthcare environment that must balance the requirements of healthcare level cleaning and disinfection, with a “homelike” environment.</a:t>
            </a:r>
          </a:p>
          <a:p>
            <a:pPr lvl="2"/>
            <a:r>
              <a:rPr lang="en-US" dirty="0"/>
              <a:t>Per CMS regulation (483.10i), nursing homes must provide “a safe, clean, comfortable, and homelike environment..” This includes allowing residents to use their own personal items as much as possible, and gives the resident opportunities for self expression, provide homelike furniture and items like drapes and curtains, furniture that is comfortable, and promptly address any cleaning needs. CMS emphases the need to avoid an “institutional” practices that may feel more like hospitals. </a:t>
            </a:r>
          </a:p>
          <a:p>
            <a:pPr lvl="2"/>
            <a:r>
              <a:rPr lang="en-US" dirty="0"/>
              <a:t>These personal items may be difficult to clean and disinfect, as well as track cleaning and disinfection. But, the facility must have a procedure and processes in place to address cleaning and disinfection in this “homelike” environment. </a:t>
            </a:r>
          </a:p>
          <a:p>
            <a:pPr lvl="1"/>
            <a:r>
              <a:rPr lang="en-US" dirty="0"/>
              <a:t>Products and Practices: Only specific, EPA registered products should be utilized to ensure thorough cleaning and disinfection</a:t>
            </a:r>
          </a:p>
          <a:p>
            <a:pPr lvl="2"/>
            <a:r>
              <a:rPr lang="en-US" dirty="0"/>
              <a:t>Nursing homes are required by CMS regulations to use EPA registered, healthcare or hospital grade products and cannot use, common household grade disinfectants that are not EPA registered. But using the right product is just the first step. The right product must be used on the appropriate surface, for the right amount of time and that surface must be cleaned before disinfected. </a:t>
            </a:r>
          </a:p>
          <a:p>
            <a:pPr lvl="3"/>
            <a:r>
              <a:rPr lang="en-US" dirty="0"/>
              <a:t>Some products can be used to clean and disinfect while others are for disinfection only. Cleaning is removing visible soil material from objects and surfaces by scrubbing for example, using some type of detergent or enzyme product. Disinfection is destroying most microorganisms but not all like those that are resistant due to their form (like a spore- a highly resistant outer structure; resistant to many disinfectants, drying, and heat). </a:t>
            </a:r>
          </a:p>
          <a:p>
            <a:pPr lvl="1"/>
            <a:r>
              <a:rPr lang="en-US" dirty="0"/>
              <a:t>Hardy and resistant germs: microorganism have physical and genetic advantages that allow them to bypass harsh environments, including drying, heat, and antibiotics.</a:t>
            </a:r>
          </a:p>
          <a:p>
            <a:pPr lvl="2"/>
            <a:r>
              <a:rPr lang="en-US" dirty="0"/>
              <a:t>Bacteria can have a thick wall that allows them to survive for longer in the environment (gram-positive bacteria) or have a membrane that keeps chemicals like antibiotics out, making them resistant to these antibiotics (gram-negative bacteria).  </a:t>
            </a:r>
          </a:p>
          <a:p>
            <a:pPr lvl="2"/>
            <a:r>
              <a:rPr lang="en-US" dirty="0"/>
              <a:t>Some bacteria can use structures called spores, so they become inactivated and in a dormant form. In this spore form, bacteria are resistant to heat, drying, and some commonly used chemicals. A common spore-forming bacteria is C. diff.  </a:t>
            </a:r>
            <a:endParaRPr lang="en-US" dirty="0">
              <a:cs typeface="Calibri"/>
            </a:endParaRPr>
          </a:p>
          <a:p>
            <a:pPr lvl="3"/>
            <a:r>
              <a:rPr lang="en-US" dirty="0"/>
              <a:t>Another structure used is a capsule that allows bacteria to stick to people more easily but also guards it from being destroyed.  </a:t>
            </a:r>
            <a:endParaRPr lang="en-US" dirty="0">
              <a:cs typeface="Calibri"/>
            </a:endParaRPr>
          </a:p>
          <a:p>
            <a:pPr lvl="2"/>
            <a:r>
              <a:rPr lang="en-US" dirty="0"/>
              <a:t>Bacteria can also use biofilms, which are mesh-like structures where large groups of bacteria communicate and are protected from the environment. These biofilms are very difficult to get rid of.  </a:t>
            </a:r>
            <a:endParaRPr lang="en-US" dirty="0">
              <a:cs typeface="Calibri"/>
            </a:endParaRPr>
          </a:p>
          <a:p>
            <a:pPr lvl="2"/>
            <a:r>
              <a:rPr lang="en-US" dirty="0"/>
              <a:t>Viruses that do not have a lipid outer layer and are small, like norovirus, are also more hardy in the environment, lasting for longer periods, and cannot be killed with an alcohol-based hand rub. </a:t>
            </a:r>
          </a:p>
          <a:p>
            <a:pPr indent="0">
              <a:buFontTx/>
              <a:buNone/>
            </a:pPr>
            <a:endParaRPr lang="en-US" dirty="0">
              <a:cs typeface="Calibri"/>
            </a:endParaRPr>
          </a:p>
        </p:txBody>
      </p:sp>
      <p:sp>
        <p:nvSpPr>
          <p:cNvPr id="4" name="Slide Number Placeholder 3"/>
          <p:cNvSpPr>
            <a:spLocks noGrp="1"/>
          </p:cNvSpPr>
          <p:nvPr>
            <p:ph type="sldNum" sz="quarter" idx="10"/>
          </p:nvPr>
        </p:nvSpPr>
        <p:spPr/>
        <p:txBody>
          <a:bodyPr/>
          <a:lstStyle/>
          <a:p>
            <a:fld id="{871B2431-D351-4C6E-A3CF-9DFAC0E3E050}" type="slidenum">
              <a:rPr lang="cs-CZ" smtClean="0"/>
              <a:pPr/>
              <a:t>7</a:t>
            </a:fld>
            <a:endParaRPr lang="cs-CZ"/>
          </a:p>
        </p:txBody>
      </p:sp>
      <p:sp>
        <p:nvSpPr>
          <p:cNvPr id="5" name="Footer Placeholder 4">
            <a:extLst>
              <a:ext uri="{FF2B5EF4-FFF2-40B4-BE49-F238E27FC236}">
                <a16:creationId xmlns:a16="http://schemas.microsoft.com/office/drawing/2014/main" id="{74D854FB-145D-4372-9A94-F5EAB838BE87}"/>
              </a:ext>
            </a:extLst>
          </p:cNvPr>
          <p:cNvSpPr>
            <a:spLocks noGrp="1"/>
          </p:cNvSpPr>
          <p:nvPr>
            <p:ph type="ftr" sz="quarter" idx="4"/>
          </p:nvPr>
        </p:nvSpPr>
        <p:spPr/>
        <p:txBody>
          <a:bodyPr/>
          <a:lstStyle/>
          <a:p>
            <a:r>
              <a:rPr lang="en-US"/>
              <a:t>https://www.unthsc.edu/center-for-geriatrics/education-programs/icare/</a:t>
            </a:r>
            <a:endParaRPr lang="en-US" dirty="0"/>
          </a:p>
        </p:txBody>
      </p:sp>
      <p:sp>
        <p:nvSpPr>
          <p:cNvPr id="6" name="Header Placeholder 5">
            <a:extLst>
              <a:ext uri="{FF2B5EF4-FFF2-40B4-BE49-F238E27FC236}">
                <a16:creationId xmlns:a16="http://schemas.microsoft.com/office/drawing/2014/main" id="{037C10E4-8F04-4698-9278-0D9CF50C0AAC}"/>
              </a:ext>
            </a:extLst>
          </p:cNvPr>
          <p:cNvSpPr>
            <a:spLocks noGrp="1"/>
          </p:cNvSpPr>
          <p:nvPr>
            <p:ph type="hdr" sz="quarter"/>
          </p:nvPr>
        </p:nvSpPr>
        <p:spPr/>
        <p:txBody>
          <a:bodyPr/>
          <a:lstStyle/>
          <a:p>
            <a:r>
              <a:rPr lang="en-US"/>
              <a:t>ICARE: Infection Control Advocate and Resident Education</a:t>
            </a:r>
            <a:endParaRPr lang="en-US" dirty="0"/>
          </a:p>
        </p:txBody>
      </p:sp>
      <p:sp>
        <p:nvSpPr>
          <p:cNvPr id="16" name="Slide Image Placeholder 15">
            <a:extLst>
              <a:ext uri="{FF2B5EF4-FFF2-40B4-BE49-F238E27FC236}">
                <a16:creationId xmlns:a16="http://schemas.microsoft.com/office/drawing/2014/main" id="{6120D27D-20BF-42EB-9A93-12D54A8B6CB6}"/>
              </a:ext>
            </a:extLst>
          </p:cNvPr>
          <p:cNvSpPr>
            <a:spLocks noGrp="1" noRot="1" noChangeAspect="1"/>
          </p:cNvSpPr>
          <p:nvPr>
            <p:ph type="sldImg"/>
          </p:nvPr>
        </p:nvSpPr>
        <p:spPr>
          <a:xfrm>
            <a:off x="1233488" y="687388"/>
            <a:ext cx="4137025" cy="2327275"/>
          </a:xfrm>
        </p:spPr>
      </p:sp>
    </p:spTree>
    <p:extLst>
      <p:ext uri="{BB962C8B-B14F-4D97-AF65-F5344CB8AC3E}">
        <p14:creationId xmlns:p14="http://schemas.microsoft.com/office/powerpoint/2010/main" val="27582248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dirty="0"/>
              <a:t>Script:</a:t>
            </a:r>
          </a:p>
          <a:p>
            <a:pPr lvl="1"/>
            <a:r>
              <a:rPr lang="en-US" dirty="0"/>
              <a:t>So, because of all of the things just mentioned- (ADVANCE) perfect people, places, practices- pathogens (which are bad germs that make us sick) are more commonly found in nursing home communities. These unique and tough germs have adapted (ADVANCE) to be hardy and take advantage of the nursing home environment and the people there- spreading easily in tight spaces. These germs can survive (ADVANCE) on surfaces for long-periods of time- From hours, to weeks, to months! These germs also communicate with each other, passing along the genes needed to make them resistant to several antibiotics, so they are called multi-drug resistant organisms (MDROs) (ADVANCE) . So it is the right conditions that keep these bad bugs in nursing home communities. To learn more about the different types of germs commonly found in nursing homes, please see the information sheets in this lesson. </a:t>
            </a:r>
          </a:p>
          <a:p>
            <a:endParaRPr lang="en-US" dirty="0"/>
          </a:p>
          <a:p>
            <a:r>
              <a:rPr lang="en-US" dirty="0"/>
              <a:t>Know Before You Go!</a:t>
            </a:r>
          </a:p>
          <a:p>
            <a:pPr lvl="1"/>
            <a:r>
              <a:rPr lang="en-US" dirty="0"/>
              <a:t>Perfect people (susceptible residents), places (close, communal spaces), and practices (cleaning and disinfection) for the right pathogens (general term for microorganisms that make people sick)</a:t>
            </a:r>
          </a:p>
          <a:p>
            <a:pPr lvl="2"/>
            <a:r>
              <a:rPr lang="en-US" dirty="0"/>
              <a:t>As previously mentioned, many residents may have chronic conditions that require medications and treatments that can lead to infections. Inappropriate use of antibiotics and invasive procedures such as urinary catheters are unfortunately common in nursing homes. 40 to 75% of antibiotics prescribed in nursing homes may be unnecessary or inappropriate, with the most common use of inappropriate therapy being a suspected urinary tract infection (APIC Text). This inappropriate antibiotic use leads to the proliferation of drug-resistant microbes.  </a:t>
            </a:r>
          </a:p>
          <a:p>
            <a:pPr lvl="2"/>
            <a:r>
              <a:rPr lang="en-US" dirty="0"/>
              <a:t>Resistance to antibiotics leaves fewer treatment options and can result in negative health outcomes for the resident if the infection cannot be controlled with antibiotics, including death.</a:t>
            </a:r>
            <a:endParaRPr lang="en-US" dirty="0">
              <a:cs typeface="Calibri"/>
            </a:endParaRPr>
          </a:p>
          <a:p>
            <a:pPr lvl="1"/>
            <a:r>
              <a:rPr lang="en-US" dirty="0"/>
              <a:t>Adapt to conditions </a:t>
            </a:r>
          </a:p>
          <a:p>
            <a:pPr lvl="2"/>
            <a:r>
              <a:rPr lang="en-US" dirty="0"/>
              <a:t>(See the previous slide for more information on Gram-negative and Gram-positive bacteria, spores, capsules, biofilms, and viral adaptation for survival)</a:t>
            </a:r>
            <a:endParaRPr lang="en-US" dirty="0">
              <a:cs typeface="Calibri"/>
            </a:endParaRPr>
          </a:p>
          <a:p>
            <a:pPr lvl="1"/>
            <a:r>
              <a:rPr lang="en-US" dirty="0"/>
              <a:t>Survival on surfaces for long periods</a:t>
            </a:r>
          </a:p>
          <a:p>
            <a:pPr lvl="2"/>
            <a:r>
              <a:rPr lang="en-US" dirty="0"/>
              <a:t>CMS Appendix PP provides the example of the following microorganisms on inanimate surfaces: C. diff spores (up to 5 months), Hepatitis B (1 week), and influenza virus (8 hours).  See the reference for “Environmental Cleaning and Disinfection: Principles of Infection Transmission and the Role of the Environment” for more survival time and microorganism survival. </a:t>
            </a:r>
          </a:p>
          <a:p>
            <a:pPr lvl="1"/>
            <a:r>
              <a:rPr lang="en-US" dirty="0"/>
              <a:t>Multi-Drug Resistant Organisms (MDROs)</a:t>
            </a:r>
          </a:p>
          <a:p>
            <a:pPr lvl="2"/>
            <a:r>
              <a:rPr lang="en-US"/>
              <a:t>Studies have shown that MDROs are a major issue for nursing home residents because: </a:t>
            </a:r>
            <a:r>
              <a:rPr lang="en-US" dirty="0"/>
              <a:t> </a:t>
            </a:r>
          </a:p>
          <a:p>
            <a:pPr lvl="3"/>
            <a:r>
              <a:rPr lang="en-US"/>
              <a:t>More than ½ of nursing home residents have been shown to be colonized (have bacteria on them without causing illness) with MDRO.  </a:t>
            </a:r>
          </a:p>
          <a:p>
            <a:pPr lvl="3"/>
            <a:r>
              <a:rPr lang="en-US"/>
              <a:t>MDROs have caused outbreaks in nursing homes.  </a:t>
            </a:r>
          </a:p>
          <a:p>
            <a:pPr lvl="3"/>
            <a:r>
              <a:rPr lang="en-US" dirty="0"/>
              <a:t>If a nursing home resident gets sick due to an MDRO, there are limited treatment options.  </a:t>
            </a:r>
            <a:endParaRPr lang="en-US" dirty="0">
              <a:cs typeface="Calibri"/>
            </a:endParaRPr>
          </a:p>
          <a:p>
            <a:pPr lvl="3"/>
            <a:r>
              <a:rPr lang="en-US" dirty="0"/>
              <a:t>See the CDC document “Implementation of Personal Protective Equipment (PPE) Use in Nursing Homes to Prevent Spread of Multi-drug-resistant Organisms (MDROs)” in the references for a list of MDROs that are considered to pose a risk for nursing home residents.  </a:t>
            </a:r>
            <a:endParaRPr lang="en-US" dirty="0">
              <a:cs typeface="Calibri"/>
            </a:endParaRPr>
          </a:p>
          <a:p>
            <a:pPr lvl="3"/>
            <a:r>
              <a:rPr lang="en-US" dirty="0"/>
              <a:t>For more information on the different types and specific microorganisms found in.</a:t>
            </a:r>
          </a:p>
          <a:p>
            <a:pPr lvl="2"/>
            <a:endParaRPr lang="en-US" dirty="0">
              <a:cs typeface="Calibri"/>
            </a:endParaRPr>
          </a:p>
          <a:p>
            <a:endParaRPr lang="en-US" dirty="0">
              <a:cs typeface="Calibri"/>
            </a:endParaRPr>
          </a:p>
        </p:txBody>
      </p:sp>
      <p:sp>
        <p:nvSpPr>
          <p:cNvPr id="4" name="Slide Number Placeholder 3"/>
          <p:cNvSpPr>
            <a:spLocks noGrp="1"/>
          </p:cNvSpPr>
          <p:nvPr>
            <p:ph type="sldNum" sz="quarter" idx="10"/>
          </p:nvPr>
        </p:nvSpPr>
        <p:spPr/>
        <p:txBody>
          <a:bodyPr/>
          <a:lstStyle/>
          <a:p>
            <a:fld id="{871B2431-D351-4C6E-A3CF-9DFAC0E3E050}" type="slidenum">
              <a:rPr lang="cs-CZ" smtClean="0"/>
              <a:pPr/>
              <a:t>8</a:t>
            </a:fld>
            <a:endParaRPr lang="cs-CZ"/>
          </a:p>
        </p:txBody>
      </p:sp>
      <p:sp>
        <p:nvSpPr>
          <p:cNvPr id="5" name="Footer Placeholder 4">
            <a:extLst>
              <a:ext uri="{FF2B5EF4-FFF2-40B4-BE49-F238E27FC236}">
                <a16:creationId xmlns:a16="http://schemas.microsoft.com/office/drawing/2014/main" id="{EDD58768-42FF-446C-8CBF-962DF6CA6909}"/>
              </a:ext>
            </a:extLst>
          </p:cNvPr>
          <p:cNvSpPr>
            <a:spLocks noGrp="1"/>
          </p:cNvSpPr>
          <p:nvPr>
            <p:ph type="ftr" sz="quarter" idx="4"/>
          </p:nvPr>
        </p:nvSpPr>
        <p:spPr/>
        <p:txBody>
          <a:bodyPr/>
          <a:lstStyle/>
          <a:p>
            <a:r>
              <a:rPr lang="en-US"/>
              <a:t>https://www.unthsc.edu/center-for-geriatrics/education-programs/icare/</a:t>
            </a:r>
            <a:endParaRPr lang="en-US" dirty="0"/>
          </a:p>
        </p:txBody>
      </p:sp>
      <p:sp>
        <p:nvSpPr>
          <p:cNvPr id="6" name="Header Placeholder 5">
            <a:extLst>
              <a:ext uri="{FF2B5EF4-FFF2-40B4-BE49-F238E27FC236}">
                <a16:creationId xmlns:a16="http://schemas.microsoft.com/office/drawing/2014/main" id="{80DC4321-9DBF-48E9-B622-CACC097680DC}"/>
              </a:ext>
            </a:extLst>
          </p:cNvPr>
          <p:cNvSpPr>
            <a:spLocks noGrp="1"/>
          </p:cNvSpPr>
          <p:nvPr>
            <p:ph type="hdr" sz="quarter"/>
          </p:nvPr>
        </p:nvSpPr>
        <p:spPr/>
        <p:txBody>
          <a:bodyPr/>
          <a:lstStyle/>
          <a:p>
            <a:r>
              <a:rPr lang="en-US"/>
              <a:t>ICARE: Infection Control Advocate and Resident Education</a:t>
            </a:r>
            <a:endParaRPr lang="en-US" dirty="0"/>
          </a:p>
        </p:txBody>
      </p:sp>
      <p:sp>
        <p:nvSpPr>
          <p:cNvPr id="11" name="Slide Image Placeholder 10">
            <a:extLst>
              <a:ext uri="{FF2B5EF4-FFF2-40B4-BE49-F238E27FC236}">
                <a16:creationId xmlns:a16="http://schemas.microsoft.com/office/drawing/2014/main" id="{CF945B4D-E5C0-45C4-A2F1-692400F0A605}"/>
              </a:ext>
            </a:extLst>
          </p:cNvPr>
          <p:cNvSpPr>
            <a:spLocks noGrp="1" noRot="1" noChangeAspect="1"/>
          </p:cNvSpPr>
          <p:nvPr>
            <p:ph type="sldImg"/>
          </p:nvPr>
        </p:nvSpPr>
        <p:spPr>
          <a:xfrm>
            <a:off x="1233488" y="687388"/>
            <a:ext cx="4137025" cy="2327275"/>
          </a:xfrm>
        </p:spPr>
      </p:sp>
    </p:spTree>
    <p:extLst>
      <p:ext uri="{BB962C8B-B14F-4D97-AF65-F5344CB8AC3E}">
        <p14:creationId xmlns:p14="http://schemas.microsoft.com/office/powerpoint/2010/main" val="20870875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dirty="0"/>
              <a:t>Script: </a:t>
            </a:r>
          </a:p>
          <a:p>
            <a:pPr lvl="1"/>
            <a:r>
              <a:rPr lang="en-US" dirty="0"/>
              <a:t>So we know that certain germs can spread more easily in a nursing home community. But how are they spread? Well germ spread, also known as transmission, happens in two ways: directly (ADVANCE) and indirectly (ADVANCE). Germs spread directly from a person to another person through (ADVANCE) contact with them like hugging or kissing. Direct spread also happens when a person coughs or sneezes very close to you and large drops containing germs from their coughs or sneezes directly enter your body. Germs spread indirectly when (ADVANCE) objects and surfaces in our environment get contaminated with germs, we touch those objects or surfaces, and then touch our eyes, nose, mouth, or other areas where germs can get into our bodies like broken skin such as a cut or wound. Some germs also spread indirectly in the air through (ADVANCE) very, very small droplets that can come from people when then talk, sneeze or cough or even spread through using certain medical devices like ventilators. Of course when germs spread to us, we can get an infection and get sick. </a:t>
            </a:r>
          </a:p>
          <a:p>
            <a:pPr lvl="1"/>
            <a:r>
              <a:rPr lang="en-US" dirty="0"/>
              <a:t>In this lesson, we will focus on (ADVANCE) indirect spread from objects and surfaces and what can be done to protect the nursing home environment. Please see the ICARE resources provided in this lesson to learn more about direct germ spread and how to prevent it. </a:t>
            </a:r>
          </a:p>
          <a:p>
            <a:pPr lvl="1"/>
            <a:endParaRPr lang="en-US" dirty="0"/>
          </a:p>
          <a:p>
            <a:r>
              <a:rPr lang="en-US" dirty="0"/>
              <a:t>Know Before You Go!</a:t>
            </a:r>
          </a:p>
          <a:p>
            <a:pPr lvl="1"/>
            <a:r>
              <a:rPr lang="en-US" dirty="0"/>
              <a:t>Direct spread (transmission) can be prevented through hand hygiene, personal protective equipment (PPE) and other facility measures. Please see lessons 4: Hand Hygiene Heroes and  5: Gowns, Gloves, and Goggles…Protection for Prevention</a:t>
            </a:r>
          </a:p>
          <a:p>
            <a:pPr lvl="1"/>
            <a:r>
              <a:rPr lang="en-US" dirty="0"/>
              <a:t>Indirect spread (transmission) occurs via three main mechanisms: vehicle transmission, vector transmission, and airborne transmission.  </a:t>
            </a:r>
          </a:p>
          <a:p>
            <a:pPr lvl="2"/>
            <a:r>
              <a:rPr lang="en-US" dirty="0"/>
              <a:t>Vector transmission includes spread that occurs through insects such as mosquitoes and flies. As microorganisms that utilize mosquitoes as vectors also have part of their lifecycle in the insect, these vectors are known as biological vectors. For vectors that only physically carry microorganisms indirectly to a person, for example, carrying bacteria on the legs of a fly to contaminate food, these vectors are referred to as mechanical vectors. Microorganisms do not have part of their lifecycle on these vectors.  </a:t>
            </a:r>
          </a:p>
          <a:p>
            <a:pPr lvl="3"/>
            <a:r>
              <a:rPr lang="en-US" dirty="0"/>
              <a:t>For this lesson, we will not cover indirect or vector transmission, but note that it is a mechanism for indirect transmission.</a:t>
            </a:r>
            <a:endParaRPr lang="en-US" dirty="0">
              <a:cs typeface="Calibri"/>
            </a:endParaRPr>
          </a:p>
          <a:p>
            <a:pPr lvl="2"/>
            <a:r>
              <a:rPr lang="en-US" dirty="0"/>
              <a:t>Vehicle transmission: inanimate objects, also known as fomites. Typically, replication of the microorganism is limited in fomites but can serve as a source of infection in nursing homes due to factors highlighted in the previous slide.  </a:t>
            </a:r>
          </a:p>
          <a:p>
            <a:pPr lvl="2"/>
            <a:r>
              <a:rPr lang="en-US" dirty="0"/>
              <a:t>Airborne transmission occurs when very, very small droplets, called droplet nuclei, and aerosols are able to harbor microorganisms and, due to their extremely small size, remain suspended in the air for extended periods of time (up to hours). Airborne transmission can also occur when microorganisms are carried and suspended in the air through dues. It is important to keep in mind that a microorganism may be primarily transmitted through direct, large droplet spread but may also be transmitted through indirect, airborne transmission. The virus that causes COVID-19 (SARS-CoV-2) is an example of such a microorganism. While SARS-CoV-2 is primarily transmitted directly from one person to another through coughs and sneezes, it can also be transmitted indirectly when certain medical procedures are done that can generate very small droplet nuclei. These procedures are called aerosol-generating procedures, or AGPs, and include ventilation like bilevel positive airway pressure (BiPAP) and continuous positive airway pressure (CPAP). BiPAP and CPAP machines may be used for residents with sleep apnea or chronic obstructive pulmonary disorder (COPD). Therefore, it is important to keep in mind the types of procedures a resident may utilize to determine the possible ways microorganisms can be spread and the best prevention practices.</a:t>
            </a:r>
          </a:p>
          <a:p>
            <a:r>
              <a:rPr lang="en-US" dirty="0"/>
              <a:t> </a:t>
            </a:r>
          </a:p>
          <a:p>
            <a:endParaRPr lang="en-US" dirty="0"/>
          </a:p>
        </p:txBody>
      </p:sp>
      <p:sp>
        <p:nvSpPr>
          <p:cNvPr id="4" name="Slide Number Placeholder 3"/>
          <p:cNvSpPr>
            <a:spLocks noGrp="1"/>
          </p:cNvSpPr>
          <p:nvPr>
            <p:ph type="sldNum" sz="quarter" idx="10"/>
          </p:nvPr>
        </p:nvSpPr>
        <p:spPr/>
        <p:txBody>
          <a:bodyPr/>
          <a:lstStyle/>
          <a:p>
            <a:fld id="{871B2431-D351-4C6E-A3CF-9DFAC0E3E050}" type="slidenum">
              <a:rPr lang="cs-CZ" smtClean="0"/>
              <a:pPr/>
              <a:t>9</a:t>
            </a:fld>
            <a:endParaRPr lang="cs-CZ"/>
          </a:p>
        </p:txBody>
      </p:sp>
      <p:sp>
        <p:nvSpPr>
          <p:cNvPr id="5" name="Footer Placeholder 4">
            <a:extLst>
              <a:ext uri="{FF2B5EF4-FFF2-40B4-BE49-F238E27FC236}">
                <a16:creationId xmlns:a16="http://schemas.microsoft.com/office/drawing/2014/main" id="{EDD58768-42FF-446C-8CBF-962DF6CA6909}"/>
              </a:ext>
            </a:extLst>
          </p:cNvPr>
          <p:cNvSpPr>
            <a:spLocks noGrp="1"/>
          </p:cNvSpPr>
          <p:nvPr>
            <p:ph type="ftr" sz="quarter" idx="4"/>
          </p:nvPr>
        </p:nvSpPr>
        <p:spPr/>
        <p:txBody>
          <a:bodyPr/>
          <a:lstStyle/>
          <a:p>
            <a:r>
              <a:rPr lang="en-US"/>
              <a:t>https://www.unthsc.edu/center-for-geriatrics/education-programs/icare/</a:t>
            </a:r>
            <a:endParaRPr lang="en-US" dirty="0"/>
          </a:p>
        </p:txBody>
      </p:sp>
      <p:sp>
        <p:nvSpPr>
          <p:cNvPr id="6" name="Header Placeholder 5">
            <a:extLst>
              <a:ext uri="{FF2B5EF4-FFF2-40B4-BE49-F238E27FC236}">
                <a16:creationId xmlns:a16="http://schemas.microsoft.com/office/drawing/2014/main" id="{80DC4321-9DBF-48E9-B622-CACC097680DC}"/>
              </a:ext>
            </a:extLst>
          </p:cNvPr>
          <p:cNvSpPr>
            <a:spLocks noGrp="1"/>
          </p:cNvSpPr>
          <p:nvPr>
            <p:ph type="hdr" sz="quarter"/>
          </p:nvPr>
        </p:nvSpPr>
        <p:spPr/>
        <p:txBody>
          <a:bodyPr/>
          <a:lstStyle/>
          <a:p>
            <a:r>
              <a:rPr lang="en-US"/>
              <a:t>ICARE: Infection Control Advocate and Resident Education</a:t>
            </a:r>
            <a:endParaRPr lang="en-US" dirty="0"/>
          </a:p>
        </p:txBody>
      </p:sp>
      <p:sp>
        <p:nvSpPr>
          <p:cNvPr id="11" name="Slide Image Placeholder 10">
            <a:extLst>
              <a:ext uri="{FF2B5EF4-FFF2-40B4-BE49-F238E27FC236}">
                <a16:creationId xmlns:a16="http://schemas.microsoft.com/office/drawing/2014/main" id="{CF945B4D-E5C0-45C4-A2F1-692400F0A605}"/>
              </a:ext>
            </a:extLst>
          </p:cNvPr>
          <p:cNvSpPr>
            <a:spLocks noGrp="1" noRot="1" noChangeAspect="1"/>
          </p:cNvSpPr>
          <p:nvPr>
            <p:ph type="sldImg"/>
          </p:nvPr>
        </p:nvSpPr>
        <p:spPr>
          <a:xfrm>
            <a:off x="1233488" y="687388"/>
            <a:ext cx="4137025" cy="2327275"/>
          </a:xfrm>
        </p:spPr>
      </p:sp>
    </p:spTree>
    <p:extLst>
      <p:ext uri="{BB962C8B-B14F-4D97-AF65-F5344CB8AC3E}">
        <p14:creationId xmlns:p14="http://schemas.microsoft.com/office/powerpoint/2010/main" val="42359352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hyperlink" Target="http://www.untsystem.edu/about-us/branding-communication-guide/brand-identity-communications-guide"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t Guidelines - Reference Only">
    <p:spTree>
      <p:nvGrpSpPr>
        <p:cNvPr id="1" name=""/>
        <p:cNvGrpSpPr/>
        <p:nvPr/>
      </p:nvGrpSpPr>
      <p:grpSpPr>
        <a:xfrm>
          <a:off x="0" y="0"/>
          <a:ext cx="0" cy="0"/>
          <a:chOff x="0" y="0"/>
          <a:chExt cx="0" cy="0"/>
        </a:xfrm>
      </p:grpSpPr>
      <p:sp>
        <p:nvSpPr>
          <p:cNvPr id="15" name="TextBox 14"/>
          <p:cNvSpPr txBox="1"/>
          <p:nvPr userDrawn="1"/>
        </p:nvSpPr>
        <p:spPr>
          <a:xfrm>
            <a:off x="385011" y="1581191"/>
            <a:ext cx="11219935" cy="4247317"/>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dirty="0">
                <a:latin typeface="Calibri" panose="020F0502020204030204" pitchFamily="34" charset="0"/>
              </a:rPr>
              <a:t>Limit presentations to a maximum of 10 slides when possible</a:t>
            </a:r>
          </a:p>
          <a:p>
            <a:pPr marL="342900" indent="-342900">
              <a:lnSpc>
                <a:spcPct val="150000"/>
              </a:lnSpc>
              <a:buFont typeface="Arial" panose="020B0604020202020204" pitchFamily="34" charset="0"/>
              <a:buChar char="•"/>
            </a:pPr>
            <a:r>
              <a:rPr lang="en-US" dirty="0">
                <a:latin typeface="Calibri" panose="020F0502020204030204" pitchFamily="34" charset="0"/>
              </a:rPr>
              <a:t>Keep presentation</a:t>
            </a:r>
            <a:r>
              <a:rPr lang="en-US" baseline="0" dirty="0">
                <a:latin typeface="Calibri" panose="020F0502020204030204" pitchFamily="34" charset="0"/>
              </a:rPr>
              <a:t> to 20 minutes maximum</a:t>
            </a:r>
          </a:p>
          <a:p>
            <a:pPr marL="342900" indent="-342900">
              <a:lnSpc>
                <a:spcPct val="150000"/>
              </a:lnSpc>
              <a:buFont typeface="Arial" panose="020B0604020202020204" pitchFamily="34" charset="0"/>
              <a:buChar char="•"/>
            </a:pPr>
            <a:r>
              <a:rPr lang="en-US" baseline="0" dirty="0">
                <a:latin typeface="Calibri" panose="020F0502020204030204" pitchFamily="34" charset="0"/>
              </a:rPr>
              <a:t>Font size between 28-30 pt. minimum</a:t>
            </a:r>
            <a:endParaRPr lang="en-US" dirty="0">
              <a:latin typeface="Calibri" panose="020F0502020204030204" pitchFamily="34" charset="0"/>
            </a:endParaRPr>
          </a:p>
          <a:p>
            <a:pPr marL="342900" indent="-342900">
              <a:lnSpc>
                <a:spcPct val="150000"/>
              </a:lnSpc>
              <a:buFont typeface="Arial" panose="020B0604020202020204" pitchFamily="34" charset="0"/>
              <a:buChar char="•"/>
            </a:pPr>
            <a:r>
              <a:rPr lang="en-US" dirty="0">
                <a:latin typeface="Calibri" panose="020F0502020204030204" pitchFamily="34" charset="0"/>
              </a:rPr>
              <a:t>Use this standard template with fewer words, larger type</a:t>
            </a:r>
          </a:p>
          <a:p>
            <a:pPr marL="342900" marR="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1800" b="0" i="0" kern="1200" dirty="0">
                <a:solidFill>
                  <a:schemeClr val="tx1"/>
                </a:solidFill>
                <a:effectLst/>
                <a:latin typeface="+mn-lt"/>
                <a:ea typeface="+mn-ea"/>
                <a:cs typeface="+mn-cs"/>
              </a:rPr>
              <a:t>Recommend fonts: Helvetica (sans serif) or Garamond (serif). Be consistent with one font.</a:t>
            </a:r>
          </a:p>
          <a:p>
            <a:pPr marL="342900" indent="-342900">
              <a:lnSpc>
                <a:spcPct val="150000"/>
              </a:lnSpc>
              <a:buFont typeface="Arial" panose="020B0604020202020204" pitchFamily="34" charset="0"/>
              <a:buChar char="•"/>
            </a:pPr>
            <a:r>
              <a:rPr lang="en-US" dirty="0">
                <a:latin typeface="Calibri" panose="020F0502020204030204" pitchFamily="34" charset="0"/>
              </a:rPr>
              <a:t>Begin with a succinct summary statement on Opening Slide that defines </a:t>
            </a:r>
            <a:br>
              <a:rPr lang="en-US" dirty="0">
                <a:latin typeface="Calibri" panose="020F0502020204030204" pitchFamily="34" charset="0"/>
              </a:rPr>
            </a:br>
            <a:r>
              <a:rPr lang="en-US" dirty="0">
                <a:latin typeface="Calibri" panose="020F0502020204030204" pitchFamily="34" charset="0"/>
              </a:rPr>
              <a:t>what will be presented and why this is relevant </a:t>
            </a:r>
          </a:p>
          <a:p>
            <a:pPr marL="342900" indent="-342900">
              <a:lnSpc>
                <a:spcPct val="150000"/>
              </a:lnSpc>
              <a:buFont typeface="Arial" panose="020B0604020202020204" pitchFamily="34" charset="0"/>
              <a:buChar char="•"/>
            </a:pPr>
            <a:r>
              <a:rPr lang="en-US" dirty="0">
                <a:latin typeface="Calibri" panose="020F0502020204030204" pitchFamily="34" charset="0"/>
              </a:rPr>
              <a:t>Simplify data to graphically show the key trend(s) or challenge(s)</a:t>
            </a:r>
          </a:p>
          <a:p>
            <a:pPr marL="342900" indent="-342900">
              <a:lnSpc>
                <a:spcPct val="150000"/>
              </a:lnSpc>
              <a:buFont typeface="Arial" panose="020B0604020202020204" pitchFamily="34" charset="0"/>
              <a:buChar char="•"/>
            </a:pPr>
            <a:r>
              <a:rPr lang="en-US" sz="1800" b="0" i="0" kern="1200" dirty="0">
                <a:solidFill>
                  <a:schemeClr val="tx1"/>
                </a:solidFill>
                <a:effectLst/>
                <a:latin typeface="+mn-lt"/>
                <a:ea typeface="+mn-ea"/>
                <a:cs typeface="+mn-cs"/>
              </a:rPr>
              <a:t>Use high quality graphics and 300 dpi photos</a:t>
            </a:r>
            <a:endParaRPr lang="en-US" dirty="0">
              <a:latin typeface="Calibri" panose="020F0502020204030204" pitchFamily="34" charset="0"/>
            </a:endParaRPr>
          </a:p>
          <a:p>
            <a:pPr marL="342900" indent="-342900">
              <a:lnSpc>
                <a:spcPct val="150000"/>
              </a:lnSpc>
              <a:buFont typeface="Arial" panose="020B0604020202020204" pitchFamily="34" charset="0"/>
              <a:buChar char="•"/>
            </a:pPr>
            <a:r>
              <a:rPr lang="en-US" dirty="0">
                <a:latin typeface="Calibri" panose="020F0502020204030204" pitchFamily="34" charset="0"/>
              </a:rPr>
              <a:t>Don’t assume that complex data reveals a story</a:t>
            </a:r>
          </a:p>
        </p:txBody>
      </p:sp>
      <p:sp>
        <p:nvSpPr>
          <p:cNvPr id="16" name="Title 1"/>
          <p:cNvSpPr>
            <a:spLocks noGrp="1"/>
          </p:cNvSpPr>
          <p:nvPr>
            <p:ph type="title" hasCustomPrompt="1"/>
          </p:nvPr>
        </p:nvSpPr>
        <p:spPr>
          <a:xfrm>
            <a:off x="385011" y="431970"/>
            <a:ext cx="9887993" cy="717226"/>
          </a:xfrm>
          <a:prstGeom prst="rect">
            <a:avLst/>
          </a:prstGeom>
        </p:spPr>
        <p:txBody>
          <a:bodyPr/>
          <a:lstStyle>
            <a:lvl1pPr>
              <a:defRPr sz="4000">
                <a:latin typeface="Arial" panose="020B0604020202020204" pitchFamily="34" charset="0"/>
                <a:cs typeface="Arial" panose="020B0604020202020204" pitchFamily="34" charset="0"/>
              </a:defRPr>
            </a:lvl1pPr>
          </a:lstStyle>
          <a:p>
            <a:r>
              <a:rPr lang="en-US"/>
              <a:t>Content Guidelines</a:t>
            </a:r>
            <a:endParaRPr lang="en-US" dirty="0"/>
          </a:p>
        </p:txBody>
      </p:sp>
      <p:pic>
        <p:nvPicPr>
          <p:cNvPr id="4" name="Picture 3">
            <a:extLst>
              <a:ext uri="{FF2B5EF4-FFF2-40B4-BE49-F238E27FC236}">
                <a16:creationId xmlns:a16="http://schemas.microsoft.com/office/drawing/2014/main" id="{B883047D-F325-8F47-9A24-745E92E5C9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6276519"/>
      </p:ext>
    </p:extLst>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13B90-7C2C-5D4F-8E83-C2C38A6543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C3F9481-AB2D-E14C-A2E5-D08A21ADFBAE}"/>
              </a:ext>
            </a:extLst>
          </p:cNvPr>
          <p:cNvSpPr>
            <a:spLocks noGrp="1"/>
          </p:cNvSpPr>
          <p:nvPr>
            <p:ph sz="half" idx="1"/>
          </p:nvPr>
        </p:nvSpPr>
        <p:spPr>
          <a:xfrm>
            <a:off x="838200" y="2664823"/>
            <a:ext cx="5181600" cy="3148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644169D-0A2A-BB4A-A6AA-BDFE1AFE5ED7}"/>
              </a:ext>
            </a:extLst>
          </p:cNvPr>
          <p:cNvSpPr>
            <a:spLocks noGrp="1"/>
          </p:cNvSpPr>
          <p:nvPr>
            <p:ph sz="half" idx="2"/>
          </p:nvPr>
        </p:nvSpPr>
        <p:spPr>
          <a:xfrm>
            <a:off x="6172200" y="2664823"/>
            <a:ext cx="5181600" cy="314842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AD81EFA0-2211-B44A-8F4E-46E2E1B112D4}"/>
              </a:ext>
            </a:extLst>
          </p:cNvPr>
          <p:cNvSpPr>
            <a:spLocks noGrp="1"/>
          </p:cNvSpPr>
          <p:nvPr>
            <p:ph type="dt" sz="half" idx="10"/>
          </p:nvPr>
        </p:nvSpPr>
        <p:spPr/>
        <p:txBody>
          <a:bodyPr/>
          <a:lstStyle/>
          <a:p>
            <a:fld id="{9183ED1D-4783-F849-8CFE-A7712EC6F304}" type="datetimeFigureOut">
              <a:rPr lang="en-US" smtClean="0"/>
              <a:t>8/14/2024</a:t>
            </a:fld>
            <a:endParaRPr lang="en-US"/>
          </a:p>
        </p:txBody>
      </p:sp>
      <p:sp>
        <p:nvSpPr>
          <p:cNvPr id="6" name="Footer Placeholder 5">
            <a:extLst>
              <a:ext uri="{FF2B5EF4-FFF2-40B4-BE49-F238E27FC236}">
                <a16:creationId xmlns:a16="http://schemas.microsoft.com/office/drawing/2014/main" id="{0428326C-0974-894C-8C77-5D82D34F9E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6E53BA-8FB1-6E49-8698-722AEAFB3C48}"/>
              </a:ext>
            </a:extLst>
          </p:cNvPr>
          <p:cNvSpPr>
            <a:spLocks noGrp="1"/>
          </p:cNvSpPr>
          <p:nvPr>
            <p:ph type="sldNum" sz="quarter" idx="12"/>
          </p:nvPr>
        </p:nvSpPr>
        <p:spPr/>
        <p:txBody>
          <a:bodyPr/>
          <a:lstStyle/>
          <a:p>
            <a:fld id="{F4BF39F9-F9B4-6F42-8FBB-EEFCBE9A1F23}" type="slidenum">
              <a:rPr lang="en-US" smtClean="0"/>
              <a:t>‹#›</a:t>
            </a:fld>
            <a:endParaRPr lang="en-US"/>
          </a:p>
        </p:txBody>
      </p:sp>
    </p:spTree>
    <p:extLst>
      <p:ext uri="{BB962C8B-B14F-4D97-AF65-F5344CB8AC3E}">
        <p14:creationId xmlns:p14="http://schemas.microsoft.com/office/powerpoint/2010/main" val="9029153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798F6-EF5F-5A49-B18B-F3947FA461A5}"/>
              </a:ext>
            </a:extLst>
          </p:cNvPr>
          <p:cNvSpPr>
            <a:spLocks noGrp="1"/>
          </p:cNvSpPr>
          <p:nvPr>
            <p:ph type="title"/>
          </p:nvPr>
        </p:nvSpPr>
        <p:spPr>
          <a:xfrm>
            <a:off x="839788" y="1221373"/>
            <a:ext cx="10515600" cy="743631"/>
          </a:xfrm>
        </p:spPr>
        <p:txBody>
          <a:bodyPr/>
          <a:lstStyle/>
          <a:p>
            <a:r>
              <a:rPr lang="en-US"/>
              <a:t>Click to edit Master title style</a:t>
            </a:r>
          </a:p>
        </p:txBody>
      </p:sp>
      <p:sp>
        <p:nvSpPr>
          <p:cNvPr id="3" name="Text Placeholder 2">
            <a:extLst>
              <a:ext uri="{FF2B5EF4-FFF2-40B4-BE49-F238E27FC236}">
                <a16:creationId xmlns:a16="http://schemas.microsoft.com/office/drawing/2014/main" id="{9E0567D3-B6B1-0A4B-8C42-A12B13E755E5}"/>
              </a:ext>
            </a:extLst>
          </p:cNvPr>
          <p:cNvSpPr>
            <a:spLocks noGrp="1"/>
          </p:cNvSpPr>
          <p:nvPr>
            <p:ph type="body" idx="1"/>
          </p:nvPr>
        </p:nvSpPr>
        <p:spPr>
          <a:xfrm>
            <a:off x="839788" y="2128289"/>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95DCDC6-65BA-AD41-AC33-BAC251A7F133}"/>
              </a:ext>
            </a:extLst>
          </p:cNvPr>
          <p:cNvSpPr>
            <a:spLocks noGrp="1"/>
          </p:cNvSpPr>
          <p:nvPr>
            <p:ph sz="half" idx="2"/>
          </p:nvPr>
        </p:nvSpPr>
        <p:spPr>
          <a:xfrm>
            <a:off x="839788" y="3115487"/>
            <a:ext cx="5157787" cy="29848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AB964FF7-8928-D84F-B167-D03BAF7EE96B}"/>
              </a:ext>
            </a:extLst>
          </p:cNvPr>
          <p:cNvSpPr>
            <a:spLocks noGrp="1"/>
          </p:cNvSpPr>
          <p:nvPr>
            <p:ph type="body" sz="quarter" idx="3"/>
          </p:nvPr>
        </p:nvSpPr>
        <p:spPr>
          <a:xfrm>
            <a:off x="6172200" y="2128289"/>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3FDC176-D44A-EF46-8C06-B12F5636A42E}"/>
              </a:ext>
            </a:extLst>
          </p:cNvPr>
          <p:cNvSpPr>
            <a:spLocks noGrp="1"/>
          </p:cNvSpPr>
          <p:nvPr>
            <p:ph sz="quarter" idx="4"/>
          </p:nvPr>
        </p:nvSpPr>
        <p:spPr>
          <a:xfrm>
            <a:off x="6172200" y="3115487"/>
            <a:ext cx="5183188" cy="29848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474479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3AE65-807E-F441-B83D-D9000870654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17CF9B1-F2C3-2047-B10D-15640124FCAF}"/>
              </a:ext>
            </a:extLst>
          </p:cNvPr>
          <p:cNvSpPr>
            <a:spLocks noGrp="1"/>
          </p:cNvSpPr>
          <p:nvPr>
            <p:ph type="dt" sz="half" idx="10"/>
          </p:nvPr>
        </p:nvSpPr>
        <p:spPr/>
        <p:txBody>
          <a:bodyPr/>
          <a:lstStyle/>
          <a:p>
            <a:fld id="{9183ED1D-4783-F849-8CFE-A7712EC6F304}" type="datetimeFigureOut">
              <a:rPr lang="en-US" smtClean="0"/>
              <a:t>8/14/2024</a:t>
            </a:fld>
            <a:endParaRPr lang="en-US"/>
          </a:p>
        </p:txBody>
      </p:sp>
      <p:sp>
        <p:nvSpPr>
          <p:cNvPr id="4" name="Footer Placeholder 3">
            <a:extLst>
              <a:ext uri="{FF2B5EF4-FFF2-40B4-BE49-F238E27FC236}">
                <a16:creationId xmlns:a16="http://schemas.microsoft.com/office/drawing/2014/main" id="{52F20730-1753-8D4B-93B4-7618F80E985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2699A22-8AD6-1042-9E32-030AC4D50EA8}"/>
              </a:ext>
            </a:extLst>
          </p:cNvPr>
          <p:cNvSpPr>
            <a:spLocks noGrp="1"/>
          </p:cNvSpPr>
          <p:nvPr>
            <p:ph type="sldNum" sz="quarter" idx="12"/>
          </p:nvPr>
        </p:nvSpPr>
        <p:spPr/>
        <p:txBody>
          <a:bodyPr/>
          <a:lstStyle/>
          <a:p>
            <a:fld id="{F4BF39F9-F9B4-6F42-8FBB-EEFCBE9A1F23}" type="slidenum">
              <a:rPr lang="en-US" smtClean="0"/>
              <a:t>‹#›</a:t>
            </a:fld>
            <a:endParaRPr lang="en-US"/>
          </a:p>
        </p:txBody>
      </p:sp>
    </p:spTree>
    <p:extLst>
      <p:ext uri="{BB962C8B-B14F-4D97-AF65-F5344CB8AC3E}">
        <p14:creationId xmlns:p14="http://schemas.microsoft.com/office/powerpoint/2010/main" val="5437353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CAC09F2-7599-CB40-8C87-BADE573D8DFF}"/>
              </a:ext>
            </a:extLst>
          </p:cNvPr>
          <p:cNvSpPr>
            <a:spLocks noGrp="1"/>
          </p:cNvSpPr>
          <p:nvPr>
            <p:ph type="dt" sz="half" idx="10"/>
          </p:nvPr>
        </p:nvSpPr>
        <p:spPr/>
        <p:txBody>
          <a:bodyPr/>
          <a:lstStyle/>
          <a:p>
            <a:fld id="{9183ED1D-4783-F849-8CFE-A7712EC6F304}" type="datetimeFigureOut">
              <a:rPr lang="en-US" smtClean="0"/>
              <a:t>8/14/2024</a:t>
            </a:fld>
            <a:endParaRPr lang="en-US"/>
          </a:p>
        </p:txBody>
      </p:sp>
      <p:sp>
        <p:nvSpPr>
          <p:cNvPr id="3" name="Footer Placeholder 2">
            <a:extLst>
              <a:ext uri="{FF2B5EF4-FFF2-40B4-BE49-F238E27FC236}">
                <a16:creationId xmlns:a16="http://schemas.microsoft.com/office/drawing/2014/main" id="{D1D5187A-807A-2D45-BC7B-0FDABFF617F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CC0AC7F-2620-D54C-AD3A-7E5CC82F48A7}"/>
              </a:ext>
            </a:extLst>
          </p:cNvPr>
          <p:cNvSpPr>
            <a:spLocks noGrp="1"/>
          </p:cNvSpPr>
          <p:nvPr>
            <p:ph type="sldNum" sz="quarter" idx="12"/>
          </p:nvPr>
        </p:nvSpPr>
        <p:spPr/>
        <p:txBody>
          <a:bodyPr/>
          <a:lstStyle/>
          <a:p>
            <a:fld id="{F4BF39F9-F9B4-6F42-8FBB-EEFCBE9A1F23}" type="slidenum">
              <a:rPr lang="en-US" smtClean="0"/>
              <a:t>‹#›</a:t>
            </a:fld>
            <a:endParaRPr lang="en-US"/>
          </a:p>
        </p:txBody>
      </p:sp>
    </p:spTree>
    <p:extLst>
      <p:ext uri="{BB962C8B-B14F-4D97-AF65-F5344CB8AC3E}">
        <p14:creationId xmlns:p14="http://schemas.microsoft.com/office/powerpoint/2010/main" val="7250576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75148-B2D4-2546-BCC0-C2C94E2418B8}"/>
              </a:ext>
            </a:extLst>
          </p:cNvPr>
          <p:cNvSpPr>
            <a:spLocks noGrp="1"/>
          </p:cNvSpPr>
          <p:nvPr>
            <p:ph type="title"/>
          </p:nvPr>
        </p:nvSpPr>
        <p:spPr>
          <a:xfrm>
            <a:off x="839788" y="1226562"/>
            <a:ext cx="3932237" cy="1069975"/>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36387412-C7D8-B24C-AB79-B03EF2180990}"/>
              </a:ext>
            </a:extLst>
          </p:cNvPr>
          <p:cNvSpPr>
            <a:spLocks noGrp="1"/>
          </p:cNvSpPr>
          <p:nvPr>
            <p:ph idx="1"/>
          </p:nvPr>
        </p:nvSpPr>
        <p:spPr>
          <a:xfrm>
            <a:off x="5183188" y="1226564"/>
            <a:ext cx="6172200" cy="45145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C59CD0A-675C-3240-892D-22D4671C6D55}"/>
              </a:ext>
            </a:extLst>
          </p:cNvPr>
          <p:cNvSpPr>
            <a:spLocks noGrp="1"/>
          </p:cNvSpPr>
          <p:nvPr>
            <p:ph type="body" sz="half" idx="2"/>
          </p:nvPr>
        </p:nvSpPr>
        <p:spPr>
          <a:xfrm>
            <a:off x="839788" y="2488474"/>
            <a:ext cx="3932237" cy="325265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7CF5BCA-97BB-504B-A7AE-067D760BBC5E}"/>
              </a:ext>
            </a:extLst>
          </p:cNvPr>
          <p:cNvSpPr>
            <a:spLocks noGrp="1"/>
          </p:cNvSpPr>
          <p:nvPr>
            <p:ph type="dt" sz="half" idx="10"/>
          </p:nvPr>
        </p:nvSpPr>
        <p:spPr/>
        <p:txBody>
          <a:bodyPr/>
          <a:lstStyle/>
          <a:p>
            <a:fld id="{9183ED1D-4783-F849-8CFE-A7712EC6F304}" type="datetimeFigureOut">
              <a:rPr lang="en-US" smtClean="0"/>
              <a:t>8/14/2024</a:t>
            </a:fld>
            <a:endParaRPr lang="en-US"/>
          </a:p>
        </p:txBody>
      </p:sp>
      <p:sp>
        <p:nvSpPr>
          <p:cNvPr id="6" name="Footer Placeholder 5">
            <a:extLst>
              <a:ext uri="{FF2B5EF4-FFF2-40B4-BE49-F238E27FC236}">
                <a16:creationId xmlns:a16="http://schemas.microsoft.com/office/drawing/2014/main" id="{ACB45641-5C34-A24D-B016-309808B7DE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D26DFB3-312C-1B40-9A12-4E3B1A79DF13}"/>
              </a:ext>
            </a:extLst>
          </p:cNvPr>
          <p:cNvSpPr>
            <a:spLocks noGrp="1"/>
          </p:cNvSpPr>
          <p:nvPr>
            <p:ph type="sldNum" sz="quarter" idx="12"/>
          </p:nvPr>
        </p:nvSpPr>
        <p:spPr/>
        <p:txBody>
          <a:bodyPr/>
          <a:lstStyle/>
          <a:p>
            <a:fld id="{F4BF39F9-F9B4-6F42-8FBB-EEFCBE9A1F23}" type="slidenum">
              <a:rPr lang="en-US" smtClean="0"/>
              <a:t>‹#›</a:t>
            </a:fld>
            <a:endParaRPr lang="en-US"/>
          </a:p>
        </p:txBody>
      </p:sp>
    </p:spTree>
    <p:extLst>
      <p:ext uri="{BB962C8B-B14F-4D97-AF65-F5344CB8AC3E}">
        <p14:creationId xmlns:p14="http://schemas.microsoft.com/office/powerpoint/2010/main" val="34849993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52AD7-CC08-6747-B537-34896D059AF3}"/>
              </a:ext>
            </a:extLst>
          </p:cNvPr>
          <p:cNvSpPr>
            <a:spLocks noGrp="1"/>
          </p:cNvSpPr>
          <p:nvPr>
            <p:ph type="title"/>
          </p:nvPr>
        </p:nvSpPr>
        <p:spPr>
          <a:xfrm>
            <a:off x="839788" y="1188719"/>
            <a:ext cx="3932237" cy="973183"/>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EE16B09D-BD3E-324B-960F-E724E76AFF3F}"/>
              </a:ext>
            </a:extLst>
          </p:cNvPr>
          <p:cNvSpPr>
            <a:spLocks noGrp="1"/>
          </p:cNvSpPr>
          <p:nvPr>
            <p:ph type="pic" idx="1"/>
          </p:nvPr>
        </p:nvSpPr>
        <p:spPr>
          <a:xfrm>
            <a:off x="5183188" y="1188719"/>
            <a:ext cx="6172200" cy="461772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04F2683-D3CE-6241-9ED4-F0DB2B71E4FA}"/>
              </a:ext>
            </a:extLst>
          </p:cNvPr>
          <p:cNvSpPr>
            <a:spLocks noGrp="1"/>
          </p:cNvSpPr>
          <p:nvPr>
            <p:ph type="body" sz="half" idx="2"/>
          </p:nvPr>
        </p:nvSpPr>
        <p:spPr>
          <a:xfrm>
            <a:off x="839788" y="2299062"/>
            <a:ext cx="3932237" cy="350737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3DEABD-B5FE-F148-ABFE-8384AF1A4107}"/>
              </a:ext>
            </a:extLst>
          </p:cNvPr>
          <p:cNvSpPr>
            <a:spLocks noGrp="1"/>
          </p:cNvSpPr>
          <p:nvPr>
            <p:ph type="dt" sz="half" idx="10"/>
          </p:nvPr>
        </p:nvSpPr>
        <p:spPr/>
        <p:txBody>
          <a:bodyPr/>
          <a:lstStyle/>
          <a:p>
            <a:fld id="{9183ED1D-4783-F849-8CFE-A7712EC6F304}" type="datetimeFigureOut">
              <a:rPr lang="en-US" smtClean="0"/>
              <a:t>8/14/2024</a:t>
            </a:fld>
            <a:endParaRPr lang="en-US"/>
          </a:p>
        </p:txBody>
      </p:sp>
      <p:sp>
        <p:nvSpPr>
          <p:cNvPr id="6" name="Footer Placeholder 5">
            <a:extLst>
              <a:ext uri="{FF2B5EF4-FFF2-40B4-BE49-F238E27FC236}">
                <a16:creationId xmlns:a16="http://schemas.microsoft.com/office/drawing/2014/main" id="{6E7CE75F-A1CB-F043-B2EC-A120B5A2A0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3A02FA1-A8F7-1049-8ADC-6F007BCB5969}"/>
              </a:ext>
            </a:extLst>
          </p:cNvPr>
          <p:cNvSpPr>
            <a:spLocks noGrp="1"/>
          </p:cNvSpPr>
          <p:nvPr>
            <p:ph type="sldNum" sz="quarter" idx="12"/>
          </p:nvPr>
        </p:nvSpPr>
        <p:spPr/>
        <p:txBody>
          <a:bodyPr/>
          <a:lstStyle/>
          <a:p>
            <a:fld id="{F4BF39F9-F9B4-6F42-8FBB-EEFCBE9A1F23}" type="slidenum">
              <a:rPr lang="en-US" smtClean="0"/>
              <a:t>‹#›</a:t>
            </a:fld>
            <a:endParaRPr lang="en-US"/>
          </a:p>
        </p:txBody>
      </p:sp>
    </p:spTree>
    <p:extLst>
      <p:ext uri="{BB962C8B-B14F-4D97-AF65-F5344CB8AC3E}">
        <p14:creationId xmlns:p14="http://schemas.microsoft.com/office/powerpoint/2010/main" val="26077809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CBF02-E663-6B43-9225-7E32F24AF2A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D295040-4014-724C-85C5-F0CE4EC31E5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2DEE85-A649-E542-863C-B5A7507D5853}"/>
              </a:ext>
            </a:extLst>
          </p:cNvPr>
          <p:cNvSpPr>
            <a:spLocks noGrp="1"/>
          </p:cNvSpPr>
          <p:nvPr>
            <p:ph type="dt" sz="half" idx="10"/>
          </p:nvPr>
        </p:nvSpPr>
        <p:spPr/>
        <p:txBody>
          <a:bodyPr/>
          <a:lstStyle/>
          <a:p>
            <a:fld id="{9183ED1D-4783-F849-8CFE-A7712EC6F304}" type="datetimeFigureOut">
              <a:rPr lang="en-US" smtClean="0"/>
              <a:t>8/14/2024</a:t>
            </a:fld>
            <a:endParaRPr lang="en-US"/>
          </a:p>
        </p:txBody>
      </p:sp>
      <p:sp>
        <p:nvSpPr>
          <p:cNvPr id="5" name="Footer Placeholder 4">
            <a:extLst>
              <a:ext uri="{FF2B5EF4-FFF2-40B4-BE49-F238E27FC236}">
                <a16:creationId xmlns:a16="http://schemas.microsoft.com/office/drawing/2014/main" id="{0BC34A10-6725-BA41-B545-CDB40250FD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B683F2-F804-2446-A2C0-50BDEA5A579A}"/>
              </a:ext>
            </a:extLst>
          </p:cNvPr>
          <p:cNvSpPr>
            <a:spLocks noGrp="1"/>
          </p:cNvSpPr>
          <p:nvPr>
            <p:ph type="sldNum" sz="quarter" idx="12"/>
          </p:nvPr>
        </p:nvSpPr>
        <p:spPr/>
        <p:txBody>
          <a:bodyPr/>
          <a:lstStyle/>
          <a:p>
            <a:fld id="{F4BF39F9-F9B4-6F42-8FBB-EEFCBE9A1F23}" type="slidenum">
              <a:rPr lang="en-US" smtClean="0"/>
              <a:t>‹#›</a:t>
            </a:fld>
            <a:endParaRPr lang="en-US"/>
          </a:p>
        </p:txBody>
      </p:sp>
    </p:spTree>
    <p:extLst>
      <p:ext uri="{BB962C8B-B14F-4D97-AF65-F5344CB8AC3E}">
        <p14:creationId xmlns:p14="http://schemas.microsoft.com/office/powerpoint/2010/main" val="23908264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1E14CDF-2A42-614D-9258-35D20E297088}"/>
              </a:ext>
            </a:extLst>
          </p:cNvPr>
          <p:cNvSpPr>
            <a:spLocks noGrp="1"/>
          </p:cNvSpPr>
          <p:nvPr>
            <p:ph type="title" orient="vert"/>
          </p:nvPr>
        </p:nvSpPr>
        <p:spPr>
          <a:xfrm>
            <a:off x="8724900" y="1200512"/>
            <a:ext cx="2628900" cy="4945562"/>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36E5925-06A8-A94F-B656-369DB67DDBAE}"/>
              </a:ext>
            </a:extLst>
          </p:cNvPr>
          <p:cNvSpPr>
            <a:spLocks noGrp="1"/>
          </p:cNvSpPr>
          <p:nvPr>
            <p:ph type="body" orient="vert" idx="1"/>
          </p:nvPr>
        </p:nvSpPr>
        <p:spPr>
          <a:xfrm>
            <a:off x="320040" y="1200512"/>
            <a:ext cx="8252459" cy="4945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91066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ntent Guidelines - Reference Only">
    <p:spTree>
      <p:nvGrpSpPr>
        <p:cNvPr id="1" name=""/>
        <p:cNvGrpSpPr/>
        <p:nvPr/>
      </p:nvGrpSpPr>
      <p:grpSpPr>
        <a:xfrm>
          <a:off x="0" y="0"/>
          <a:ext cx="0" cy="0"/>
          <a:chOff x="0" y="0"/>
          <a:chExt cx="0" cy="0"/>
        </a:xfrm>
      </p:grpSpPr>
      <p:sp>
        <p:nvSpPr>
          <p:cNvPr id="15" name="TextBox 14"/>
          <p:cNvSpPr txBox="1"/>
          <p:nvPr userDrawn="1"/>
        </p:nvSpPr>
        <p:spPr>
          <a:xfrm>
            <a:off x="385011" y="1698547"/>
            <a:ext cx="11219935" cy="3739485"/>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dirty="0">
                <a:latin typeface="Calibri" panose="020F0502020204030204" pitchFamily="34" charset="0"/>
              </a:rPr>
              <a:t>Include multiyear data when possible and connect the dots with succinct comments in bullet-point form</a:t>
            </a:r>
          </a:p>
          <a:p>
            <a:pPr marL="342900" indent="-342900">
              <a:lnSpc>
                <a:spcPct val="150000"/>
              </a:lnSpc>
              <a:buFont typeface="Arial" panose="020B0604020202020204" pitchFamily="34" charset="0"/>
              <a:buChar char="•"/>
            </a:pPr>
            <a:r>
              <a:rPr lang="en-US" dirty="0">
                <a:latin typeface="Calibri" panose="020F0502020204030204" pitchFamily="34" charset="0"/>
              </a:rPr>
              <a:t>Last slide is a conclusion, e.g. the significance of what we’ve done, are going to do, recommend as next steps</a:t>
            </a:r>
          </a:p>
          <a:p>
            <a:pPr marL="342900" indent="-342900">
              <a:lnSpc>
                <a:spcPct val="150000"/>
              </a:lnSpc>
              <a:buFont typeface="Arial" panose="020B0604020202020204" pitchFamily="34" charset="0"/>
              <a:buChar char="•"/>
            </a:pPr>
            <a:r>
              <a:rPr lang="en-US" dirty="0">
                <a:latin typeface="Calibri" panose="020F0502020204030204" pitchFamily="34" charset="0"/>
              </a:rPr>
              <a:t>Include a call to action for questions as part of closing.</a:t>
            </a:r>
          </a:p>
          <a:p>
            <a:pPr marL="342900" marR="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1800" b="0" i="0" kern="1200" dirty="0">
                <a:solidFill>
                  <a:schemeClr val="tx1"/>
                </a:solidFill>
                <a:effectLst/>
                <a:latin typeface="+mn-lt"/>
                <a:ea typeface="+mn-ea"/>
                <a:cs typeface="+mn-cs"/>
              </a:rPr>
              <a:t>Smile, make eye contact, keep your head up</a:t>
            </a:r>
          </a:p>
          <a:p>
            <a:pPr marL="342900" marR="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dirty="0">
                <a:latin typeface="Calibri" panose="020F0502020204030204" pitchFamily="34" charset="0"/>
              </a:rPr>
              <a:t> </a:t>
            </a:r>
            <a:r>
              <a:rPr lang="en-US" sz="1800" b="0" i="0" kern="1200" dirty="0">
                <a:solidFill>
                  <a:schemeClr val="tx1"/>
                </a:solidFill>
                <a:effectLst/>
                <a:latin typeface="+mn-lt"/>
                <a:ea typeface="+mn-ea"/>
                <a:cs typeface="+mn-cs"/>
              </a:rPr>
              <a:t>Tell stories, don’t just read slides</a:t>
            </a:r>
            <a:endParaRPr lang="en-US" dirty="0">
              <a:latin typeface="Calibri" panose="020F0502020204030204" pitchFamily="34" charset="0"/>
            </a:endParaRPr>
          </a:p>
          <a:p>
            <a:pPr marL="342900" indent="-342900">
              <a:lnSpc>
                <a:spcPct val="150000"/>
              </a:lnSpc>
              <a:buFont typeface="Arial" panose="020B0604020202020204" pitchFamily="34" charset="0"/>
              <a:buChar char="•"/>
            </a:pPr>
            <a:r>
              <a:rPr lang="en-US" dirty="0">
                <a:latin typeface="Calibri" panose="020F0502020204030204" pitchFamily="34" charset="0"/>
              </a:rPr>
              <a:t>Additional UNT System style guidelines available online at: </a:t>
            </a:r>
            <a:r>
              <a:rPr lang="en-US" dirty="0">
                <a:latin typeface="Calibri" panose="020F0502020204030204" pitchFamily="34" charset="0"/>
                <a:hlinkClick r:id="rId2"/>
              </a:rPr>
              <a:t>http://www.untsystem.edu/about-us/branding-communication-guide/brand-identity-communications-guide</a:t>
            </a:r>
            <a:r>
              <a:rPr lang="en-US" dirty="0">
                <a:latin typeface="Calibri" panose="020F0502020204030204" pitchFamily="34" charset="0"/>
              </a:rPr>
              <a:t> </a:t>
            </a:r>
          </a:p>
          <a:p>
            <a:pPr fontAlgn="base"/>
            <a:endParaRPr lang="en-US" dirty="0">
              <a:latin typeface="Calibri" panose="020F0502020204030204" pitchFamily="34" charset="0"/>
            </a:endParaRPr>
          </a:p>
          <a:p>
            <a:endParaRPr lang="en-US" sz="3000" dirty="0">
              <a:latin typeface="Calibri" panose="020F0502020204030204" pitchFamily="34" charset="0"/>
            </a:endParaRPr>
          </a:p>
        </p:txBody>
      </p:sp>
      <p:sp>
        <p:nvSpPr>
          <p:cNvPr id="16" name="Title 1"/>
          <p:cNvSpPr>
            <a:spLocks noGrp="1"/>
          </p:cNvSpPr>
          <p:nvPr>
            <p:ph type="title" hasCustomPrompt="1"/>
          </p:nvPr>
        </p:nvSpPr>
        <p:spPr>
          <a:xfrm>
            <a:off x="385011" y="431970"/>
            <a:ext cx="9887993" cy="717226"/>
          </a:xfrm>
          <a:prstGeom prst="rect">
            <a:avLst/>
          </a:prstGeom>
        </p:spPr>
        <p:txBody>
          <a:bodyPr/>
          <a:lstStyle>
            <a:lvl1pPr>
              <a:defRPr sz="4000">
                <a:latin typeface="Arial" panose="020B0604020202020204" pitchFamily="34" charset="0"/>
                <a:cs typeface="Arial" panose="020B0604020202020204" pitchFamily="34" charset="0"/>
              </a:defRPr>
            </a:lvl1pPr>
          </a:lstStyle>
          <a:p>
            <a:r>
              <a:rPr lang="en-US"/>
              <a:t>Content Guidelines</a:t>
            </a:r>
            <a:endParaRPr lang="en-US" dirty="0"/>
          </a:p>
        </p:txBody>
      </p:sp>
      <p:pic>
        <p:nvPicPr>
          <p:cNvPr id="4" name="Picture 3">
            <a:extLst>
              <a:ext uri="{FF2B5EF4-FFF2-40B4-BE49-F238E27FC236}">
                <a16:creationId xmlns:a16="http://schemas.microsoft.com/office/drawing/2014/main" id="{9F02EB92-99CD-F849-8A01-00F9B982705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UNTHSC 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15528C8-D50F-B046-B0CE-04CBF02BA6B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221809588"/>
      </p:ext>
    </p:extLst>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UNTHSC Blank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15CC88D-1528-2F4E-9300-E0260FC9692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710189804"/>
      </p:ext>
    </p:extLst>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UNTHSC Open/Clos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E442030-9652-124D-B3D1-4F2744EBC35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46466980"/>
      </p:ext>
    </p:extLst>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UNTHSC Open/Clos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6B123A9-BE5A-704F-A723-42AF0E86381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D0B89-DD47-FF41-8699-5EB49516601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E3C43C7-4E22-8F49-A632-FB4A27935BF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EF23327-69CA-6C4F-82E6-F7E0B0B6606D}"/>
              </a:ext>
            </a:extLst>
          </p:cNvPr>
          <p:cNvSpPr>
            <a:spLocks noGrp="1"/>
          </p:cNvSpPr>
          <p:nvPr>
            <p:ph type="dt" sz="half" idx="10"/>
          </p:nvPr>
        </p:nvSpPr>
        <p:spPr/>
        <p:txBody>
          <a:bodyPr/>
          <a:lstStyle/>
          <a:p>
            <a:fld id="{9183ED1D-4783-F849-8CFE-A7712EC6F304}" type="datetimeFigureOut">
              <a:rPr lang="en-US" smtClean="0"/>
              <a:t>8/14/2024</a:t>
            </a:fld>
            <a:endParaRPr lang="en-US"/>
          </a:p>
        </p:txBody>
      </p:sp>
      <p:sp>
        <p:nvSpPr>
          <p:cNvPr id="5" name="Footer Placeholder 4">
            <a:extLst>
              <a:ext uri="{FF2B5EF4-FFF2-40B4-BE49-F238E27FC236}">
                <a16:creationId xmlns:a16="http://schemas.microsoft.com/office/drawing/2014/main" id="{052E2118-A7E4-BC4A-8E97-99BD99E859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AB2C65-55E0-F243-869B-EBDBDAD29B8A}"/>
              </a:ext>
            </a:extLst>
          </p:cNvPr>
          <p:cNvSpPr>
            <a:spLocks noGrp="1"/>
          </p:cNvSpPr>
          <p:nvPr>
            <p:ph type="sldNum" sz="quarter" idx="12"/>
          </p:nvPr>
        </p:nvSpPr>
        <p:spPr/>
        <p:txBody>
          <a:bodyPr/>
          <a:lstStyle/>
          <a:p>
            <a:fld id="{F4BF39F9-F9B4-6F42-8FBB-EEFCBE9A1F23}" type="slidenum">
              <a:rPr lang="en-US" smtClean="0"/>
              <a:t>‹#›</a:t>
            </a:fld>
            <a:endParaRPr lang="en-US"/>
          </a:p>
        </p:txBody>
      </p:sp>
    </p:spTree>
    <p:extLst>
      <p:ext uri="{BB962C8B-B14F-4D97-AF65-F5344CB8AC3E}">
        <p14:creationId xmlns:p14="http://schemas.microsoft.com/office/powerpoint/2010/main" val="2106369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D5ACF-08C0-D84F-97AB-3144A020396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483AF86-EA23-EC4A-B6A9-68C72205ED2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7F082A-CAB1-1247-B1FC-C6B63B3455AD}"/>
              </a:ext>
            </a:extLst>
          </p:cNvPr>
          <p:cNvSpPr>
            <a:spLocks noGrp="1"/>
          </p:cNvSpPr>
          <p:nvPr>
            <p:ph type="dt" sz="half" idx="10"/>
          </p:nvPr>
        </p:nvSpPr>
        <p:spPr/>
        <p:txBody>
          <a:bodyPr/>
          <a:lstStyle/>
          <a:p>
            <a:fld id="{9183ED1D-4783-F849-8CFE-A7712EC6F304}" type="datetimeFigureOut">
              <a:rPr lang="en-US" smtClean="0"/>
              <a:t>8/14/2024</a:t>
            </a:fld>
            <a:endParaRPr lang="en-US"/>
          </a:p>
        </p:txBody>
      </p:sp>
      <p:sp>
        <p:nvSpPr>
          <p:cNvPr id="5" name="Footer Placeholder 4">
            <a:extLst>
              <a:ext uri="{FF2B5EF4-FFF2-40B4-BE49-F238E27FC236}">
                <a16:creationId xmlns:a16="http://schemas.microsoft.com/office/drawing/2014/main" id="{EA819E28-4FAC-E74E-894A-D8FE730973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DF7567-1952-DC4A-8CD6-BD98B4957665}"/>
              </a:ext>
            </a:extLst>
          </p:cNvPr>
          <p:cNvSpPr>
            <a:spLocks noGrp="1"/>
          </p:cNvSpPr>
          <p:nvPr>
            <p:ph type="sldNum" sz="quarter" idx="12"/>
          </p:nvPr>
        </p:nvSpPr>
        <p:spPr/>
        <p:txBody>
          <a:bodyPr/>
          <a:lstStyle/>
          <a:p>
            <a:fld id="{F4BF39F9-F9B4-6F42-8FBB-EEFCBE9A1F23}" type="slidenum">
              <a:rPr lang="en-US" smtClean="0"/>
              <a:t>‹#›</a:t>
            </a:fld>
            <a:endParaRPr lang="en-US"/>
          </a:p>
        </p:txBody>
      </p:sp>
    </p:spTree>
    <p:extLst>
      <p:ext uri="{BB962C8B-B14F-4D97-AF65-F5344CB8AC3E}">
        <p14:creationId xmlns:p14="http://schemas.microsoft.com/office/powerpoint/2010/main" val="34822091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814D0-88D2-524C-A559-67F522FC5E77}"/>
              </a:ext>
            </a:extLst>
          </p:cNvPr>
          <p:cNvSpPr>
            <a:spLocks noGrp="1"/>
          </p:cNvSpPr>
          <p:nvPr>
            <p:ph type="title"/>
          </p:nvPr>
        </p:nvSpPr>
        <p:spPr>
          <a:xfrm>
            <a:off x="831850" y="1311321"/>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A23D104-45CE-B74D-BF6E-D3014FA80C63}"/>
              </a:ext>
            </a:extLst>
          </p:cNvPr>
          <p:cNvSpPr>
            <a:spLocks noGrp="1"/>
          </p:cNvSpPr>
          <p:nvPr>
            <p:ph type="body" idx="1"/>
          </p:nvPr>
        </p:nvSpPr>
        <p:spPr>
          <a:xfrm>
            <a:off x="831850" y="4294559"/>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9D6A04D-CE9B-2344-934E-D6195F80351B}"/>
              </a:ext>
            </a:extLst>
          </p:cNvPr>
          <p:cNvSpPr>
            <a:spLocks noGrp="1"/>
          </p:cNvSpPr>
          <p:nvPr>
            <p:ph type="dt" sz="half" idx="10"/>
          </p:nvPr>
        </p:nvSpPr>
        <p:spPr/>
        <p:txBody>
          <a:bodyPr/>
          <a:lstStyle/>
          <a:p>
            <a:fld id="{9183ED1D-4783-F849-8CFE-A7712EC6F304}" type="datetimeFigureOut">
              <a:rPr lang="en-US" smtClean="0"/>
              <a:t>8/14/2024</a:t>
            </a:fld>
            <a:endParaRPr lang="en-US"/>
          </a:p>
        </p:txBody>
      </p:sp>
      <p:sp>
        <p:nvSpPr>
          <p:cNvPr id="5" name="Footer Placeholder 4">
            <a:extLst>
              <a:ext uri="{FF2B5EF4-FFF2-40B4-BE49-F238E27FC236}">
                <a16:creationId xmlns:a16="http://schemas.microsoft.com/office/drawing/2014/main" id="{EFA87FF2-11DF-E744-85B5-1F7016DC5C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29A317-CA73-5D4B-900F-5F1888CA75EA}"/>
              </a:ext>
            </a:extLst>
          </p:cNvPr>
          <p:cNvSpPr>
            <a:spLocks noGrp="1"/>
          </p:cNvSpPr>
          <p:nvPr>
            <p:ph type="sldNum" sz="quarter" idx="12"/>
          </p:nvPr>
        </p:nvSpPr>
        <p:spPr/>
        <p:txBody>
          <a:bodyPr/>
          <a:lstStyle/>
          <a:p>
            <a:fld id="{F4BF39F9-F9B4-6F42-8FBB-EEFCBE9A1F23}" type="slidenum">
              <a:rPr lang="en-US" smtClean="0"/>
              <a:t>‹#›</a:t>
            </a:fld>
            <a:endParaRPr lang="en-US"/>
          </a:p>
        </p:txBody>
      </p:sp>
    </p:spTree>
    <p:extLst>
      <p:ext uri="{BB962C8B-B14F-4D97-AF65-F5344CB8AC3E}">
        <p14:creationId xmlns:p14="http://schemas.microsoft.com/office/powerpoint/2010/main" val="32825541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image" Target="../media/image3.emf"/><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1445582"/>
      </p:ext>
    </p:extLst>
  </p:cSld>
  <p:clrMap bg1="lt1" tx1="dk1" bg2="lt2" tx2="dk2" accent1="accent1" accent2="accent2" accent3="accent3" accent4="accent4" accent5="accent5" accent6="accent6" hlink="hlink" folHlink="folHlink"/>
  <p:sldLayoutIdLst>
    <p:sldLayoutId id="2147483655" r:id="rId1"/>
    <p:sldLayoutId id="2147483711" r:id="rId2"/>
    <p:sldLayoutId id="2147483709" r:id="rId3"/>
    <p:sldLayoutId id="2147483689" r:id="rId4"/>
    <p:sldLayoutId id="2147483690" r:id="rId5"/>
    <p:sldLayoutId id="2147483712" r:id="rId6"/>
  </p:sldLayoutIdLst>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1BFE60A-6261-9C41-9A25-D2AD67261CC7}"/>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CEACA5B6-626C-9A41-AB8D-0DBD5292659F}"/>
              </a:ext>
            </a:extLst>
          </p:cNvPr>
          <p:cNvSpPr>
            <a:spLocks noGrp="1"/>
          </p:cNvSpPr>
          <p:nvPr>
            <p:ph type="title"/>
          </p:nvPr>
        </p:nvSpPr>
        <p:spPr>
          <a:xfrm>
            <a:off x="838200" y="1227258"/>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60B3A3A-72B1-0242-980F-C6AEC0856C4A}"/>
              </a:ext>
            </a:extLst>
          </p:cNvPr>
          <p:cNvSpPr>
            <a:spLocks noGrp="1"/>
          </p:cNvSpPr>
          <p:nvPr>
            <p:ph type="body" idx="1"/>
          </p:nvPr>
        </p:nvSpPr>
        <p:spPr>
          <a:xfrm>
            <a:off x="838200" y="2687758"/>
            <a:ext cx="10515600" cy="30860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B325C0-41F4-4B43-AC2F-12765F908B39}"/>
              </a:ext>
            </a:extLst>
          </p:cNvPr>
          <p:cNvSpPr>
            <a:spLocks noGrp="1"/>
          </p:cNvSpPr>
          <p:nvPr>
            <p:ph type="dt" sz="half" idx="2"/>
          </p:nvPr>
        </p:nvSpPr>
        <p:spPr>
          <a:xfrm>
            <a:off x="838200" y="5925247"/>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83ED1D-4783-F849-8CFE-A7712EC6F304}" type="datetimeFigureOut">
              <a:rPr lang="en-US" smtClean="0"/>
              <a:t>8/14/2024</a:t>
            </a:fld>
            <a:endParaRPr lang="en-US"/>
          </a:p>
        </p:txBody>
      </p:sp>
      <p:sp>
        <p:nvSpPr>
          <p:cNvPr id="5" name="Footer Placeholder 4">
            <a:extLst>
              <a:ext uri="{FF2B5EF4-FFF2-40B4-BE49-F238E27FC236}">
                <a16:creationId xmlns:a16="http://schemas.microsoft.com/office/drawing/2014/main" id="{AF2C0782-78C2-D743-B2B9-C2D12B7FFC0F}"/>
              </a:ext>
            </a:extLst>
          </p:cNvPr>
          <p:cNvSpPr>
            <a:spLocks noGrp="1"/>
          </p:cNvSpPr>
          <p:nvPr>
            <p:ph type="ftr" sz="quarter" idx="3"/>
          </p:nvPr>
        </p:nvSpPr>
        <p:spPr>
          <a:xfrm>
            <a:off x="4038600" y="5925247"/>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351BA435-F879-BA43-B311-7882D9CDE5AA}"/>
              </a:ext>
            </a:extLst>
          </p:cNvPr>
          <p:cNvSpPr>
            <a:spLocks noGrp="1"/>
          </p:cNvSpPr>
          <p:nvPr>
            <p:ph type="sldNum" sz="quarter" idx="4"/>
          </p:nvPr>
        </p:nvSpPr>
        <p:spPr>
          <a:xfrm>
            <a:off x="8610600" y="5925247"/>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BF39F9-F9B4-6F42-8FBB-EEFCBE9A1F23}" type="slidenum">
              <a:rPr lang="en-US" smtClean="0"/>
              <a:t>‹#›</a:t>
            </a:fld>
            <a:endParaRPr lang="en-US"/>
          </a:p>
        </p:txBody>
      </p:sp>
    </p:spTree>
    <p:extLst>
      <p:ext uri="{BB962C8B-B14F-4D97-AF65-F5344CB8AC3E}">
        <p14:creationId xmlns:p14="http://schemas.microsoft.com/office/powerpoint/2010/main" val="599002344"/>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8" Type="http://schemas.openxmlformats.org/officeDocument/2006/relationships/hyperlink" Target="https://freesvg.org/1546462280" TargetMode="External"/><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31.png"/><Relationship Id="rId5" Type="http://schemas.openxmlformats.org/officeDocument/2006/relationships/image" Target="../media/image30.svg"/><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32.png"/><Relationship Id="rId7" Type="http://schemas.openxmlformats.org/officeDocument/2006/relationships/image" Target="../media/image30.sv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hyperlink" Target="https://freesvg.org/1546462280" TargetMode="External"/></Relationships>
</file>

<file path=ppt/slides/_rels/slide12.xml.rels><?xml version="1.0" encoding="UTF-8" standalone="yes"?>
<Relationships xmlns="http://schemas.openxmlformats.org/package/2006/relationships"><Relationship Id="rId8" Type="http://schemas.microsoft.com/office/2007/relationships/hdphoto" Target="../media/hdphoto2.wdp"/><Relationship Id="rId13" Type="http://schemas.microsoft.com/office/2007/relationships/hdphoto" Target="../media/hdphoto4.wdp"/><Relationship Id="rId18" Type="http://schemas.openxmlformats.org/officeDocument/2006/relationships/diagramData" Target="../diagrams/data2.xml"/><Relationship Id="rId26" Type="http://schemas.openxmlformats.org/officeDocument/2006/relationships/diagramColors" Target="../diagrams/colors3.xml"/><Relationship Id="rId3" Type="http://schemas.openxmlformats.org/officeDocument/2006/relationships/image" Target="../media/image33.png"/><Relationship Id="rId21" Type="http://schemas.openxmlformats.org/officeDocument/2006/relationships/diagramColors" Target="../diagrams/colors2.xml"/><Relationship Id="rId7" Type="http://schemas.openxmlformats.org/officeDocument/2006/relationships/image" Target="../media/image37.png"/><Relationship Id="rId12" Type="http://schemas.openxmlformats.org/officeDocument/2006/relationships/image" Target="../media/image39.png"/><Relationship Id="rId17" Type="http://schemas.microsoft.com/office/2007/relationships/hdphoto" Target="../media/hdphoto6.wdp"/><Relationship Id="rId25" Type="http://schemas.openxmlformats.org/officeDocument/2006/relationships/diagramQuickStyle" Target="../diagrams/quickStyle3.xml"/><Relationship Id="rId2" Type="http://schemas.openxmlformats.org/officeDocument/2006/relationships/notesSlide" Target="../notesSlides/notesSlide12.xml"/><Relationship Id="rId16" Type="http://schemas.openxmlformats.org/officeDocument/2006/relationships/image" Target="../media/image41.png"/><Relationship Id="rId20" Type="http://schemas.openxmlformats.org/officeDocument/2006/relationships/diagramQuickStyle" Target="../diagrams/quickStyle2.xml"/><Relationship Id="rId29" Type="http://schemas.openxmlformats.org/officeDocument/2006/relationships/diagramLayout" Target="../diagrams/layout4.xml"/><Relationship Id="rId1" Type="http://schemas.openxmlformats.org/officeDocument/2006/relationships/slideLayout" Target="../slideLayouts/slideLayout5.xml"/><Relationship Id="rId6" Type="http://schemas.openxmlformats.org/officeDocument/2006/relationships/image" Target="../media/image36.svg"/><Relationship Id="rId11" Type="http://schemas.microsoft.com/office/2007/relationships/hdphoto" Target="../media/hdphoto3.wdp"/><Relationship Id="rId24" Type="http://schemas.openxmlformats.org/officeDocument/2006/relationships/diagramLayout" Target="../diagrams/layout3.xml"/><Relationship Id="rId32" Type="http://schemas.microsoft.com/office/2007/relationships/diagramDrawing" Target="../diagrams/drawing4.xml"/><Relationship Id="rId5" Type="http://schemas.openxmlformats.org/officeDocument/2006/relationships/image" Target="../media/image35.png"/><Relationship Id="rId15" Type="http://schemas.microsoft.com/office/2007/relationships/hdphoto" Target="../media/hdphoto5.wdp"/><Relationship Id="rId23" Type="http://schemas.openxmlformats.org/officeDocument/2006/relationships/diagramData" Target="../diagrams/data3.xml"/><Relationship Id="rId28" Type="http://schemas.openxmlformats.org/officeDocument/2006/relationships/diagramData" Target="../diagrams/data4.xml"/><Relationship Id="rId10" Type="http://schemas.openxmlformats.org/officeDocument/2006/relationships/image" Target="../media/image38.png"/><Relationship Id="rId19" Type="http://schemas.openxmlformats.org/officeDocument/2006/relationships/diagramLayout" Target="../diagrams/layout2.xml"/><Relationship Id="rId31" Type="http://schemas.openxmlformats.org/officeDocument/2006/relationships/diagramColors" Target="../diagrams/colors4.xml"/><Relationship Id="rId4" Type="http://schemas.openxmlformats.org/officeDocument/2006/relationships/image" Target="../media/image34.svg"/><Relationship Id="rId9" Type="http://schemas.openxmlformats.org/officeDocument/2006/relationships/hyperlink" Target="https://pixabay.com/en/table-brown-wood-furniture-295425/" TargetMode="External"/><Relationship Id="rId14" Type="http://schemas.openxmlformats.org/officeDocument/2006/relationships/image" Target="../media/image40.png"/><Relationship Id="rId22" Type="http://schemas.microsoft.com/office/2007/relationships/diagramDrawing" Target="../diagrams/drawing2.xml"/><Relationship Id="rId27" Type="http://schemas.microsoft.com/office/2007/relationships/diagramDrawing" Target="../diagrams/drawing3.xml"/><Relationship Id="rId30"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diagramColors" Target="../diagrams/colors5.xml"/><Relationship Id="rId5" Type="http://schemas.openxmlformats.org/officeDocument/2006/relationships/diagramQuickStyle" Target="../diagrams/quickStyle5.xml"/><Relationship Id="rId10" Type="http://schemas.openxmlformats.org/officeDocument/2006/relationships/hyperlink" Target="https://www.maxpixel.net/Cleaning-Household-Tool-Brooms-1294961" TargetMode="External"/><Relationship Id="rId4" Type="http://schemas.openxmlformats.org/officeDocument/2006/relationships/diagramLayout" Target="../diagrams/layout5.xml"/><Relationship Id="rId9" Type="http://schemas.microsoft.com/office/2007/relationships/hdphoto" Target="../media/hdphoto7.wdp"/></Relationships>
</file>

<file path=ppt/slides/_rels/slide14.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diagramColors" Target="../diagrams/colors6.xml"/><Relationship Id="rId5" Type="http://schemas.openxmlformats.org/officeDocument/2006/relationships/diagramQuickStyle" Target="../diagrams/quickStyle6.xml"/><Relationship Id="rId10" Type="http://schemas.openxmlformats.org/officeDocument/2006/relationships/hyperlink" Target="https://freesvg.org/hand-sanitizer-alcohol-spray" TargetMode="External"/><Relationship Id="rId4" Type="http://schemas.openxmlformats.org/officeDocument/2006/relationships/diagramLayout" Target="../diagrams/layout6.xml"/><Relationship Id="rId9" Type="http://schemas.microsoft.com/office/2007/relationships/hdphoto" Target="../media/hdphoto8.wdp"/></Relationships>
</file>

<file path=ppt/slides/_rels/slide15.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 Id="rId9" Type="http://schemas.openxmlformats.org/officeDocument/2006/relationships/image" Target="../media/image45.sv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8" Type="http://schemas.openxmlformats.org/officeDocument/2006/relationships/image" Target="../media/image51.sv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image" Target="../media/image49.svg"/><Relationship Id="rId5" Type="http://schemas.openxmlformats.org/officeDocument/2006/relationships/image" Target="../media/image48.png"/><Relationship Id="rId4" Type="http://schemas.openxmlformats.org/officeDocument/2006/relationships/image" Target="../media/image47.svg"/></Relationships>
</file>

<file path=ppt/slides/_rels/slide1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image" Target="../media/image55.svg"/><Relationship Id="rId5" Type="http://schemas.openxmlformats.org/officeDocument/2006/relationships/image" Target="../media/image54.png"/><Relationship Id="rId4" Type="http://schemas.openxmlformats.org/officeDocument/2006/relationships/image" Target="../media/image53.svg"/></Relationships>
</file>

<file path=ppt/slides/_rels/slide19.xml.rels><?xml version="1.0" encoding="UTF-8" standalone="yes"?>
<Relationships xmlns="http://schemas.openxmlformats.org/package/2006/relationships"><Relationship Id="rId8" Type="http://schemas.openxmlformats.org/officeDocument/2006/relationships/diagramData" Target="../diagrams/data9.xml"/><Relationship Id="rId3" Type="http://schemas.openxmlformats.org/officeDocument/2006/relationships/diagramData" Target="../diagrams/data8.xml"/><Relationship Id="rId7" Type="http://schemas.microsoft.com/office/2007/relationships/diagramDrawing" Target="../diagrams/drawing8.xml"/><Relationship Id="rId12" Type="http://schemas.microsoft.com/office/2007/relationships/diagramDrawing" Target="../diagrams/drawing9.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diagramColors" Target="../diagrams/colors8.xml"/><Relationship Id="rId11" Type="http://schemas.openxmlformats.org/officeDocument/2006/relationships/diagramColors" Target="../diagrams/colors9.xml"/><Relationship Id="rId5" Type="http://schemas.openxmlformats.org/officeDocument/2006/relationships/diagramQuickStyle" Target="../diagrams/quickStyle8.xml"/><Relationship Id="rId10" Type="http://schemas.openxmlformats.org/officeDocument/2006/relationships/diagramQuickStyle" Target="../diagrams/quickStyle9.xml"/><Relationship Id="rId4" Type="http://schemas.openxmlformats.org/officeDocument/2006/relationships/diagramLayout" Target="../diagrams/layout8.xml"/><Relationship Id="rId9" Type="http://schemas.openxmlformats.org/officeDocument/2006/relationships/diagramLayout" Target="../diagrams/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8" Type="http://schemas.openxmlformats.org/officeDocument/2006/relationships/image" Target="../media/image58.svg"/><Relationship Id="rId3" Type="http://schemas.openxmlformats.org/officeDocument/2006/relationships/image" Target="../media/image18.png"/><Relationship Id="rId7" Type="http://schemas.openxmlformats.org/officeDocument/2006/relationships/image" Target="../media/image57.png"/><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image" Target="../media/image56.png"/><Relationship Id="rId5" Type="http://schemas.openxmlformats.org/officeDocument/2006/relationships/image" Target="../media/image17.svg"/><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9.sv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3.sv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2.sv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21.png"/><Relationship Id="rId5" Type="http://schemas.openxmlformats.org/officeDocument/2006/relationships/hyperlink" Target="https://pixabay.com/en/house-home-architecture-building-48832/" TargetMode="Externa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27.sv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diagramColors" Target="../diagrams/colors1.xml"/><Relationship Id="rId11" Type="http://schemas.openxmlformats.org/officeDocument/2006/relationships/image" Target="../media/image26.png"/><Relationship Id="rId5" Type="http://schemas.openxmlformats.org/officeDocument/2006/relationships/diagramQuickStyle" Target="../diagrams/quickStyle1.xml"/><Relationship Id="rId10" Type="http://schemas.openxmlformats.org/officeDocument/2006/relationships/image" Target="../media/image25.png"/><Relationship Id="rId4" Type="http://schemas.openxmlformats.org/officeDocument/2006/relationships/diagramLayout" Target="../diagrams/layout1.xml"/><Relationship Id="rId9" Type="http://schemas.openxmlformats.org/officeDocument/2006/relationships/image" Target="../media/image24.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B9D6D0D5-D1B3-7CF3-8113-3718E89D551B}"/>
              </a:ext>
            </a:extLst>
          </p:cNvPr>
          <p:cNvPicPr>
            <a:picLocks noChangeAspect="1"/>
          </p:cNvPicPr>
          <p:nvPr/>
        </p:nvPicPr>
        <p:blipFill rotWithShape="1">
          <a:blip r:embed="rId3"/>
          <a:srcRect r="1353" b="26056"/>
          <a:stretch/>
        </p:blipFill>
        <p:spPr>
          <a:xfrm>
            <a:off x="3520676" y="980921"/>
            <a:ext cx="5150649" cy="3860800"/>
          </a:xfrm>
          <a:prstGeom prst="rect">
            <a:avLst/>
          </a:prstGeom>
        </p:spPr>
      </p:pic>
      <p:sp>
        <p:nvSpPr>
          <p:cNvPr id="3" name="Rectangle 2">
            <a:extLst>
              <a:ext uri="{FF2B5EF4-FFF2-40B4-BE49-F238E27FC236}">
                <a16:creationId xmlns:a16="http://schemas.microsoft.com/office/drawing/2014/main" id="{DF94CFC0-1E3F-C37F-0E99-C16EE2D035A1}"/>
              </a:ext>
            </a:extLst>
          </p:cNvPr>
          <p:cNvSpPr/>
          <p:nvPr/>
        </p:nvSpPr>
        <p:spPr>
          <a:xfrm>
            <a:off x="2932545" y="307499"/>
            <a:ext cx="6326909" cy="1117935"/>
          </a:xfrm>
          <a:prstGeom prst="rect">
            <a:avLst/>
          </a:prstGeom>
        </p:spPr>
        <p:txBody>
          <a:bodyPr wrap="square">
            <a:spAutoFit/>
          </a:bodyPr>
          <a:lstStyle/>
          <a:p>
            <a:pPr algn="ctr"/>
            <a:r>
              <a:rPr lang="en-US" sz="1333" i="1">
                <a:solidFill>
                  <a:srgbClr val="253746"/>
                </a:solidFill>
                <a:latin typeface="Helvetica" pitchFamily="2" charset="0"/>
                <a:ea typeface="Calibri" panose="020F0502020204030204" pitchFamily="34" charset="0"/>
              </a:rPr>
              <a:t>This project is supported by the Health Resources and Services Administration (HRSA) of the U.S. Department of Health and Human Services (HHS) under grant number U1QHP28735. Its contents are solely the responsibility of the authors and do not necessarily represent the official view of the Health Resources and Services Administration or the U.S. Department of Health and Human Services.</a:t>
            </a:r>
            <a:endParaRPr lang="en-US" sz="1333">
              <a:solidFill>
                <a:srgbClr val="253746"/>
              </a:solidFill>
              <a:latin typeface="Helvetica" pitchFamily="2" charset="0"/>
              <a:ea typeface="Calibri" panose="020F0502020204030204" pitchFamily="34" charset="0"/>
            </a:endParaRPr>
          </a:p>
        </p:txBody>
      </p:sp>
      <p:sp>
        <p:nvSpPr>
          <p:cNvPr id="4" name="TextBox 7">
            <a:extLst>
              <a:ext uri="{FF2B5EF4-FFF2-40B4-BE49-F238E27FC236}">
                <a16:creationId xmlns:a16="http://schemas.microsoft.com/office/drawing/2014/main" id="{ACE25CFA-E9FA-41DB-3723-3E27C9B2E132}"/>
              </a:ext>
            </a:extLst>
          </p:cNvPr>
          <p:cNvSpPr txBox="1"/>
          <p:nvPr/>
        </p:nvSpPr>
        <p:spPr>
          <a:xfrm>
            <a:off x="2794000" y="5534651"/>
            <a:ext cx="6846161" cy="836126"/>
          </a:xfrm>
          <a:prstGeom prst="rect">
            <a:avLst/>
          </a:prstGeom>
        </p:spPr>
        <p:txBody>
          <a:bodyPr lIns="0" tIns="0" rIns="0" bIns="0" rtlCol="0" anchor="t">
            <a:spAutoFit/>
          </a:bodyPr>
          <a:lstStyle/>
          <a:p>
            <a:pPr algn="ctr">
              <a:lnSpc>
                <a:spcPts val="3219"/>
              </a:lnSpc>
            </a:pPr>
            <a:r>
              <a:rPr lang="en-US" sz="3334" b="1" dirty="0">
                <a:solidFill>
                  <a:srgbClr val="253746"/>
                </a:solidFill>
                <a:latin typeface="Helvetica" pitchFamily="2" charset="0"/>
                <a:ea typeface="Open Sans" panose="020B0606030504020204" pitchFamily="34" charset="0"/>
                <a:cs typeface="Open Sans" panose="020B0606030504020204" pitchFamily="34" charset="0"/>
              </a:rPr>
              <a:t>Infection Control Advocate &amp; Resident Education</a:t>
            </a:r>
          </a:p>
        </p:txBody>
      </p:sp>
      <p:sp>
        <p:nvSpPr>
          <p:cNvPr id="5" name="TextBox 7">
            <a:extLst>
              <a:ext uri="{FF2B5EF4-FFF2-40B4-BE49-F238E27FC236}">
                <a16:creationId xmlns:a16="http://schemas.microsoft.com/office/drawing/2014/main" id="{0241BD59-32C6-10B7-9BD4-6B2F286AE774}"/>
              </a:ext>
            </a:extLst>
          </p:cNvPr>
          <p:cNvSpPr txBox="1"/>
          <p:nvPr/>
        </p:nvSpPr>
        <p:spPr>
          <a:xfrm>
            <a:off x="2672920" y="4858894"/>
            <a:ext cx="6846161" cy="425758"/>
          </a:xfrm>
          <a:prstGeom prst="rect">
            <a:avLst/>
          </a:prstGeom>
        </p:spPr>
        <p:txBody>
          <a:bodyPr lIns="0" tIns="0" rIns="0" bIns="0" rtlCol="0" anchor="t">
            <a:spAutoFit/>
          </a:bodyPr>
          <a:lstStyle/>
          <a:p>
            <a:pPr algn="ctr">
              <a:lnSpc>
                <a:spcPts val="3219"/>
              </a:lnSpc>
            </a:pPr>
            <a:r>
              <a:rPr lang="en-US" sz="3334" b="1">
                <a:solidFill>
                  <a:srgbClr val="000000"/>
                </a:solidFill>
                <a:latin typeface="Helvetica" pitchFamily="2" charset="0"/>
                <a:ea typeface="Open Sans" panose="020B0606030504020204" pitchFamily="34" charset="0"/>
                <a:cs typeface="Open Sans" panose="020B0606030504020204" pitchFamily="34" charset="0"/>
              </a:rPr>
              <a:t>ICARE</a:t>
            </a:r>
          </a:p>
        </p:txBody>
      </p:sp>
    </p:spTree>
    <p:extLst>
      <p:ext uri="{BB962C8B-B14F-4D97-AF65-F5344CB8AC3E}">
        <p14:creationId xmlns:p14="http://schemas.microsoft.com/office/powerpoint/2010/main" val="13265567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426719" y="417481"/>
            <a:ext cx="10251613" cy="634084"/>
          </a:xfrm>
          <a:prstGeom prst="rect">
            <a:avLst/>
          </a:prstGeom>
        </p:spPr>
        <p:txBody>
          <a:bodyPr wrap="square" lIns="0" tIns="0" rIns="0" bIns="0" rtlCol="0" anchor="t">
            <a:spAutoFit/>
          </a:bodyPr>
          <a:lstStyle/>
          <a:p>
            <a:pPr>
              <a:lnSpc>
                <a:spcPts val="5464"/>
              </a:lnSpc>
            </a:pPr>
            <a:r>
              <a:rPr lang="en-US" sz="3600" b="1" dirty="0">
                <a:solidFill>
                  <a:srgbClr val="253746"/>
                </a:solidFill>
                <a:latin typeface="Helvetica" pitchFamily="2" charset="0"/>
                <a:ea typeface="Open Sans" panose="020B0606030504020204" pitchFamily="34" charset="0"/>
                <a:cs typeface="Open Sans" panose="020B0606030504020204" pitchFamily="34" charset="0"/>
              </a:rPr>
              <a:t>Indirect Spread: Nursing Home Environment</a:t>
            </a:r>
          </a:p>
        </p:txBody>
      </p:sp>
      <p:grpSp>
        <p:nvGrpSpPr>
          <p:cNvPr id="5" name="Group 4">
            <a:extLst>
              <a:ext uri="{FF2B5EF4-FFF2-40B4-BE49-F238E27FC236}">
                <a16:creationId xmlns:a16="http://schemas.microsoft.com/office/drawing/2014/main" id="{47A55B8B-B1C8-4BC0-8051-2F54AFB07C00}"/>
              </a:ext>
            </a:extLst>
          </p:cNvPr>
          <p:cNvGrpSpPr/>
          <p:nvPr/>
        </p:nvGrpSpPr>
        <p:grpSpPr>
          <a:xfrm>
            <a:off x="1196468" y="1295424"/>
            <a:ext cx="3948969" cy="4744716"/>
            <a:chOff x="1196468" y="1295424"/>
            <a:chExt cx="3948969" cy="4744716"/>
          </a:xfrm>
        </p:grpSpPr>
        <p:grpSp>
          <p:nvGrpSpPr>
            <p:cNvPr id="2" name="Group 1">
              <a:extLst>
                <a:ext uri="{FF2B5EF4-FFF2-40B4-BE49-F238E27FC236}">
                  <a16:creationId xmlns:a16="http://schemas.microsoft.com/office/drawing/2014/main" id="{4729A35E-31B9-4B2F-A210-96A4A0FCABE4}"/>
                </a:ext>
              </a:extLst>
            </p:cNvPr>
            <p:cNvGrpSpPr/>
            <p:nvPr/>
          </p:nvGrpSpPr>
          <p:grpSpPr>
            <a:xfrm>
              <a:off x="1196468" y="2129833"/>
              <a:ext cx="3540848" cy="3910307"/>
              <a:chOff x="847092" y="1734482"/>
              <a:chExt cx="3139199" cy="4205319"/>
            </a:xfrm>
          </p:grpSpPr>
          <p:pic>
            <p:nvPicPr>
              <p:cNvPr id="6" name="Picture 8">
                <a:extLst>
                  <a:ext uri="{FF2B5EF4-FFF2-40B4-BE49-F238E27FC236}">
                    <a16:creationId xmlns:a16="http://schemas.microsoft.com/office/drawing/2014/main" id="{8226201C-FA07-4FA2-8FC7-DC15809AEC41}"/>
                  </a:ext>
                </a:extLst>
              </p:cNvPr>
              <p:cNvPicPr>
                <a:picLocks noChangeAspect="1"/>
              </p:cNvPicPr>
              <p:nvPr/>
            </p:nvPicPr>
            <p:blipFill>
              <a:blip r:embed="rId3"/>
              <a:srcRect/>
              <a:stretch>
                <a:fillRect/>
              </a:stretch>
            </p:blipFill>
            <p:spPr>
              <a:xfrm>
                <a:off x="2146464" y="1734482"/>
                <a:ext cx="1839827" cy="4205319"/>
              </a:xfrm>
              <a:prstGeom prst="rect">
                <a:avLst/>
              </a:prstGeom>
            </p:spPr>
          </p:pic>
          <p:pic>
            <p:nvPicPr>
              <p:cNvPr id="7" name="Picture 9">
                <a:extLst>
                  <a:ext uri="{FF2B5EF4-FFF2-40B4-BE49-F238E27FC236}">
                    <a16:creationId xmlns:a16="http://schemas.microsoft.com/office/drawing/2014/main" id="{7211603D-F5AA-4839-8FC3-FC6EE7E66DF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47092" y="3770943"/>
                <a:ext cx="961835" cy="1943100"/>
              </a:xfrm>
              <a:prstGeom prst="rect">
                <a:avLst/>
              </a:prstGeom>
            </p:spPr>
          </p:pic>
          <p:pic>
            <p:nvPicPr>
              <p:cNvPr id="8" name="Picture 10">
                <a:extLst>
                  <a:ext uri="{FF2B5EF4-FFF2-40B4-BE49-F238E27FC236}">
                    <a16:creationId xmlns:a16="http://schemas.microsoft.com/office/drawing/2014/main" id="{1510C2EB-8B45-4834-AA58-FFC009AADA5B}"/>
                  </a:ext>
                </a:extLst>
              </p:cNvPr>
              <p:cNvPicPr>
                <a:picLocks noChangeAspect="1"/>
              </p:cNvPicPr>
              <p:nvPr/>
            </p:nvPicPr>
            <p:blipFill>
              <a:blip r:embed="rId6"/>
              <a:srcRect/>
              <a:stretch>
                <a:fillRect/>
              </a:stretch>
            </p:blipFill>
            <p:spPr>
              <a:xfrm rot="16357552">
                <a:off x="988754" y="1971737"/>
                <a:ext cx="1640346" cy="1220008"/>
              </a:xfrm>
              <a:prstGeom prst="rect">
                <a:avLst/>
              </a:prstGeom>
            </p:spPr>
          </p:pic>
        </p:grpSp>
        <p:sp>
          <p:nvSpPr>
            <p:cNvPr id="3" name="TextBox 2">
              <a:extLst>
                <a:ext uri="{FF2B5EF4-FFF2-40B4-BE49-F238E27FC236}">
                  <a16:creationId xmlns:a16="http://schemas.microsoft.com/office/drawing/2014/main" id="{7416D939-EB69-46A8-A160-DEE815581F90}"/>
                </a:ext>
              </a:extLst>
            </p:cNvPr>
            <p:cNvSpPr txBox="1"/>
            <p:nvPr/>
          </p:nvSpPr>
          <p:spPr>
            <a:xfrm>
              <a:off x="1317356" y="1295424"/>
              <a:ext cx="3828081" cy="584775"/>
            </a:xfrm>
            <a:prstGeom prst="rect">
              <a:avLst/>
            </a:prstGeom>
            <a:noFill/>
          </p:spPr>
          <p:txBody>
            <a:bodyPr wrap="square" rtlCol="0">
              <a:spAutoFit/>
            </a:bodyPr>
            <a:lstStyle/>
            <a:p>
              <a:pPr algn="ctr"/>
              <a:r>
                <a:rPr lang="en-US" sz="3200" b="1" dirty="0">
                  <a:latin typeface="Helvetica" panose="020B0604020202020204" pitchFamily="34" charset="0"/>
                  <a:cs typeface="Helvetica" panose="020B0604020202020204" pitchFamily="34" charset="0"/>
                </a:rPr>
                <a:t>Care Equipment</a:t>
              </a:r>
            </a:p>
          </p:txBody>
        </p:sp>
      </p:grpSp>
      <p:grpSp>
        <p:nvGrpSpPr>
          <p:cNvPr id="11" name="Group 10">
            <a:extLst>
              <a:ext uri="{FF2B5EF4-FFF2-40B4-BE49-F238E27FC236}">
                <a16:creationId xmlns:a16="http://schemas.microsoft.com/office/drawing/2014/main" id="{3CD7DE8D-9624-42D6-9D65-E033E852FF49}"/>
              </a:ext>
            </a:extLst>
          </p:cNvPr>
          <p:cNvGrpSpPr/>
          <p:nvPr/>
        </p:nvGrpSpPr>
        <p:grpSpPr>
          <a:xfrm>
            <a:off x="6096000" y="1295423"/>
            <a:ext cx="4300810" cy="4777722"/>
            <a:chOff x="6096000" y="1295423"/>
            <a:chExt cx="4300810" cy="4777722"/>
          </a:xfrm>
        </p:grpSpPr>
        <p:pic>
          <p:nvPicPr>
            <p:cNvPr id="27" name="Picture 26" descr="Icon&#10;&#10;Description automatically generated">
              <a:extLst>
                <a:ext uri="{FF2B5EF4-FFF2-40B4-BE49-F238E27FC236}">
                  <a16:creationId xmlns:a16="http://schemas.microsoft.com/office/drawing/2014/main" id="{41E32DB9-F159-370C-1A47-D184681D79C8}"/>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6248430" y="1924765"/>
              <a:ext cx="4148380" cy="4148380"/>
            </a:xfrm>
            <a:prstGeom prst="rect">
              <a:avLst/>
            </a:prstGeom>
          </p:spPr>
        </p:pic>
        <p:sp>
          <p:nvSpPr>
            <p:cNvPr id="10" name="TextBox 9">
              <a:extLst>
                <a:ext uri="{FF2B5EF4-FFF2-40B4-BE49-F238E27FC236}">
                  <a16:creationId xmlns:a16="http://schemas.microsoft.com/office/drawing/2014/main" id="{E3EDD7C8-6043-4B48-BAE8-3657FA9E6DE7}"/>
                </a:ext>
              </a:extLst>
            </p:cNvPr>
            <p:cNvSpPr txBox="1"/>
            <p:nvPr/>
          </p:nvSpPr>
          <p:spPr>
            <a:xfrm>
              <a:off x="6096000" y="1295423"/>
              <a:ext cx="4300810" cy="584775"/>
            </a:xfrm>
            <a:prstGeom prst="rect">
              <a:avLst/>
            </a:prstGeom>
            <a:noFill/>
          </p:spPr>
          <p:txBody>
            <a:bodyPr wrap="square" rtlCol="0">
              <a:spAutoFit/>
            </a:bodyPr>
            <a:lstStyle/>
            <a:p>
              <a:pPr algn="ctr"/>
              <a:r>
                <a:rPr lang="en-US" sz="3200" b="1" dirty="0">
                  <a:latin typeface="Helvetica" panose="020B0604020202020204" pitchFamily="34" charset="0"/>
                  <a:cs typeface="Helvetica" panose="020B0604020202020204" pitchFamily="34" charset="0"/>
                </a:rPr>
                <a:t>Household Surfaces</a:t>
              </a:r>
            </a:p>
          </p:txBody>
        </p:sp>
      </p:grpSp>
      <p:grpSp>
        <p:nvGrpSpPr>
          <p:cNvPr id="12" name="Group 11">
            <a:extLst>
              <a:ext uri="{FF2B5EF4-FFF2-40B4-BE49-F238E27FC236}">
                <a16:creationId xmlns:a16="http://schemas.microsoft.com/office/drawing/2014/main" id="{328377E3-7665-427B-A4D6-DEC563FDA12B}"/>
              </a:ext>
            </a:extLst>
          </p:cNvPr>
          <p:cNvGrpSpPr/>
          <p:nvPr/>
        </p:nvGrpSpPr>
        <p:grpSpPr>
          <a:xfrm>
            <a:off x="3299226" y="1758286"/>
            <a:ext cx="5091006" cy="3905454"/>
            <a:chOff x="6783979" y="4731457"/>
            <a:chExt cx="4177537" cy="3029665"/>
          </a:xfrm>
        </p:grpSpPr>
        <p:grpSp>
          <p:nvGrpSpPr>
            <p:cNvPr id="13" name="Picture 3">
              <a:extLst>
                <a:ext uri="{FF2B5EF4-FFF2-40B4-BE49-F238E27FC236}">
                  <a16:creationId xmlns:a16="http://schemas.microsoft.com/office/drawing/2014/main" id="{1B2BD112-1C9B-4677-807F-623A0A93D0A1}"/>
                </a:ext>
              </a:extLst>
            </p:cNvPr>
            <p:cNvGrpSpPr/>
            <p:nvPr/>
          </p:nvGrpSpPr>
          <p:grpSpPr>
            <a:xfrm rot="20631772">
              <a:off x="6783979" y="5453636"/>
              <a:ext cx="2302316" cy="2156207"/>
              <a:chOff x="11864373" y="2150621"/>
              <a:chExt cx="5151242" cy="4147125"/>
            </a:xfrm>
          </p:grpSpPr>
          <p:sp>
            <p:nvSpPr>
              <p:cNvPr id="184" name="Freeform: Shape 183">
                <a:extLst>
                  <a:ext uri="{FF2B5EF4-FFF2-40B4-BE49-F238E27FC236}">
                    <a16:creationId xmlns:a16="http://schemas.microsoft.com/office/drawing/2014/main" id="{32DB378B-2EB1-445F-B5B3-A805922CE778}"/>
                  </a:ext>
                </a:extLst>
              </p:cNvPr>
              <p:cNvSpPr/>
              <p:nvPr/>
            </p:nvSpPr>
            <p:spPr>
              <a:xfrm>
                <a:off x="13650096" y="2455639"/>
                <a:ext cx="3298568" cy="1632857"/>
              </a:xfrm>
              <a:custGeom>
                <a:avLst/>
                <a:gdLst>
                  <a:gd name="connsiteX0" fmla="*/ 171542 w 3298568"/>
                  <a:gd name="connsiteY0" fmla="*/ 639753 h 1632857"/>
                  <a:gd name="connsiteX1" fmla="*/ 48744 w 3298568"/>
                  <a:gd name="connsiteY1" fmla="*/ 762544 h 1632857"/>
                  <a:gd name="connsiteX2" fmla="*/ 48744 w 3298568"/>
                  <a:gd name="connsiteY2" fmla="*/ 879130 h 1632857"/>
                  <a:gd name="connsiteX3" fmla="*/ 171542 w 3298568"/>
                  <a:gd name="connsiteY3" fmla="*/ 1001921 h 1632857"/>
                  <a:gd name="connsiteX4" fmla="*/ 3142213 w 3298568"/>
                  <a:gd name="connsiteY4" fmla="*/ 1001921 h 1632857"/>
                  <a:gd name="connsiteX5" fmla="*/ 3265011 w 3298568"/>
                  <a:gd name="connsiteY5" fmla="*/ 879130 h 1632857"/>
                  <a:gd name="connsiteX6" fmla="*/ 3265011 w 3298568"/>
                  <a:gd name="connsiteY6" fmla="*/ 762544 h 1632857"/>
                  <a:gd name="connsiteX7" fmla="*/ 3142213 w 3298568"/>
                  <a:gd name="connsiteY7" fmla="*/ 639753 h 1632857"/>
                  <a:gd name="connsiteX8" fmla="*/ 171542 w 3298568"/>
                  <a:gd name="connsiteY8" fmla="*/ 639753 h 163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8568" h="1632857">
                    <a:moveTo>
                      <a:pt x="171542" y="639753"/>
                    </a:moveTo>
                    <a:lnTo>
                      <a:pt x="48744" y="762544"/>
                    </a:lnTo>
                    <a:cubicBezTo>
                      <a:pt x="16411" y="794875"/>
                      <a:pt x="16411" y="847126"/>
                      <a:pt x="48744" y="879130"/>
                    </a:cubicBezTo>
                    <a:lnTo>
                      <a:pt x="171542" y="1001921"/>
                    </a:lnTo>
                    <a:cubicBezTo>
                      <a:pt x="991938" y="1822269"/>
                      <a:pt x="2321817" y="1822269"/>
                      <a:pt x="3142213" y="1001921"/>
                    </a:cubicBezTo>
                    <a:lnTo>
                      <a:pt x="3265011" y="879130"/>
                    </a:lnTo>
                    <a:cubicBezTo>
                      <a:pt x="3297343" y="846800"/>
                      <a:pt x="3297343" y="794548"/>
                      <a:pt x="3265011" y="762544"/>
                    </a:cubicBezTo>
                    <a:lnTo>
                      <a:pt x="3142213" y="639753"/>
                    </a:lnTo>
                    <a:cubicBezTo>
                      <a:pt x="2321817" y="-180594"/>
                      <a:pt x="991938" y="-180594"/>
                      <a:pt x="171542" y="639753"/>
                    </a:cubicBezTo>
                    <a:close/>
                  </a:path>
                </a:pathLst>
              </a:custGeom>
              <a:solidFill>
                <a:srgbClr val="E4F2F9"/>
              </a:solidFill>
              <a:ln w="9525" cap="flat">
                <a:noFill/>
                <a:prstDash val="solid"/>
                <a:miter/>
              </a:ln>
            </p:spPr>
            <p:txBody>
              <a:bodyPr rtlCol="0" anchor="ctr"/>
              <a:lstStyle/>
              <a:p>
                <a:endParaRPr lang="en-US"/>
              </a:p>
            </p:txBody>
          </p:sp>
          <p:sp>
            <p:nvSpPr>
              <p:cNvPr id="185" name="Freeform: Shape 184">
                <a:extLst>
                  <a:ext uri="{FF2B5EF4-FFF2-40B4-BE49-F238E27FC236}">
                    <a16:creationId xmlns:a16="http://schemas.microsoft.com/office/drawing/2014/main" id="{F6FA6B3A-71EE-406A-A258-ECBFCABB6A73}"/>
                  </a:ext>
                </a:extLst>
              </p:cNvPr>
              <p:cNvSpPr/>
              <p:nvPr/>
            </p:nvSpPr>
            <p:spPr>
              <a:xfrm>
                <a:off x="13650858" y="3157768"/>
                <a:ext cx="3298568" cy="914400"/>
              </a:xfrm>
              <a:custGeom>
                <a:avLst/>
                <a:gdLst>
                  <a:gd name="connsiteX0" fmla="*/ 3264249 w 3298568"/>
                  <a:gd name="connsiteY0" fmla="*/ 60416 h 914400"/>
                  <a:gd name="connsiteX1" fmla="*/ 3228324 w 3298568"/>
                  <a:gd name="connsiteY1" fmla="*/ 24493 h 914400"/>
                  <a:gd name="connsiteX2" fmla="*/ 3218200 w 3298568"/>
                  <a:gd name="connsiteY2" fmla="*/ 39515 h 914400"/>
                  <a:gd name="connsiteX3" fmla="*/ 3095401 w 3298568"/>
                  <a:gd name="connsiteY3" fmla="*/ 162306 h 914400"/>
                  <a:gd name="connsiteX4" fmla="*/ 124731 w 3298568"/>
                  <a:gd name="connsiteY4" fmla="*/ 162306 h 914400"/>
                  <a:gd name="connsiteX5" fmla="*/ 37857 w 3298568"/>
                  <a:gd name="connsiteY5" fmla="*/ 75438 h 914400"/>
                  <a:gd name="connsiteX6" fmla="*/ 47982 w 3298568"/>
                  <a:gd name="connsiteY6" fmla="*/ 177002 h 914400"/>
                  <a:gd name="connsiteX7" fmla="*/ 170780 w 3298568"/>
                  <a:gd name="connsiteY7" fmla="*/ 299793 h 914400"/>
                  <a:gd name="connsiteX8" fmla="*/ 3141451 w 3298568"/>
                  <a:gd name="connsiteY8" fmla="*/ 299793 h 914400"/>
                  <a:gd name="connsiteX9" fmla="*/ 3264249 w 3298568"/>
                  <a:gd name="connsiteY9" fmla="*/ 177002 h 914400"/>
                  <a:gd name="connsiteX10" fmla="*/ 3264249 w 3298568"/>
                  <a:gd name="connsiteY10" fmla="*/ 6041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98568" h="914400">
                    <a:moveTo>
                      <a:pt x="3264249" y="60416"/>
                    </a:moveTo>
                    <a:lnTo>
                      <a:pt x="3228324" y="24493"/>
                    </a:lnTo>
                    <a:cubicBezTo>
                      <a:pt x="3225058" y="29718"/>
                      <a:pt x="3222772" y="34943"/>
                      <a:pt x="3218200" y="39515"/>
                    </a:cubicBezTo>
                    <a:lnTo>
                      <a:pt x="3095401" y="162306"/>
                    </a:lnTo>
                    <a:cubicBezTo>
                      <a:pt x="2275005" y="982653"/>
                      <a:pt x="945127" y="982653"/>
                      <a:pt x="124731" y="162306"/>
                    </a:cubicBezTo>
                    <a:lnTo>
                      <a:pt x="37857" y="75438"/>
                    </a:lnTo>
                    <a:cubicBezTo>
                      <a:pt x="17609" y="107442"/>
                      <a:pt x="19895" y="149243"/>
                      <a:pt x="47982" y="177002"/>
                    </a:cubicBezTo>
                    <a:lnTo>
                      <a:pt x="170780" y="299793"/>
                    </a:lnTo>
                    <a:cubicBezTo>
                      <a:pt x="991176" y="1120140"/>
                      <a:pt x="2321055" y="1120140"/>
                      <a:pt x="3141451" y="299793"/>
                    </a:cubicBezTo>
                    <a:lnTo>
                      <a:pt x="3264249" y="177002"/>
                    </a:lnTo>
                    <a:cubicBezTo>
                      <a:pt x="3296581" y="144671"/>
                      <a:pt x="3296581" y="92420"/>
                      <a:pt x="3264249" y="60416"/>
                    </a:cubicBezTo>
                    <a:close/>
                  </a:path>
                </a:pathLst>
              </a:custGeom>
              <a:solidFill>
                <a:srgbClr val="E4F2F9">
                  <a:alpha val="50000"/>
                </a:srgbClr>
              </a:solidFill>
              <a:ln w="9525" cap="flat">
                <a:noFill/>
                <a:prstDash val="solid"/>
                <a:miter/>
              </a:ln>
            </p:spPr>
            <p:txBody>
              <a:bodyPr rtlCol="0" anchor="ctr"/>
              <a:lstStyle/>
              <a:p>
                <a:endParaRPr lang="en-US"/>
              </a:p>
            </p:txBody>
          </p:sp>
          <p:sp>
            <p:nvSpPr>
              <p:cNvPr id="186" name="Freeform: Shape 185">
                <a:extLst>
                  <a:ext uri="{FF2B5EF4-FFF2-40B4-BE49-F238E27FC236}">
                    <a16:creationId xmlns:a16="http://schemas.microsoft.com/office/drawing/2014/main" id="{E7F36DC3-976B-4DDF-BD85-745BFD2082F0}"/>
                  </a:ext>
                </a:extLst>
              </p:cNvPr>
              <p:cNvSpPr/>
              <p:nvPr/>
            </p:nvSpPr>
            <p:spPr>
              <a:xfrm>
                <a:off x="13650423" y="2455639"/>
                <a:ext cx="3298568" cy="947057"/>
              </a:xfrm>
              <a:custGeom>
                <a:avLst/>
                <a:gdLst>
                  <a:gd name="connsiteX0" fmla="*/ 213019 w 3298568"/>
                  <a:gd name="connsiteY0" fmla="*/ 806305 h 947057"/>
                  <a:gd name="connsiteX1" fmla="*/ 3183690 w 3298568"/>
                  <a:gd name="connsiteY1" fmla="*/ 806305 h 947057"/>
                  <a:gd name="connsiteX2" fmla="*/ 3260765 w 3298568"/>
                  <a:gd name="connsiteY2" fmla="*/ 883376 h 947057"/>
                  <a:gd name="connsiteX3" fmla="*/ 3265011 w 3298568"/>
                  <a:gd name="connsiteY3" fmla="*/ 879130 h 947057"/>
                  <a:gd name="connsiteX4" fmla="*/ 3265011 w 3298568"/>
                  <a:gd name="connsiteY4" fmla="*/ 762544 h 947057"/>
                  <a:gd name="connsiteX5" fmla="*/ 3142213 w 3298568"/>
                  <a:gd name="connsiteY5" fmla="*/ 639753 h 947057"/>
                  <a:gd name="connsiteX6" fmla="*/ 171542 w 3298568"/>
                  <a:gd name="connsiteY6" fmla="*/ 639753 h 947057"/>
                  <a:gd name="connsiteX7" fmla="*/ 48744 w 3298568"/>
                  <a:gd name="connsiteY7" fmla="*/ 762544 h 947057"/>
                  <a:gd name="connsiteX8" fmla="*/ 48744 w 3298568"/>
                  <a:gd name="connsiteY8" fmla="*/ 879130 h 947057"/>
                  <a:gd name="connsiteX9" fmla="*/ 94466 w 3298568"/>
                  <a:gd name="connsiteY9" fmla="*/ 924850 h 947057"/>
                  <a:gd name="connsiteX10" fmla="*/ 213019 w 3298568"/>
                  <a:gd name="connsiteY10" fmla="*/ 806305 h 947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98568" h="947057">
                    <a:moveTo>
                      <a:pt x="213019" y="806305"/>
                    </a:moveTo>
                    <a:cubicBezTo>
                      <a:pt x="1033415" y="-14043"/>
                      <a:pt x="2363294" y="-14043"/>
                      <a:pt x="3183690" y="806305"/>
                    </a:cubicBezTo>
                    <a:lnTo>
                      <a:pt x="3260765" y="883376"/>
                    </a:lnTo>
                    <a:lnTo>
                      <a:pt x="3265011" y="879130"/>
                    </a:lnTo>
                    <a:cubicBezTo>
                      <a:pt x="3297344" y="846800"/>
                      <a:pt x="3297344" y="794548"/>
                      <a:pt x="3265011" y="762544"/>
                    </a:cubicBezTo>
                    <a:lnTo>
                      <a:pt x="3142213" y="639753"/>
                    </a:lnTo>
                    <a:cubicBezTo>
                      <a:pt x="2321816" y="-180594"/>
                      <a:pt x="991938" y="-180594"/>
                      <a:pt x="171542" y="639753"/>
                    </a:cubicBezTo>
                    <a:lnTo>
                      <a:pt x="48744" y="762544"/>
                    </a:lnTo>
                    <a:cubicBezTo>
                      <a:pt x="16411" y="794875"/>
                      <a:pt x="16411" y="847126"/>
                      <a:pt x="48744" y="879130"/>
                    </a:cubicBezTo>
                    <a:lnTo>
                      <a:pt x="94466" y="924850"/>
                    </a:lnTo>
                    <a:lnTo>
                      <a:pt x="213019" y="806305"/>
                    </a:lnTo>
                    <a:close/>
                  </a:path>
                </a:pathLst>
              </a:custGeom>
              <a:solidFill>
                <a:srgbClr val="FFFFFF"/>
              </a:solidFill>
              <a:ln w="9525" cap="flat">
                <a:noFill/>
                <a:prstDash val="solid"/>
                <a:miter/>
              </a:ln>
            </p:spPr>
            <p:txBody>
              <a:bodyPr rtlCol="0" anchor="ctr"/>
              <a:lstStyle/>
              <a:p>
                <a:endParaRPr lang="en-US"/>
              </a:p>
            </p:txBody>
          </p:sp>
          <p:sp>
            <p:nvSpPr>
              <p:cNvPr id="187" name="Freeform: Shape 186">
                <a:extLst>
                  <a:ext uri="{FF2B5EF4-FFF2-40B4-BE49-F238E27FC236}">
                    <a16:creationId xmlns:a16="http://schemas.microsoft.com/office/drawing/2014/main" id="{D6E22677-0D73-4DA1-8946-4B16E83D8465}"/>
                  </a:ext>
                </a:extLst>
              </p:cNvPr>
              <p:cNvSpPr/>
              <p:nvPr/>
            </p:nvSpPr>
            <p:spPr>
              <a:xfrm>
                <a:off x="14428126" y="2412213"/>
                <a:ext cx="1730932" cy="1730829"/>
              </a:xfrm>
              <a:custGeom>
                <a:avLst/>
                <a:gdLst>
                  <a:gd name="connsiteX0" fmla="*/ 1693366 w 1730931"/>
                  <a:gd name="connsiteY0" fmla="*/ 866386 h 1730828"/>
                  <a:gd name="connsiteX1" fmla="*/ 866438 w 1730931"/>
                  <a:gd name="connsiteY1" fmla="*/ 1693265 h 1730828"/>
                  <a:gd name="connsiteX2" fmla="*/ 39509 w 1730931"/>
                  <a:gd name="connsiteY2" fmla="*/ 866386 h 1730828"/>
                  <a:gd name="connsiteX3" fmla="*/ 866438 w 1730931"/>
                  <a:gd name="connsiteY3" fmla="*/ 39507 h 1730828"/>
                  <a:gd name="connsiteX4" fmla="*/ 1693366 w 1730931"/>
                  <a:gd name="connsiteY4" fmla="*/ 866386 h 17308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0931" h="1730828">
                    <a:moveTo>
                      <a:pt x="1693366" y="866386"/>
                    </a:moveTo>
                    <a:cubicBezTo>
                      <a:pt x="1693366" y="1323059"/>
                      <a:pt x="1323137" y="1693265"/>
                      <a:pt x="866438" y="1693265"/>
                    </a:cubicBezTo>
                    <a:cubicBezTo>
                      <a:pt x="409738" y="1693265"/>
                      <a:pt x="39509" y="1323059"/>
                      <a:pt x="39509" y="866386"/>
                    </a:cubicBezTo>
                    <a:cubicBezTo>
                      <a:pt x="39509" y="409713"/>
                      <a:pt x="409738" y="39507"/>
                      <a:pt x="866438" y="39507"/>
                    </a:cubicBezTo>
                    <a:cubicBezTo>
                      <a:pt x="1323137" y="39507"/>
                      <a:pt x="1693366" y="409713"/>
                      <a:pt x="1693366" y="866386"/>
                    </a:cubicBezTo>
                    <a:close/>
                  </a:path>
                </a:pathLst>
              </a:custGeom>
              <a:solidFill>
                <a:srgbClr val="3DB8EA"/>
              </a:solidFill>
              <a:ln w="15364" cap="flat">
                <a:solidFill>
                  <a:srgbClr val="3F4242"/>
                </a:solidFill>
                <a:prstDash val="solid"/>
                <a:miter/>
              </a:ln>
            </p:spPr>
            <p:txBody>
              <a:bodyPr rtlCol="0" anchor="ctr"/>
              <a:lstStyle/>
              <a:p>
                <a:endParaRPr lang="en-US"/>
              </a:p>
            </p:txBody>
          </p:sp>
          <p:sp>
            <p:nvSpPr>
              <p:cNvPr id="188" name="Freeform: Shape 187">
                <a:extLst>
                  <a:ext uri="{FF2B5EF4-FFF2-40B4-BE49-F238E27FC236}">
                    <a16:creationId xmlns:a16="http://schemas.microsoft.com/office/drawing/2014/main" id="{06854CEE-A968-4CB7-BBFF-4C8A1C7D23B5}"/>
                  </a:ext>
                </a:extLst>
              </p:cNvPr>
              <p:cNvSpPr/>
              <p:nvPr/>
            </p:nvSpPr>
            <p:spPr>
              <a:xfrm>
                <a:off x="14522829" y="2506911"/>
                <a:ext cx="1534977" cy="1534886"/>
              </a:xfrm>
              <a:custGeom>
                <a:avLst/>
                <a:gdLst>
                  <a:gd name="connsiteX0" fmla="*/ 1518974 w 1534977"/>
                  <a:gd name="connsiteY0" fmla="*/ 771688 h 1534885"/>
                  <a:gd name="connsiteX1" fmla="*/ 771734 w 1534977"/>
                  <a:gd name="connsiteY1" fmla="*/ 1518884 h 1534885"/>
                  <a:gd name="connsiteX2" fmla="*/ 24495 w 1534977"/>
                  <a:gd name="connsiteY2" fmla="*/ 771688 h 1534885"/>
                  <a:gd name="connsiteX3" fmla="*/ 771734 w 1534977"/>
                  <a:gd name="connsiteY3" fmla="*/ 24493 h 1534885"/>
                  <a:gd name="connsiteX4" fmla="*/ 1518974 w 1534977"/>
                  <a:gd name="connsiteY4" fmla="*/ 771688 h 15348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4977" h="1534885">
                    <a:moveTo>
                      <a:pt x="1518974" y="771688"/>
                    </a:moveTo>
                    <a:cubicBezTo>
                      <a:pt x="1518974" y="1184353"/>
                      <a:pt x="1184423" y="1518884"/>
                      <a:pt x="771734" y="1518884"/>
                    </a:cubicBezTo>
                    <a:cubicBezTo>
                      <a:pt x="359045" y="1518884"/>
                      <a:pt x="24495" y="1184353"/>
                      <a:pt x="24495" y="771688"/>
                    </a:cubicBezTo>
                    <a:cubicBezTo>
                      <a:pt x="24495" y="359024"/>
                      <a:pt x="359045" y="24493"/>
                      <a:pt x="771734" y="24493"/>
                    </a:cubicBezTo>
                    <a:cubicBezTo>
                      <a:pt x="1184423" y="24493"/>
                      <a:pt x="1518974" y="359024"/>
                      <a:pt x="1518974" y="771688"/>
                    </a:cubicBezTo>
                    <a:close/>
                  </a:path>
                </a:pathLst>
              </a:custGeom>
              <a:solidFill>
                <a:srgbClr val="42DBF4"/>
              </a:solidFill>
              <a:ln w="9525" cap="flat">
                <a:noFill/>
                <a:prstDash val="solid"/>
                <a:miter/>
              </a:ln>
            </p:spPr>
            <p:txBody>
              <a:bodyPr rtlCol="0" anchor="ctr"/>
              <a:lstStyle/>
              <a:p>
                <a:endParaRPr lang="en-US"/>
              </a:p>
            </p:txBody>
          </p:sp>
          <p:sp>
            <p:nvSpPr>
              <p:cNvPr id="189" name="Freeform: Shape 188">
                <a:extLst>
                  <a:ext uri="{FF2B5EF4-FFF2-40B4-BE49-F238E27FC236}">
                    <a16:creationId xmlns:a16="http://schemas.microsoft.com/office/drawing/2014/main" id="{77C8EB28-49BF-429D-ACD3-A5DB245F2D25}"/>
                  </a:ext>
                </a:extLst>
              </p:cNvPr>
              <p:cNvSpPr/>
              <p:nvPr/>
            </p:nvSpPr>
            <p:spPr>
              <a:xfrm>
                <a:off x="14782795" y="2766862"/>
                <a:ext cx="1012432" cy="1012371"/>
              </a:xfrm>
              <a:custGeom>
                <a:avLst/>
                <a:gdLst>
                  <a:gd name="connsiteX0" fmla="*/ 999041 w 1012431"/>
                  <a:gd name="connsiteY0" fmla="*/ 511737 h 1012371"/>
                  <a:gd name="connsiteX1" fmla="*/ 511768 w 1012431"/>
                  <a:gd name="connsiteY1" fmla="*/ 998982 h 1012371"/>
                  <a:gd name="connsiteX2" fmla="*/ 24494 w 1012431"/>
                  <a:gd name="connsiteY2" fmla="*/ 511738 h 1012371"/>
                  <a:gd name="connsiteX3" fmla="*/ 511768 w 1012431"/>
                  <a:gd name="connsiteY3" fmla="*/ 24493 h 1012371"/>
                  <a:gd name="connsiteX4" fmla="*/ 999041 w 1012431"/>
                  <a:gd name="connsiteY4" fmla="*/ 511737 h 10123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2431" h="1012371">
                    <a:moveTo>
                      <a:pt x="999041" y="511737"/>
                    </a:moveTo>
                    <a:cubicBezTo>
                      <a:pt x="999041" y="780835"/>
                      <a:pt x="780882" y="998982"/>
                      <a:pt x="511768" y="998982"/>
                    </a:cubicBezTo>
                    <a:cubicBezTo>
                      <a:pt x="242654" y="998982"/>
                      <a:pt x="24494" y="780835"/>
                      <a:pt x="24494" y="511738"/>
                    </a:cubicBezTo>
                    <a:cubicBezTo>
                      <a:pt x="24494" y="242640"/>
                      <a:pt x="242654" y="24493"/>
                      <a:pt x="511768" y="24493"/>
                    </a:cubicBezTo>
                    <a:cubicBezTo>
                      <a:pt x="780882" y="24493"/>
                      <a:pt x="999041" y="242640"/>
                      <a:pt x="999041" y="511737"/>
                    </a:cubicBezTo>
                    <a:close/>
                  </a:path>
                </a:pathLst>
              </a:custGeom>
              <a:solidFill>
                <a:srgbClr val="333535"/>
              </a:solidFill>
              <a:ln w="9525" cap="flat">
                <a:noFill/>
                <a:prstDash val="solid"/>
                <a:miter/>
              </a:ln>
            </p:spPr>
            <p:txBody>
              <a:bodyPr rtlCol="0" anchor="ctr"/>
              <a:lstStyle/>
              <a:p>
                <a:endParaRPr lang="en-US"/>
              </a:p>
            </p:txBody>
          </p:sp>
          <p:sp>
            <p:nvSpPr>
              <p:cNvPr id="190" name="Freeform: Shape 189">
                <a:extLst>
                  <a:ext uri="{FF2B5EF4-FFF2-40B4-BE49-F238E27FC236}">
                    <a16:creationId xmlns:a16="http://schemas.microsoft.com/office/drawing/2014/main" id="{DCFB6EC8-C60F-442F-96DC-1E2BCB609C59}"/>
                  </a:ext>
                </a:extLst>
              </p:cNvPr>
              <p:cNvSpPr/>
              <p:nvPr/>
            </p:nvSpPr>
            <p:spPr>
              <a:xfrm>
                <a:off x="13586411" y="2392611"/>
                <a:ext cx="3429204" cy="1763486"/>
              </a:xfrm>
              <a:custGeom>
                <a:avLst/>
                <a:gdLst>
                  <a:gd name="connsiteX0" fmla="*/ 1720563 w 3429204"/>
                  <a:gd name="connsiteY0" fmla="*/ 1742912 h 1763485"/>
                  <a:gd name="connsiteX1" fmla="*/ 190158 w 3429204"/>
                  <a:gd name="connsiteY1" fmla="*/ 1110016 h 1763485"/>
                  <a:gd name="connsiteX2" fmla="*/ 67359 w 3429204"/>
                  <a:gd name="connsiteY2" fmla="*/ 987225 h 1763485"/>
                  <a:gd name="connsiteX3" fmla="*/ 67359 w 3429204"/>
                  <a:gd name="connsiteY3" fmla="*/ 780179 h 1763485"/>
                  <a:gd name="connsiteX4" fmla="*/ 190158 w 3429204"/>
                  <a:gd name="connsiteY4" fmla="*/ 657388 h 1763485"/>
                  <a:gd name="connsiteX5" fmla="*/ 3251294 w 3429204"/>
                  <a:gd name="connsiteY5" fmla="*/ 657388 h 1763485"/>
                  <a:gd name="connsiteX6" fmla="*/ 3374092 w 3429204"/>
                  <a:gd name="connsiteY6" fmla="*/ 780179 h 1763485"/>
                  <a:gd name="connsiteX7" fmla="*/ 3416876 w 3429204"/>
                  <a:gd name="connsiteY7" fmla="*/ 883702 h 1763485"/>
                  <a:gd name="connsiteX8" fmla="*/ 3374092 w 3429204"/>
                  <a:gd name="connsiteY8" fmla="*/ 987225 h 1763485"/>
                  <a:gd name="connsiteX9" fmla="*/ 3251294 w 3429204"/>
                  <a:gd name="connsiteY9" fmla="*/ 1110016 h 1763485"/>
                  <a:gd name="connsiteX10" fmla="*/ 1720563 w 3429204"/>
                  <a:gd name="connsiteY10" fmla="*/ 1742912 h 1763485"/>
                  <a:gd name="connsiteX11" fmla="*/ 1720563 w 3429204"/>
                  <a:gd name="connsiteY11" fmla="*/ 152182 h 1763485"/>
                  <a:gd name="connsiteX12" fmla="*/ 280297 w 3429204"/>
                  <a:gd name="connsiteY12" fmla="*/ 747849 h 1763485"/>
                  <a:gd name="connsiteX13" fmla="*/ 157498 w 3429204"/>
                  <a:gd name="connsiteY13" fmla="*/ 870639 h 1763485"/>
                  <a:gd name="connsiteX14" fmla="*/ 157498 w 3429204"/>
                  <a:gd name="connsiteY14" fmla="*/ 897092 h 1763485"/>
                  <a:gd name="connsiteX15" fmla="*/ 280297 w 3429204"/>
                  <a:gd name="connsiteY15" fmla="*/ 1019882 h 1763485"/>
                  <a:gd name="connsiteX16" fmla="*/ 3160502 w 3429204"/>
                  <a:gd name="connsiteY16" fmla="*/ 1019882 h 1763485"/>
                  <a:gd name="connsiteX17" fmla="*/ 3283300 w 3429204"/>
                  <a:gd name="connsiteY17" fmla="*/ 897092 h 1763485"/>
                  <a:gd name="connsiteX18" fmla="*/ 3288852 w 3429204"/>
                  <a:gd name="connsiteY18" fmla="*/ 884029 h 1763485"/>
                  <a:gd name="connsiteX19" fmla="*/ 3283300 w 3429204"/>
                  <a:gd name="connsiteY19" fmla="*/ 870966 h 1763485"/>
                  <a:gd name="connsiteX20" fmla="*/ 3160502 w 3429204"/>
                  <a:gd name="connsiteY20" fmla="*/ 748175 h 1763485"/>
                  <a:gd name="connsiteX21" fmla="*/ 1720563 w 3429204"/>
                  <a:gd name="connsiteY21" fmla="*/ 152182 h 1763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429204" h="1763485">
                    <a:moveTo>
                      <a:pt x="1720563" y="1742912"/>
                    </a:moveTo>
                    <a:cubicBezTo>
                      <a:pt x="1166338" y="1742912"/>
                      <a:pt x="612113" y="1531947"/>
                      <a:pt x="190158" y="1110016"/>
                    </a:cubicBezTo>
                    <a:lnTo>
                      <a:pt x="67359" y="987225"/>
                    </a:lnTo>
                    <a:cubicBezTo>
                      <a:pt x="10206" y="930075"/>
                      <a:pt x="10206" y="837329"/>
                      <a:pt x="67359" y="780179"/>
                    </a:cubicBezTo>
                    <a:lnTo>
                      <a:pt x="190158" y="657388"/>
                    </a:lnTo>
                    <a:cubicBezTo>
                      <a:pt x="1034068" y="-186472"/>
                      <a:pt x="2407383" y="-186472"/>
                      <a:pt x="3251294" y="657388"/>
                    </a:cubicBezTo>
                    <a:lnTo>
                      <a:pt x="3374092" y="780179"/>
                    </a:lnTo>
                    <a:cubicBezTo>
                      <a:pt x="3401852" y="807611"/>
                      <a:pt x="3416876" y="844514"/>
                      <a:pt x="3416876" y="883702"/>
                    </a:cubicBezTo>
                    <a:cubicBezTo>
                      <a:pt x="3416876" y="922891"/>
                      <a:pt x="3401526" y="959467"/>
                      <a:pt x="3374092" y="987225"/>
                    </a:cubicBezTo>
                    <a:lnTo>
                      <a:pt x="3251294" y="1110016"/>
                    </a:lnTo>
                    <a:cubicBezTo>
                      <a:pt x="2829012" y="1531947"/>
                      <a:pt x="2274787" y="1742912"/>
                      <a:pt x="1720563" y="1742912"/>
                    </a:cubicBezTo>
                    <a:close/>
                    <a:moveTo>
                      <a:pt x="1720563" y="152182"/>
                    </a:moveTo>
                    <a:cubicBezTo>
                      <a:pt x="1198997" y="152182"/>
                      <a:pt x="677431" y="350738"/>
                      <a:pt x="280297" y="747849"/>
                    </a:cubicBezTo>
                    <a:lnTo>
                      <a:pt x="157498" y="870639"/>
                    </a:lnTo>
                    <a:cubicBezTo>
                      <a:pt x="150313" y="877824"/>
                      <a:pt x="150313" y="889581"/>
                      <a:pt x="157498" y="897092"/>
                    </a:cubicBezTo>
                    <a:lnTo>
                      <a:pt x="280297" y="1019882"/>
                    </a:lnTo>
                    <a:cubicBezTo>
                      <a:pt x="1074566" y="1814104"/>
                      <a:pt x="2366559" y="1814104"/>
                      <a:pt x="3160502" y="1019882"/>
                    </a:cubicBezTo>
                    <a:lnTo>
                      <a:pt x="3283300" y="897092"/>
                    </a:lnTo>
                    <a:cubicBezTo>
                      <a:pt x="3287872" y="892520"/>
                      <a:pt x="3288852" y="887295"/>
                      <a:pt x="3288852" y="884029"/>
                    </a:cubicBezTo>
                    <a:cubicBezTo>
                      <a:pt x="3288852" y="880437"/>
                      <a:pt x="3287872" y="875538"/>
                      <a:pt x="3283300" y="870966"/>
                    </a:cubicBezTo>
                    <a:lnTo>
                      <a:pt x="3160502" y="748175"/>
                    </a:lnTo>
                    <a:cubicBezTo>
                      <a:pt x="2763694" y="350738"/>
                      <a:pt x="2242128" y="152182"/>
                      <a:pt x="1720563" y="152182"/>
                    </a:cubicBezTo>
                    <a:close/>
                  </a:path>
                </a:pathLst>
              </a:custGeom>
              <a:solidFill>
                <a:srgbClr val="3F4242"/>
              </a:solidFill>
              <a:ln w="9525" cap="flat">
                <a:noFill/>
                <a:prstDash val="solid"/>
                <a:miter/>
              </a:ln>
            </p:spPr>
            <p:txBody>
              <a:bodyPr rtlCol="0" anchor="ctr"/>
              <a:lstStyle/>
              <a:p>
                <a:endParaRPr lang="en-US"/>
              </a:p>
            </p:txBody>
          </p:sp>
          <p:sp>
            <p:nvSpPr>
              <p:cNvPr id="191" name="Freeform: Shape 190">
                <a:extLst>
                  <a:ext uri="{FF2B5EF4-FFF2-40B4-BE49-F238E27FC236}">
                    <a16:creationId xmlns:a16="http://schemas.microsoft.com/office/drawing/2014/main" id="{D427D25B-0009-438A-A43E-54201A17D84D}"/>
                  </a:ext>
                </a:extLst>
              </p:cNvPr>
              <p:cNvSpPr/>
              <p:nvPr/>
            </p:nvSpPr>
            <p:spPr>
              <a:xfrm>
                <a:off x="14707679" y="2776985"/>
                <a:ext cx="457227" cy="457200"/>
              </a:xfrm>
              <a:custGeom>
                <a:avLst/>
                <a:gdLst>
                  <a:gd name="connsiteX0" fmla="*/ 457554 w 457227"/>
                  <a:gd name="connsiteY0" fmla="*/ 241010 h 457200"/>
                  <a:gd name="connsiteX1" fmla="*/ 241024 w 457227"/>
                  <a:gd name="connsiteY1" fmla="*/ 457527 h 457200"/>
                  <a:gd name="connsiteX2" fmla="*/ 24494 w 457227"/>
                  <a:gd name="connsiteY2" fmla="*/ 241010 h 457200"/>
                  <a:gd name="connsiteX3" fmla="*/ 241024 w 457227"/>
                  <a:gd name="connsiteY3" fmla="*/ 24493 h 457200"/>
                  <a:gd name="connsiteX4" fmla="*/ 457554 w 457227"/>
                  <a:gd name="connsiteY4" fmla="*/ 241010 h 457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27" h="457200">
                    <a:moveTo>
                      <a:pt x="457554" y="241010"/>
                    </a:moveTo>
                    <a:cubicBezTo>
                      <a:pt x="457554" y="360589"/>
                      <a:pt x="360610" y="457527"/>
                      <a:pt x="241024" y="457527"/>
                    </a:cubicBezTo>
                    <a:cubicBezTo>
                      <a:pt x="121438" y="457527"/>
                      <a:pt x="24494" y="360589"/>
                      <a:pt x="24494" y="241010"/>
                    </a:cubicBezTo>
                    <a:cubicBezTo>
                      <a:pt x="24494" y="121431"/>
                      <a:pt x="121438" y="24493"/>
                      <a:pt x="241024" y="24493"/>
                    </a:cubicBezTo>
                    <a:cubicBezTo>
                      <a:pt x="360610" y="24493"/>
                      <a:pt x="457554" y="121431"/>
                      <a:pt x="457554" y="241010"/>
                    </a:cubicBezTo>
                    <a:close/>
                  </a:path>
                </a:pathLst>
              </a:custGeom>
              <a:solidFill>
                <a:srgbClr val="FFFFFF"/>
              </a:solidFill>
              <a:ln w="9525" cap="flat">
                <a:noFill/>
                <a:prstDash val="solid"/>
                <a:miter/>
              </a:ln>
            </p:spPr>
            <p:txBody>
              <a:bodyPr rtlCol="0" anchor="ctr"/>
              <a:lstStyle/>
              <a:p>
                <a:endParaRPr lang="en-US"/>
              </a:p>
            </p:txBody>
          </p:sp>
          <p:sp>
            <p:nvSpPr>
              <p:cNvPr id="192" name="Freeform: Shape 191">
                <a:extLst>
                  <a:ext uri="{FF2B5EF4-FFF2-40B4-BE49-F238E27FC236}">
                    <a16:creationId xmlns:a16="http://schemas.microsoft.com/office/drawing/2014/main" id="{C72CC8D9-4AA6-4FE4-98DA-A11B34D76268}"/>
                  </a:ext>
                </a:extLst>
              </p:cNvPr>
              <p:cNvSpPr/>
              <p:nvPr/>
            </p:nvSpPr>
            <p:spPr>
              <a:xfrm>
                <a:off x="15507500" y="3435027"/>
                <a:ext cx="326591" cy="326571"/>
              </a:xfrm>
              <a:custGeom>
                <a:avLst/>
                <a:gdLst>
                  <a:gd name="connsiteX0" fmla="*/ 307975 w 326590"/>
                  <a:gd name="connsiteY0" fmla="*/ 166225 h 326571"/>
                  <a:gd name="connsiteX1" fmla="*/ 166235 w 326590"/>
                  <a:gd name="connsiteY1" fmla="*/ 307957 h 326571"/>
                  <a:gd name="connsiteX2" fmla="*/ 24494 w 326590"/>
                  <a:gd name="connsiteY2" fmla="*/ 166225 h 326571"/>
                  <a:gd name="connsiteX3" fmla="*/ 166235 w 326590"/>
                  <a:gd name="connsiteY3" fmla="*/ 24493 h 326571"/>
                  <a:gd name="connsiteX4" fmla="*/ 307975 w 326590"/>
                  <a:gd name="connsiteY4" fmla="*/ 166225 h 3265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590" h="326571">
                    <a:moveTo>
                      <a:pt x="307975" y="166225"/>
                    </a:moveTo>
                    <a:cubicBezTo>
                      <a:pt x="307975" y="244501"/>
                      <a:pt x="244516" y="307957"/>
                      <a:pt x="166235" y="307957"/>
                    </a:cubicBezTo>
                    <a:cubicBezTo>
                      <a:pt x="87953" y="307957"/>
                      <a:pt x="24494" y="244501"/>
                      <a:pt x="24494" y="166225"/>
                    </a:cubicBezTo>
                    <a:cubicBezTo>
                      <a:pt x="24494" y="87948"/>
                      <a:pt x="87954" y="24493"/>
                      <a:pt x="166235" y="24493"/>
                    </a:cubicBezTo>
                    <a:cubicBezTo>
                      <a:pt x="244516" y="24493"/>
                      <a:pt x="307975" y="87949"/>
                      <a:pt x="307975" y="166225"/>
                    </a:cubicBezTo>
                    <a:close/>
                  </a:path>
                </a:pathLst>
              </a:custGeom>
              <a:solidFill>
                <a:srgbClr val="FFFFFF"/>
              </a:solidFill>
              <a:ln w="9525" cap="flat">
                <a:noFill/>
                <a:prstDash val="solid"/>
                <a:miter/>
              </a:ln>
            </p:spPr>
            <p:txBody>
              <a:bodyPr rtlCol="0" anchor="ctr"/>
              <a:lstStyle/>
              <a:p>
                <a:endParaRPr lang="en-US"/>
              </a:p>
            </p:txBody>
          </p:sp>
          <p:sp>
            <p:nvSpPr>
              <p:cNvPr id="193" name="Freeform: Shape 192">
                <a:extLst>
                  <a:ext uri="{FF2B5EF4-FFF2-40B4-BE49-F238E27FC236}">
                    <a16:creationId xmlns:a16="http://schemas.microsoft.com/office/drawing/2014/main" id="{D929D1AC-1D7A-4DCA-AC03-4B853978E4DC}"/>
                  </a:ext>
                </a:extLst>
              </p:cNvPr>
              <p:cNvSpPr/>
              <p:nvPr/>
            </p:nvSpPr>
            <p:spPr>
              <a:xfrm>
                <a:off x="12182805" y="3266328"/>
                <a:ext cx="2253477" cy="2677886"/>
              </a:xfrm>
              <a:custGeom>
                <a:avLst/>
                <a:gdLst>
                  <a:gd name="connsiteX0" fmla="*/ 1886389 w 2253477"/>
                  <a:gd name="connsiteY0" fmla="*/ 1873402 h 2677885"/>
                  <a:gd name="connsiteX1" fmla="*/ 1388011 w 2253477"/>
                  <a:gd name="connsiteY1" fmla="*/ 2278350 h 2677885"/>
                  <a:gd name="connsiteX2" fmla="*/ 1217531 w 2253477"/>
                  <a:gd name="connsiteY2" fmla="*/ 2338113 h 2677885"/>
                  <a:gd name="connsiteX3" fmla="*/ 855668 w 2253477"/>
                  <a:gd name="connsiteY3" fmla="*/ 2684605 h 2677885"/>
                  <a:gd name="connsiteX4" fmla="*/ 24494 w 2253477"/>
                  <a:gd name="connsiteY4" fmla="*/ 1852501 h 2677885"/>
                  <a:gd name="connsiteX5" fmla="*/ 360230 w 2253477"/>
                  <a:gd name="connsiteY5" fmla="*/ 1531481 h 2677885"/>
                  <a:gd name="connsiteX6" fmla="*/ 330183 w 2253477"/>
                  <a:gd name="connsiteY6" fmla="*/ 1384197 h 2677885"/>
                  <a:gd name="connsiteX7" fmla="*/ 595049 w 2253477"/>
                  <a:gd name="connsiteY7" fmla="*/ 723543 h 2677885"/>
                  <a:gd name="connsiteX8" fmla="*/ 758017 w 2253477"/>
                  <a:gd name="connsiteY8" fmla="*/ 539357 h 2677885"/>
                  <a:gd name="connsiteX9" fmla="*/ 1080036 w 2253477"/>
                  <a:gd name="connsiteY9" fmla="*/ 361049 h 2677885"/>
                  <a:gd name="connsiteX10" fmla="*/ 1162337 w 2253477"/>
                  <a:gd name="connsiteY10" fmla="*/ 459020 h 2677885"/>
                  <a:gd name="connsiteX11" fmla="*/ 1097019 w 2253477"/>
                  <a:gd name="connsiteY11" fmla="*/ 657903 h 2677885"/>
                  <a:gd name="connsiteX12" fmla="*/ 1017657 w 2253477"/>
                  <a:gd name="connsiteY12" fmla="*/ 838170 h 2677885"/>
                  <a:gd name="connsiteX13" fmla="*/ 1017004 w 2253477"/>
                  <a:gd name="connsiteY13" fmla="*/ 841109 h 2677885"/>
                  <a:gd name="connsiteX14" fmla="*/ 1015698 w 2253477"/>
                  <a:gd name="connsiteY14" fmla="*/ 844048 h 2677885"/>
                  <a:gd name="connsiteX15" fmla="*/ 1049990 w 2253477"/>
                  <a:gd name="connsiteY15" fmla="*/ 814983 h 2677885"/>
                  <a:gd name="connsiteX16" fmla="*/ 1856343 w 2253477"/>
                  <a:gd name="connsiteY16" fmla="*/ 94567 h 2677885"/>
                  <a:gd name="connsiteX17" fmla="*/ 2105858 w 2253477"/>
                  <a:gd name="connsiteY17" fmla="*/ 71054 h 2677885"/>
                  <a:gd name="connsiteX18" fmla="*/ 2081364 w 2253477"/>
                  <a:gd name="connsiteY18" fmla="*/ 321534 h 2677885"/>
                  <a:gd name="connsiteX19" fmla="*/ 1766204 w 2253477"/>
                  <a:gd name="connsiteY19" fmla="*/ 655617 h 2677885"/>
                  <a:gd name="connsiteX20" fmla="*/ 1764571 w 2253477"/>
                  <a:gd name="connsiteY20" fmla="*/ 657576 h 2677885"/>
                  <a:gd name="connsiteX21" fmla="*/ 1774695 w 2253477"/>
                  <a:gd name="connsiteY21" fmla="*/ 653004 h 2677885"/>
                  <a:gd name="connsiteX22" fmla="*/ 1943542 w 2253477"/>
                  <a:gd name="connsiteY22" fmla="*/ 683375 h 2677885"/>
                  <a:gd name="connsiteX23" fmla="*/ 1932112 w 2253477"/>
                  <a:gd name="connsiteY23" fmla="*/ 949204 h 2677885"/>
                  <a:gd name="connsiteX24" fmla="*/ 1952687 w 2253477"/>
                  <a:gd name="connsiteY24" fmla="*/ 943653 h 2677885"/>
                  <a:gd name="connsiteX25" fmla="*/ 2093121 w 2253477"/>
                  <a:gd name="connsiteY25" fmla="*/ 983494 h 2677885"/>
                  <a:gd name="connsiteX26" fmla="*/ 2083977 w 2253477"/>
                  <a:gd name="connsiteY26" fmla="*/ 1271204 h 2677885"/>
                  <a:gd name="connsiteX27" fmla="*/ 2109451 w 2253477"/>
                  <a:gd name="connsiteY27" fmla="*/ 1271857 h 2677885"/>
                  <a:gd name="connsiteX28" fmla="*/ 2209714 w 2253477"/>
                  <a:gd name="connsiteY28" fmla="*/ 1317250 h 2677885"/>
                  <a:gd name="connsiteX29" fmla="*/ 2209714 w 2253477"/>
                  <a:gd name="connsiteY29" fmla="*/ 1543238 h 2677885"/>
                  <a:gd name="connsiteX30" fmla="*/ 2078098 w 2253477"/>
                  <a:gd name="connsiteY30" fmla="*/ 1677785 h 2677885"/>
                  <a:gd name="connsiteX31" fmla="*/ 2048705 w 2253477"/>
                  <a:gd name="connsiteY31" fmla="*/ 1708156 h 2677885"/>
                  <a:gd name="connsiteX32" fmla="*/ 1886389 w 2253477"/>
                  <a:gd name="connsiteY32" fmla="*/ 1873402 h 2677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53477" h="2677885">
                    <a:moveTo>
                      <a:pt x="1886389" y="1873402"/>
                    </a:moveTo>
                    <a:cubicBezTo>
                      <a:pt x="1759672" y="2000111"/>
                      <a:pt x="1588538" y="2160458"/>
                      <a:pt x="1388011" y="2278350"/>
                    </a:cubicBezTo>
                    <a:cubicBezTo>
                      <a:pt x="1312895" y="2322764"/>
                      <a:pt x="1263580" y="2339745"/>
                      <a:pt x="1217531" y="2338113"/>
                    </a:cubicBezTo>
                    <a:lnTo>
                      <a:pt x="855668" y="2684605"/>
                    </a:lnTo>
                    <a:lnTo>
                      <a:pt x="24494" y="1852501"/>
                    </a:lnTo>
                    <a:lnTo>
                      <a:pt x="360230" y="1531481"/>
                    </a:lnTo>
                    <a:cubicBezTo>
                      <a:pt x="339981" y="1486741"/>
                      <a:pt x="330183" y="1438408"/>
                      <a:pt x="330183" y="1384197"/>
                    </a:cubicBezTo>
                    <a:cubicBezTo>
                      <a:pt x="330837" y="1110531"/>
                      <a:pt x="474537" y="874093"/>
                      <a:pt x="595049" y="723543"/>
                    </a:cubicBezTo>
                    <a:cubicBezTo>
                      <a:pt x="652202" y="652351"/>
                      <a:pt x="707069" y="590302"/>
                      <a:pt x="758017" y="539357"/>
                    </a:cubicBezTo>
                    <a:cubicBezTo>
                      <a:pt x="927845" y="369867"/>
                      <a:pt x="1026802" y="348966"/>
                      <a:pt x="1080036" y="361049"/>
                    </a:cubicBezTo>
                    <a:cubicBezTo>
                      <a:pt x="1121840" y="371173"/>
                      <a:pt x="1150906" y="406116"/>
                      <a:pt x="1162337" y="459020"/>
                    </a:cubicBezTo>
                    <a:cubicBezTo>
                      <a:pt x="1175074" y="515844"/>
                      <a:pt x="1137190" y="585077"/>
                      <a:pt x="1097019" y="657903"/>
                    </a:cubicBezTo>
                    <a:cubicBezTo>
                      <a:pt x="1068605" y="709174"/>
                      <a:pt x="1033334" y="773182"/>
                      <a:pt x="1017657" y="838170"/>
                    </a:cubicBezTo>
                    <a:lnTo>
                      <a:pt x="1017004" y="841109"/>
                    </a:lnTo>
                    <a:lnTo>
                      <a:pt x="1015698" y="844048"/>
                    </a:lnTo>
                    <a:lnTo>
                      <a:pt x="1049990" y="814983"/>
                    </a:lnTo>
                    <a:cubicBezTo>
                      <a:pt x="1049990" y="814983"/>
                      <a:pt x="1856343" y="94893"/>
                      <a:pt x="1856343" y="94567"/>
                    </a:cubicBezTo>
                    <a:cubicBezTo>
                      <a:pt x="1940603" y="10311"/>
                      <a:pt x="2036294" y="1494"/>
                      <a:pt x="2105858" y="71054"/>
                    </a:cubicBezTo>
                    <a:cubicBezTo>
                      <a:pt x="2171176" y="136695"/>
                      <a:pt x="2161052" y="241850"/>
                      <a:pt x="2081364" y="321534"/>
                    </a:cubicBezTo>
                    <a:lnTo>
                      <a:pt x="1766204" y="655617"/>
                    </a:lnTo>
                    <a:lnTo>
                      <a:pt x="1764571" y="657576"/>
                    </a:lnTo>
                    <a:cubicBezTo>
                      <a:pt x="1768490" y="655617"/>
                      <a:pt x="1771756" y="654310"/>
                      <a:pt x="1774695" y="653004"/>
                    </a:cubicBezTo>
                    <a:cubicBezTo>
                      <a:pt x="1836094" y="627531"/>
                      <a:pt x="1899126" y="638961"/>
                      <a:pt x="1943542" y="683375"/>
                    </a:cubicBezTo>
                    <a:cubicBezTo>
                      <a:pt x="2001676" y="741505"/>
                      <a:pt x="1996124" y="865602"/>
                      <a:pt x="1932112" y="949204"/>
                    </a:cubicBezTo>
                    <a:cubicBezTo>
                      <a:pt x="1940277" y="946592"/>
                      <a:pt x="1946155" y="944632"/>
                      <a:pt x="1952687" y="943653"/>
                    </a:cubicBezTo>
                    <a:cubicBezTo>
                      <a:pt x="2003309" y="930590"/>
                      <a:pt x="2054257" y="944632"/>
                      <a:pt x="2093121" y="983494"/>
                    </a:cubicBezTo>
                    <a:cubicBezTo>
                      <a:pt x="2153867" y="1044563"/>
                      <a:pt x="2149295" y="1186948"/>
                      <a:pt x="2083977" y="1271204"/>
                    </a:cubicBezTo>
                    <a:cubicBezTo>
                      <a:pt x="2092794" y="1270877"/>
                      <a:pt x="2100959" y="1270877"/>
                      <a:pt x="2109451" y="1271857"/>
                    </a:cubicBezTo>
                    <a:cubicBezTo>
                      <a:pt x="2146029" y="1273490"/>
                      <a:pt x="2182280" y="1289818"/>
                      <a:pt x="2209714" y="1317250"/>
                    </a:cubicBezTo>
                    <a:cubicBezTo>
                      <a:pt x="2272093" y="1379625"/>
                      <a:pt x="2272093" y="1480863"/>
                      <a:pt x="2209714" y="1543238"/>
                    </a:cubicBezTo>
                    <a:cubicBezTo>
                      <a:pt x="2165624" y="1587325"/>
                      <a:pt x="2121861" y="1632718"/>
                      <a:pt x="2078098" y="1677785"/>
                    </a:cubicBezTo>
                    <a:lnTo>
                      <a:pt x="2048705" y="1708156"/>
                    </a:lnTo>
                    <a:cubicBezTo>
                      <a:pt x="1994817" y="1763020"/>
                      <a:pt x="1941256" y="1818538"/>
                      <a:pt x="1886389" y="1873402"/>
                    </a:cubicBezTo>
                    <a:close/>
                  </a:path>
                </a:pathLst>
              </a:custGeom>
              <a:solidFill>
                <a:srgbClr val="FED2B5"/>
              </a:solidFill>
              <a:ln w="9525" cap="flat">
                <a:noFill/>
                <a:prstDash val="solid"/>
                <a:miter/>
              </a:ln>
            </p:spPr>
            <p:txBody>
              <a:bodyPr rtlCol="0" anchor="ctr"/>
              <a:lstStyle/>
              <a:p>
                <a:endParaRPr lang="en-US"/>
              </a:p>
            </p:txBody>
          </p:sp>
          <p:sp>
            <p:nvSpPr>
              <p:cNvPr id="194" name="Freeform: Shape 193">
                <a:extLst>
                  <a:ext uri="{FF2B5EF4-FFF2-40B4-BE49-F238E27FC236}">
                    <a16:creationId xmlns:a16="http://schemas.microsoft.com/office/drawing/2014/main" id="{781F8D34-D797-4C72-BFF1-3353845AC7D5}"/>
                  </a:ext>
                </a:extLst>
              </p:cNvPr>
              <p:cNvSpPr/>
              <p:nvPr/>
            </p:nvSpPr>
            <p:spPr>
              <a:xfrm>
                <a:off x="12196249" y="3308275"/>
                <a:ext cx="2155500" cy="2579914"/>
              </a:xfrm>
              <a:custGeom>
                <a:avLst/>
                <a:gdLst>
                  <a:gd name="connsiteX0" fmla="*/ 2121861 w 2155499"/>
                  <a:gd name="connsiteY0" fmla="*/ 1303765 h 2579914"/>
                  <a:gd name="connsiteX1" fmla="*/ 2046745 w 2155499"/>
                  <a:gd name="connsiteY1" fmla="*/ 1270128 h 2579914"/>
                  <a:gd name="connsiteX2" fmla="*/ 1957259 w 2155499"/>
                  <a:gd name="connsiteY2" fmla="*/ 1369079 h 2579914"/>
                  <a:gd name="connsiteX3" fmla="*/ 1956280 w 2155499"/>
                  <a:gd name="connsiteY3" fmla="*/ 1370712 h 2579914"/>
                  <a:gd name="connsiteX4" fmla="*/ 1899453 w 2155499"/>
                  <a:gd name="connsiteY4" fmla="*/ 1372345 h 2579914"/>
                  <a:gd name="connsiteX5" fmla="*/ 1896513 w 2155499"/>
                  <a:gd name="connsiteY5" fmla="*/ 1314215 h 2579914"/>
                  <a:gd name="connsiteX6" fmla="*/ 1986979 w 2155499"/>
                  <a:gd name="connsiteY6" fmla="*/ 1214284 h 2579914"/>
                  <a:gd name="connsiteX7" fmla="*/ 1987632 w 2155499"/>
                  <a:gd name="connsiteY7" fmla="*/ 1213631 h 2579914"/>
                  <a:gd name="connsiteX8" fmla="*/ 1993184 w 2155499"/>
                  <a:gd name="connsiteY8" fmla="*/ 1204161 h 2579914"/>
                  <a:gd name="connsiteX9" fmla="*/ 2005921 w 2155499"/>
                  <a:gd name="connsiteY9" fmla="*/ 970988 h 2579914"/>
                  <a:gd name="connsiteX10" fmla="*/ 1901739 w 2155499"/>
                  <a:gd name="connsiteY10" fmla="*/ 942577 h 2579914"/>
                  <a:gd name="connsiteX11" fmla="*/ 1779267 w 2155499"/>
                  <a:gd name="connsiteY11" fmla="*/ 1089207 h 2579914"/>
                  <a:gd name="connsiteX12" fmla="*/ 1776981 w 2155499"/>
                  <a:gd name="connsiteY12" fmla="*/ 1091820 h 2579914"/>
                  <a:gd name="connsiteX13" fmla="*/ 1721461 w 2155499"/>
                  <a:gd name="connsiteY13" fmla="*/ 1094432 h 2579914"/>
                  <a:gd name="connsiteX14" fmla="*/ 1716235 w 2155499"/>
                  <a:gd name="connsiteY14" fmla="*/ 1035976 h 2579914"/>
                  <a:gd name="connsiteX15" fmla="*/ 1836094 w 2155499"/>
                  <a:gd name="connsiteY15" fmla="*/ 892285 h 2579914"/>
                  <a:gd name="connsiteX16" fmla="*/ 1841646 w 2155499"/>
                  <a:gd name="connsiteY16" fmla="*/ 882814 h 2579914"/>
                  <a:gd name="connsiteX17" fmla="*/ 1856669 w 2155499"/>
                  <a:gd name="connsiteY17" fmla="*/ 671196 h 2579914"/>
                  <a:gd name="connsiteX18" fmla="*/ 1731258 w 2155499"/>
                  <a:gd name="connsiteY18" fmla="*/ 650295 h 2579914"/>
                  <a:gd name="connsiteX19" fmla="*/ 1547388 w 2155499"/>
                  <a:gd name="connsiteY19" fmla="*/ 828603 h 2579914"/>
                  <a:gd name="connsiteX20" fmla="*/ 1489581 w 2155499"/>
                  <a:gd name="connsiteY20" fmla="*/ 827950 h 2579914"/>
                  <a:gd name="connsiteX21" fmla="*/ 1489908 w 2155499"/>
                  <a:gd name="connsiteY21" fmla="*/ 769820 h 2579914"/>
                  <a:gd name="connsiteX22" fmla="*/ 1490234 w 2155499"/>
                  <a:gd name="connsiteY22" fmla="*/ 769494 h 2579914"/>
                  <a:gd name="connsiteX23" fmla="*/ 1674432 w 2155499"/>
                  <a:gd name="connsiteY23" fmla="*/ 590206 h 2579914"/>
                  <a:gd name="connsiteX24" fmla="*/ 1676391 w 2155499"/>
                  <a:gd name="connsiteY24" fmla="*/ 587267 h 2579914"/>
                  <a:gd name="connsiteX25" fmla="*/ 1994164 w 2155499"/>
                  <a:gd name="connsiteY25" fmla="*/ 250898 h 2579914"/>
                  <a:gd name="connsiteX26" fmla="*/ 2018985 w 2155499"/>
                  <a:gd name="connsiteY26" fmla="*/ 58874 h 2579914"/>
                  <a:gd name="connsiteX27" fmla="*/ 1827276 w 2155499"/>
                  <a:gd name="connsiteY27" fmla="*/ 82387 h 2579914"/>
                  <a:gd name="connsiteX28" fmla="*/ 1825970 w 2155499"/>
                  <a:gd name="connsiteY28" fmla="*/ 83694 h 2579914"/>
                  <a:gd name="connsiteX29" fmla="*/ 1019290 w 2155499"/>
                  <a:gd name="connsiteY29" fmla="*/ 803131 h 2579914"/>
                  <a:gd name="connsiteX30" fmla="*/ 896819 w 2155499"/>
                  <a:gd name="connsiteY30" fmla="*/ 923635 h 2579914"/>
                  <a:gd name="connsiteX31" fmla="*/ 838359 w 2155499"/>
                  <a:gd name="connsiteY31" fmla="*/ 922982 h 2579914"/>
                  <a:gd name="connsiteX32" fmla="*/ 839012 w 2155499"/>
                  <a:gd name="connsiteY32" fmla="*/ 864853 h 2579914"/>
                  <a:gd name="connsiteX33" fmla="*/ 839012 w 2155499"/>
                  <a:gd name="connsiteY33" fmla="*/ 864526 h 2579914"/>
                  <a:gd name="connsiteX34" fmla="*/ 919353 w 2155499"/>
                  <a:gd name="connsiteY34" fmla="*/ 785822 h 2579914"/>
                  <a:gd name="connsiteX35" fmla="*/ 1002961 w 2155499"/>
                  <a:gd name="connsiteY35" fmla="*/ 595431 h 2579914"/>
                  <a:gd name="connsiteX36" fmla="*/ 1064033 w 2155499"/>
                  <a:gd name="connsiteY36" fmla="*/ 425287 h 2579914"/>
                  <a:gd name="connsiteX37" fmla="*/ 1012758 w 2155499"/>
                  <a:gd name="connsiteY37" fmla="*/ 358667 h 2579914"/>
                  <a:gd name="connsiteX38" fmla="*/ 569575 w 2155499"/>
                  <a:gd name="connsiteY38" fmla="*/ 706465 h 2579914"/>
                  <a:gd name="connsiteX39" fmla="*/ 313527 w 2155499"/>
                  <a:gd name="connsiteY39" fmla="*/ 1341320 h 2579914"/>
                  <a:gd name="connsiteX40" fmla="*/ 339981 w 2155499"/>
                  <a:gd name="connsiteY40" fmla="*/ 1472276 h 2579914"/>
                  <a:gd name="connsiteX41" fmla="*/ 331490 w 2155499"/>
                  <a:gd name="connsiteY41" fmla="*/ 1517669 h 2579914"/>
                  <a:gd name="connsiteX42" fmla="*/ 24494 w 2155499"/>
                  <a:gd name="connsiteY42" fmla="*/ 1809624 h 2579914"/>
                  <a:gd name="connsiteX43" fmla="*/ 797862 w 2155499"/>
                  <a:gd name="connsiteY43" fmla="*/ 2583272 h 2579914"/>
                  <a:gd name="connsiteX44" fmla="*/ 1130331 w 2155499"/>
                  <a:gd name="connsiteY44" fmla="*/ 2265844 h 2579914"/>
                  <a:gd name="connsiteX45" fmla="*/ 1161684 w 2155499"/>
                  <a:gd name="connsiteY45" fmla="*/ 2253434 h 2579914"/>
                  <a:gd name="connsiteX46" fmla="*/ 1309303 w 2155499"/>
                  <a:gd name="connsiteY46" fmla="*/ 2199550 h 2579914"/>
                  <a:gd name="connsiteX47" fmla="*/ 1960199 w 2155499"/>
                  <a:gd name="connsiteY47" fmla="*/ 1636214 h 2579914"/>
                  <a:gd name="connsiteX48" fmla="*/ 2121861 w 2155499"/>
                  <a:gd name="connsiteY48" fmla="*/ 1470969 h 2579914"/>
                  <a:gd name="connsiteX49" fmla="*/ 2121861 w 2155499"/>
                  <a:gd name="connsiteY49" fmla="*/ 1303765 h 2579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2155499" h="2579914">
                    <a:moveTo>
                      <a:pt x="2121861" y="1303765"/>
                    </a:moveTo>
                    <a:cubicBezTo>
                      <a:pt x="2102266" y="1283844"/>
                      <a:pt x="2075485" y="1271434"/>
                      <a:pt x="2046745" y="1270128"/>
                    </a:cubicBezTo>
                    <a:lnTo>
                      <a:pt x="1957259" y="1369079"/>
                    </a:lnTo>
                    <a:cubicBezTo>
                      <a:pt x="1956606" y="1369732"/>
                      <a:pt x="1956280" y="1370712"/>
                      <a:pt x="1956280" y="1370712"/>
                    </a:cubicBezTo>
                    <a:cubicBezTo>
                      <a:pt x="1940930" y="1386387"/>
                      <a:pt x="1915456" y="1387040"/>
                      <a:pt x="1899453" y="1372345"/>
                    </a:cubicBezTo>
                    <a:cubicBezTo>
                      <a:pt x="1882143" y="1356996"/>
                      <a:pt x="1880837" y="1330543"/>
                      <a:pt x="1896513" y="1314215"/>
                    </a:cubicBezTo>
                    <a:lnTo>
                      <a:pt x="1986979" y="1214284"/>
                    </a:lnTo>
                    <a:lnTo>
                      <a:pt x="1987632" y="1213631"/>
                    </a:lnTo>
                    <a:cubicBezTo>
                      <a:pt x="1988939" y="1210365"/>
                      <a:pt x="1990572" y="1207100"/>
                      <a:pt x="1993184" y="1204161"/>
                    </a:cubicBezTo>
                    <a:cubicBezTo>
                      <a:pt x="2050011" y="1131008"/>
                      <a:pt x="2047725" y="1013116"/>
                      <a:pt x="2005921" y="970988"/>
                    </a:cubicBezTo>
                    <a:cubicBezTo>
                      <a:pt x="1977508" y="942577"/>
                      <a:pt x="1940930" y="932779"/>
                      <a:pt x="1901739" y="942577"/>
                    </a:cubicBezTo>
                    <a:lnTo>
                      <a:pt x="1779267" y="1089207"/>
                    </a:lnTo>
                    <a:lnTo>
                      <a:pt x="1776981" y="1091820"/>
                    </a:lnTo>
                    <a:cubicBezTo>
                      <a:pt x="1761958" y="1106842"/>
                      <a:pt x="1738117" y="1108148"/>
                      <a:pt x="1721461" y="1094432"/>
                    </a:cubicBezTo>
                    <a:cubicBezTo>
                      <a:pt x="1703825" y="1080063"/>
                      <a:pt x="1702192" y="1053937"/>
                      <a:pt x="1716235" y="1035976"/>
                    </a:cubicBezTo>
                    <a:lnTo>
                      <a:pt x="1836094" y="892285"/>
                    </a:lnTo>
                    <a:cubicBezTo>
                      <a:pt x="1837400" y="889019"/>
                      <a:pt x="1839033" y="885753"/>
                      <a:pt x="1841646" y="882814"/>
                    </a:cubicBezTo>
                    <a:cubicBezTo>
                      <a:pt x="1897167" y="810642"/>
                      <a:pt x="1894881" y="709405"/>
                      <a:pt x="1856669" y="671196"/>
                    </a:cubicBezTo>
                    <a:cubicBezTo>
                      <a:pt x="1823357" y="637885"/>
                      <a:pt x="1777634" y="630701"/>
                      <a:pt x="1731258" y="650295"/>
                    </a:cubicBezTo>
                    <a:lnTo>
                      <a:pt x="1547388" y="828603"/>
                    </a:lnTo>
                    <a:cubicBezTo>
                      <a:pt x="1531058" y="844605"/>
                      <a:pt x="1505258" y="844279"/>
                      <a:pt x="1489581" y="827950"/>
                    </a:cubicBezTo>
                    <a:cubicBezTo>
                      <a:pt x="1473578" y="811948"/>
                      <a:pt x="1473905" y="785822"/>
                      <a:pt x="1489908" y="769820"/>
                    </a:cubicBezTo>
                    <a:cubicBezTo>
                      <a:pt x="1489908" y="769820"/>
                      <a:pt x="1489908" y="769820"/>
                      <a:pt x="1490234" y="769494"/>
                    </a:cubicBezTo>
                    <a:lnTo>
                      <a:pt x="1674432" y="590206"/>
                    </a:lnTo>
                    <a:cubicBezTo>
                      <a:pt x="1675085" y="588900"/>
                      <a:pt x="1676065" y="587920"/>
                      <a:pt x="1676391" y="587267"/>
                    </a:cubicBezTo>
                    <a:lnTo>
                      <a:pt x="1994164" y="250898"/>
                    </a:lnTo>
                    <a:cubicBezTo>
                      <a:pt x="2058502" y="186564"/>
                      <a:pt x="2067647" y="107860"/>
                      <a:pt x="2018985" y="58874"/>
                    </a:cubicBezTo>
                    <a:cubicBezTo>
                      <a:pt x="1966077" y="5643"/>
                      <a:pt x="1894881" y="14787"/>
                      <a:pt x="1827276" y="82387"/>
                    </a:cubicBezTo>
                    <a:lnTo>
                      <a:pt x="1825970" y="83694"/>
                    </a:lnTo>
                    <a:lnTo>
                      <a:pt x="1019290" y="803131"/>
                    </a:lnTo>
                    <a:lnTo>
                      <a:pt x="896819" y="923635"/>
                    </a:lnTo>
                    <a:cubicBezTo>
                      <a:pt x="880489" y="939311"/>
                      <a:pt x="854362" y="938984"/>
                      <a:pt x="838359" y="922982"/>
                    </a:cubicBezTo>
                    <a:cubicBezTo>
                      <a:pt x="822683" y="906654"/>
                      <a:pt x="822683" y="880855"/>
                      <a:pt x="839012" y="864853"/>
                    </a:cubicBezTo>
                    <a:cubicBezTo>
                      <a:pt x="839012" y="864526"/>
                      <a:pt x="839012" y="864526"/>
                      <a:pt x="839012" y="864526"/>
                    </a:cubicBezTo>
                    <a:lnTo>
                      <a:pt x="919353" y="785822"/>
                    </a:lnTo>
                    <a:cubicBezTo>
                      <a:pt x="936010" y="717896"/>
                      <a:pt x="971281" y="652908"/>
                      <a:pt x="1002961" y="595431"/>
                    </a:cubicBezTo>
                    <a:cubicBezTo>
                      <a:pt x="1039212" y="529790"/>
                      <a:pt x="1073178" y="466762"/>
                      <a:pt x="1064033" y="425287"/>
                    </a:cubicBezTo>
                    <a:cubicBezTo>
                      <a:pt x="1058481" y="399162"/>
                      <a:pt x="1045091" y="366505"/>
                      <a:pt x="1012758" y="358667"/>
                    </a:cubicBezTo>
                    <a:cubicBezTo>
                      <a:pt x="980099" y="351156"/>
                      <a:pt x="852402" y="353768"/>
                      <a:pt x="569575" y="706465"/>
                    </a:cubicBezTo>
                    <a:cubicBezTo>
                      <a:pt x="453308" y="851463"/>
                      <a:pt x="314507" y="1079737"/>
                      <a:pt x="313527" y="1341320"/>
                    </a:cubicBezTo>
                    <a:cubicBezTo>
                      <a:pt x="313527" y="1389000"/>
                      <a:pt x="322019" y="1431781"/>
                      <a:pt x="339981" y="1472276"/>
                    </a:cubicBezTo>
                    <a:cubicBezTo>
                      <a:pt x="346513" y="1487298"/>
                      <a:pt x="343574" y="1505912"/>
                      <a:pt x="331490" y="1517669"/>
                    </a:cubicBezTo>
                    <a:lnTo>
                      <a:pt x="24494" y="1809624"/>
                    </a:lnTo>
                    <a:lnTo>
                      <a:pt x="797862" y="2583272"/>
                    </a:lnTo>
                    <a:lnTo>
                      <a:pt x="1130331" y="2265844"/>
                    </a:lnTo>
                    <a:cubicBezTo>
                      <a:pt x="1138169" y="2257353"/>
                      <a:pt x="1149600" y="2253108"/>
                      <a:pt x="1161684" y="2253434"/>
                    </a:cubicBezTo>
                    <a:cubicBezTo>
                      <a:pt x="1198589" y="2255394"/>
                      <a:pt x="1241372" y="2239718"/>
                      <a:pt x="1309303" y="2199550"/>
                    </a:cubicBezTo>
                    <a:cubicBezTo>
                      <a:pt x="1558492" y="2052593"/>
                      <a:pt x="1762938" y="1841301"/>
                      <a:pt x="1960199" y="1636214"/>
                    </a:cubicBezTo>
                    <a:cubicBezTo>
                      <a:pt x="2013760" y="1581024"/>
                      <a:pt x="2067321" y="1525180"/>
                      <a:pt x="2121861" y="1470969"/>
                    </a:cubicBezTo>
                    <a:cubicBezTo>
                      <a:pt x="2168237" y="1424923"/>
                      <a:pt x="2168237" y="1350138"/>
                      <a:pt x="2121861" y="1303765"/>
                    </a:cubicBezTo>
                    <a:close/>
                  </a:path>
                </a:pathLst>
              </a:custGeom>
              <a:solidFill>
                <a:srgbClr val="FED2B5"/>
              </a:solidFill>
              <a:ln w="9525" cap="flat">
                <a:noFill/>
                <a:prstDash val="solid"/>
                <a:miter/>
              </a:ln>
            </p:spPr>
            <p:txBody>
              <a:bodyPr rtlCol="0" anchor="ctr"/>
              <a:lstStyle/>
              <a:p>
                <a:endParaRPr lang="en-US"/>
              </a:p>
            </p:txBody>
          </p:sp>
          <p:sp>
            <p:nvSpPr>
              <p:cNvPr id="195" name="Freeform: Shape 194">
                <a:extLst>
                  <a:ext uri="{FF2B5EF4-FFF2-40B4-BE49-F238E27FC236}">
                    <a16:creationId xmlns:a16="http://schemas.microsoft.com/office/drawing/2014/main" id="{BBBD9457-ACE3-413C-93D3-9501CB0B97BC}"/>
                  </a:ext>
                </a:extLst>
              </p:cNvPr>
              <p:cNvSpPr/>
              <p:nvPr/>
            </p:nvSpPr>
            <p:spPr>
              <a:xfrm>
                <a:off x="13879155" y="3935661"/>
                <a:ext cx="261273" cy="457200"/>
              </a:xfrm>
              <a:custGeom>
                <a:avLst/>
                <a:gdLst>
                  <a:gd name="connsiteX0" fmla="*/ 69854 w 261272"/>
                  <a:gd name="connsiteY0" fmla="*/ 447729 h 457200"/>
                  <a:gd name="connsiteX1" fmla="*/ 76712 w 261272"/>
                  <a:gd name="connsiteY1" fmla="*/ 408867 h 457200"/>
                  <a:gd name="connsiteX2" fmla="*/ 196571 w 261272"/>
                  <a:gd name="connsiteY2" fmla="*/ 265176 h 457200"/>
                  <a:gd name="connsiteX3" fmla="*/ 202123 w 261272"/>
                  <a:gd name="connsiteY3" fmla="*/ 255705 h 457200"/>
                  <a:gd name="connsiteX4" fmla="*/ 217146 w 261272"/>
                  <a:gd name="connsiteY4" fmla="*/ 44087 h 457200"/>
                  <a:gd name="connsiteX5" fmla="*/ 191019 w 261272"/>
                  <a:gd name="connsiteY5" fmla="*/ 24493 h 457200"/>
                  <a:gd name="connsiteX6" fmla="*/ 165545 w 261272"/>
                  <a:gd name="connsiteY6" fmla="*/ 230559 h 457200"/>
                  <a:gd name="connsiteX7" fmla="*/ 159666 w 261272"/>
                  <a:gd name="connsiteY7" fmla="*/ 240030 h 457200"/>
                  <a:gd name="connsiteX8" fmla="*/ 34909 w 261272"/>
                  <a:gd name="connsiteY8" fmla="*/ 379802 h 457200"/>
                  <a:gd name="connsiteX9" fmla="*/ 38174 w 261272"/>
                  <a:gd name="connsiteY9" fmla="*/ 438585 h 457200"/>
                  <a:gd name="connsiteX10" fmla="*/ 69854 w 261272"/>
                  <a:gd name="connsiteY10" fmla="*/ 447729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1272" h="457200">
                    <a:moveTo>
                      <a:pt x="69854" y="447729"/>
                    </a:moveTo>
                    <a:cubicBezTo>
                      <a:pt x="65935" y="434667"/>
                      <a:pt x="67894" y="420298"/>
                      <a:pt x="76712" y="408867"/>
                    </a:cubicBezTo>
                    <a:lnTo>
                      <a:pt x="196571" y="265176"/>
                    </a:lnTo>
                    <a:cubicBezTo>
                      <a:pt x="197877" y="261910"/>
                      <a:pt x="199510" y="258645"/>
                      <a:pt x="202123" y="255705"/>
                    </a:cubicBezTo>
                    <a:cubicBezTo>
                      <a:pt x="257644" y="183533"/>
                      <a:pt x="255357" y="82296"/>
                      <a:pt x="217146" y="44087"/>
                    </a:cubicBezTo>
                    <a:cubicBezTo>
                      <a:pt x="208982" y="35923"/>
                      <a:pt x="200490" y="29718"/>
                      <a:pt x="191019" y="24493"/>
                    </a:cubicBezTo>
                    <a:cubicBezTo>
                      <a:pt x="224005" y="66621"/>
                      <a:pt x="221066" y="162959"/>
                      <a:pt x="165545" y="230559"/>
                    </a:cubicBezTo>
                    <a:cubicBezTo>
                      <a:pt x="162932" y="233499"/>
                      <a:pt x="160973" y="236764"/>
                      <a:pt x="159666" y="240030"/>
                    </a:cubicBezTo>
                    <a:lnTo>
                      <a:pt x="34909" y="379802"/>
                    </a:lnTo>
                    <a:cubicBezTo>
                      <a:pt x="20212" y="397437"/>
                      <a:pt x="20865" y="423237"/>
                      <a:pt x="38174" y="438585"/>
                    </a:cubicBezTo>
                    <a:cubicBezTo>
                      <a:pt x="47646" y="446096"/>
                      <a:pt x="59076" y="449036"/>
                      <a:pt x="69854" y="447729"/>
                    </a:cubicBezTo>
                    <a:close/>
                  </a:path>
                </a:pathLst>
              </a:custGeom>
              <a:solidFill>
                <a:srgbClr val="FED2B5"/>
              </a:solidFill>
              <a:ln w="9525" cap="flat">
                <a:noFill/>
                <a:prstDash val="solid"/>
                <a:miter/>
              </a:ln>
            </p:spPr>
            <p:txBody>
              <a:bodyPr rtlCol="0" anchor="ctr"/>
              <a:lstStyle/>
              <a:p>
                <a:endParaRPr lang="en-US"/>
              </a:p>
            </p:txBody>
          </p:sp>
          <p:sp>
            <p:nvSpPr>
              <p:cNvPr id="196" name="Freeform: Shape 195">
                <a:extLst>
                  <a:ext uri="{FF2B5EF4-FFF2-40B4-BE49-F238E27FC236}">
                    <a16:creationId xmlns:a16="http://schemas.microsoft.com/office/drawing/2014/main" id="{8B9F3ED2-B312-4443-89F1-022EB6079EB5}"/>
                  </a:ext>
                </a:extLst>
              </p:cNvPr>
              <p:cNvSpPr/>
              <p:nvPr/>
            </p:nvSpPr>
            <p:spPr>
              <a:xfrm>
                <a:off x="13659325" y="3357303"/>
                <a:ext cx="653182" cy="751114"/>
              </a:xfrm>
              <a:custGeom>
                <a:avLst/>
                <a:gdLst>
                  <a:gd name="connsiteX0" fmla="*/ 559448 w 653181"/>
                  <a:gd name="connsiteY0" fmla="*/ 182553 h 751114"/>
                  <a:gd name="connsiteX1" fmla="*/ 230571 w 653181"/>
                  <a:gd name="connsiteY1" fmla="*/ 508145 h 751114"/>
                  <a:gd name="connsiteX2" fmla="*/ 228285 w 653181"/>
                  <a:gd name="connsiteY2" fmla="*/ 511084 h 751114"/>
                  <a:gd name="connsiteX3" fmla="*/ 38209 w 653181"/>
                  <a:gd name="connsiteY3" fmla="*/ 684167 h 751114"/>
                  <a:gd name="connsiteX4" fmla="*/ 37555 w 653181"/>
                  <a:gd name="connsiteY4" fmla="*/ 684494 h 751114"/>
                  <a:gd name="connsiteX5" fmla="*/ 35269 w 653181"/>
                  <a:gd name="connsiteY5" fmla="*/ 742623 h 751114"/>
                  <a:gd name="connsiteX6" fmla="*/ 58784 w 653181"/>
                  <a:gd name="connsiteY6" fmla="*/ 755033 h 751114"/>
                  <a:gd name="connsiteX7" fmla="*/ 70214 w 653181"/>
                  <a:gd name="connsiteY7" fmla="*/ 721396 h 751114"/>
                  <a:gd name="connsiteX8" fmla="*/ 70541 w 653181"/>
                  <a:gd name="connsiteY8" fmla="*/ 721070 h 751114"/>
                  <a:gd name="connsiteX9" fmla="*/ 254738 w 653181"/>
                  <a:gd name="connsiteY9" fmla="*/ 541782 h 751114"/>
                  <a:gd name="connsiteX10" fmla="*/ 256698 w 653181"/>
                  <a:gd name="connsiteY10" fmla="*/ 538843 h 751114"/>
                  <a:gd name="connsiteX11" fmla="*/ 574471 w 653181"/>
                  <a:gd name="connsiteY11" fmla="*/ 202474 h 751114"/>
                  <a:gd name="connsiteX12" fmla="*/ 610396 w 653181"/>
                  <a:gd name="connsiteY12" fmla="*/ 24493 h 751114"/>
                  <a:gd name="connsiteX13" fmla="*/ 559448 w 653181"/>
                  <a:gd name="connsiteY13" fmla="*/ 182553 h 751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53181" h="751114">
                    <a:moveTo>
                      <a:pt x="559448" y="182553"/>
                    </a:moveTo>
                    <a:lnTo>
                      <a:pt x="230571" y="508145"/>
                    </a:lnTo>
                    <a:cubicBezTo>
                      <a:pt x="229917" y="508798"/>
                      <a:pt x="228938" y="510104"/>
                      <a:pt x="228285" y="511084"/>
                    </a:cubicBezTo>
                    <a:lnTo>
                      <a:pt x="38209" y="684167"/>
                    </a:lnTo>
                    <a:cubicBezTo>
                      <a:pt x="37555" y="684494"/>
                      <a:pt x="37555" y="684494"/>
                      <a:pt x="37555" y="684494"/>
                    </a:cubicBezTo>
                    <a:cubicBezTo>
                      <a:pt x="21226" y="700169"/>
                      <a:pt x="19919" y="725968"/>
                      <a:pt x="35269" y="742623"/>
                    </a:cubicBezTo>
                    <a:cubicBezTo>
                      <a:pt x="41801" y="749808"/>
                      <a:pt x="49966" y="753400"/>
                      <a:pt x="58784" y="755033"/>
                    </a:cubicBezTo>
                    <a:cubicBezTo>
                      <a:pt x="57477" y="742950"/>
                      <a:pt x="61070" y="730540"/>
                      <a:pt x="70214" y="721396"/>
                    </a:cubicBezTo>
                    <a:cubicBezTo>
                      <a:pt x="70214" y="721396"/>
                      <a:pt x="70214" y="721396"/>
                      <a:pt x="70541" y="721070"/>
                    </a:cubicBezTo>
                    <a:lnTo>
                      <a:pt x="254738" y="541782"/>
                    </a:lnTo>
                    <a:cubicBezTo>
                      <a:pt x="255392" y="540476"/>
                      <a:pt x="256371" y="539496"/>
                      <a:pt x="256698" y="538843"/>
                    </a:cubicBezTo>
                    <a:lnTo>
                      <a:pt x="574471" y="202474"/>
                    </a:lnTo>
                    <a:cubicBezTo>
                      <a:pt x="632931" y="144018"/>
                      <a:pt x="645341" y="73479"/>
                      <a:pt x="610396" y="24493"/>
                    </a:cubicBezTo>
                    <a:cubicBezTo>
                      <a:pt x="630318" y="72172"/>
                      <a:pt x="612682" y="132588"/>
                      <a:pt x="559448" y="182553"/>
                    </a:cubicBezTo>
                    <a:close/>
                  </a:path>
                </a:pathLst>
              </a:custGeom>
              <a:solidFill>
                <a:srgbClr val="FED2B5"/>
              </a:solidFill>
              <a:ln w="9525" cap="flat">
                <a:noFill/>
                <a:prstDash val="solid"/>
                <a:miter/>
              </a:ln>
            </p:spPr>
            <p:txBody>
              <a:bodyPr rtlCol="0" anchor="ctr"/>
              <a:lstStyle/>
              <a:p>
                <a:endParaRPr lang="en-US"/>
              </a:p>
            </p:txBody>
          </p:sp>
          <p:sp>
            <p:nvSpPr>
              <p:cNvPr id="197" name="Freeform: Shape 196">
                <a:extLst>
                  <a:ext uri="{FF2B5EF4-FFF2-40B4-BE49-F238E27FC236}">
                    <a16:creationId xmlns:a16="http://schemas.microsoft.com/office/drawing/2014/main" id="{C15EB81F-71D4-46AF-B362-078799572D51}"/>
                  </a:ext>
                </a:extLst>
              </p:cNvPr>
              <p:cNvSpPr/>
              <p:nvPr/>
            </p:nvSpPr>
            <p:spPr>
              <a:xfrm>
                <a:off x="14048979" y="4226309"/>
                <a:ext cx="228614" cy="457200"/>
              </a:xfrm>
              <a:custGeom>
                <a:avLst/>
                <a:gdLst>
                  <a:gd name="connsiteX0" fmla="*/ 157057 w 228613"/>
                  <a:gd name="connsiteY0" fmla="*/ 33637 h 457200"/>
                  <a:gd name="connsiteX1" fmla="*/ 136482 w 228613"/>
                  <a:gd name="connsiteY1" fmla="*/ 266156 h 457200"/>
                  <a:gd name="connsiteX2" fmla="*/ 130603 w 228613"/>
                  <a:gd name="connsiteY2" fmla="*/ 275626 h 457200"/>
                  <a:gd name="connsiteX3" fmla="*/ 129950 w 228613"/>
                  <a:gd name="connsiteY3" fmla="*/ 276279 h 457200"/>
                  <a:gd name="connsiteX4" fmla="*/ 36218 w 228613"/>
                  <a:gd name="connsiteY4" fmla="*/ 373271 h 457200"/>
                  <a:gd name="connsiteX5" fmla="*/ 37525 w 228613"/>
                  <a:gd name="connsiteY5" fmla="*/ 431401 h 457200"/>
                  <a:gd name="connsiteX6" fmla="*/ 80308 w 228613"/>
                  <a:gd name="connsiteY6" fmla="*/ 440218 h 457200"/>
                  <a:gd name="connsiteX7" fmla="*/ 87493 w 228613"/>
                  <a:gd name="connsiteY7" fmla="*/ 396458 h 457200"/>
                  <a:gd name="connsiteX8" fmla="*/ 177959 w 228613"/>
                  <a:gd name="connsiteY8" fmla="*/ 296527 h 457200"/>
                  <a:gd name="connsiteX9" fmla="*/ 178612 w 228613"/>
                  <a:gd name="connsiteY9" fmla="*/ 295874 h 457200"/>
                  <a:gd name="connsiteX10" fmla="*/ 184164 w 228613"/>
                  <a:gd name="connsiteY10" fmla="*/ 286403 h 457200"/>
                  <a:gd name="connsiteX11" fmla="*/ 196901 w 228613"/>
                  <a:gd name="connsiteY11" fmla="*/ 53231 h 457200"/>
                  <a:gd name="connsiteX12" fmla="*/ 146279 w 228613"/>
                  <a:gd name="connsiteY12" fmla="*/ 24493 h 457200"/>
                  <a:gd name="connsiteX13" fmla="*/ 157057 w 228613"/>
                  <a:gd name="connsiteY13" fmla="*/ 33637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613" h="457200">
                    <a:moveTo>
                      <a:pt x="157057" y="33637"/>
                    </a:moveTo>
                    <a:cubicBezTo>
                      <a:pt x="197554" y="77071"/>
                      <a:pt x="195921" y="194963"/>
                      <a:pt x="136482" y="266156"/>
                    </a:cubicBezTo>
                    <a:cubicBezTo>
                      <a:pt x="133869" y="269095"/>
                      <a:pt x="131909" y="272360"/>
                      <a:pt x="130603" y="275626"/>
                    </a:cubicBezTo>
                    <a:lnTo>
                      <a:pt x="129950" y="276279"/>
                    </a:lnTo>
                    <a:lnTo>
                      <a:pt x="36218" y="373271"/>
                    </a:lnTo>
                    <a:cubicBezTo>
                      <a:pt x="20215" y="389273"/>
                      <a:pt x="20542" y="415725"/>
                      <a:pt x="37525" y="431401"/>
                    </a:cubicBezTo>
                    <a:cubicBezTo>
                      <a:pt x="48955" y="442504"/>
                      <a:pt x="65611" y="445770"/>
                      <a:pt x="80308" y="440218"/>
                    </a:cubicBezTo>
                    <a:cubicBezTo>
                      <a:pt x="74103" y="425849"/>
                      <a:pt x="76062" y="408541"/>
                      <a:pt x="87493" y="396458"/>
                    </a:cubicBezTo>
                    <a:lnTo>
                      <a:pt x="177959" y="296527"/>
                    </a:lnTo>
                    <a:lnTo>
                      <a:pt x="178612" y="295874"/>
                    </a:lnTo>
                    <a:cubicBezTo>
                      <a:pt x="179918" y="292608"/>
                      <a:pt x="181551" y="289342"/>
                      <a:pt x="184164" y="286403"/>
                    </a:cubicBezTo>
                    <a:cubicBezTo>
                      <a:pt x="240991" y="213251"/>
                      <a:pt x="238705" y="95359"/>
                      <a:pt x="196901" y="53231"/>
                    </a:cubicBezTo>
                    <a:cubicBezTo>
                      <a:pt x="181878" y="38209"/>
                      <a:pt x="164895" y="28738"/>
                      <a:pt x="146279" y="24493"/>
                    </a:cubicBezTo>
                    <a:cubicBezTo>
                      <a:pt x="149872" y="27432"/>
                      <a:pt x="153791" y="29718"/>
                      <a:pt x="157057" y="33637"/>
                    </a:cubicBezTo>
                    <a:close/>
                  </a:path>
                </a:pathLst>
              </a:custGeom>
              <a:solidFill>
                <a:srgbClr val="FED2B5"/>
              </a:solidFill>
              <a:ln w="9525" cap="flat">
                <a:noFill/>
                <a:prstDash val="solid"/>
                <a:miter/>
              </a:ln>
            </p:spPr>
            <p:txBody>
              <a:bodyPr rtlCol="0" anchor="ctr"/>
              <a:lstStyle/>
              <a:p>
                <a:endParaRPr lang="en-US"/>
              </a:p>
            </p:txBody>
          </p:sp>
          <p:sp>
            <p:nvSpPr>
              <p:cNvPr id="198" name="Freeform: Shape 197">
                <a:extLst>
                  <a:ext uri="{FF2B5EF4-FFF2-40B4-BE49-F238E27FC236}">
                    <a16:creationId xmlns:a16="http://schemas.microsoft.com/office/drawing/2014/main" id="{D6B60505-1880-4A41-B5B3-C9B1C599EA4B}"/>
                  </a:ext>
                </a:extLst>
              </p:cNvPr>
              <p:cNvSpPr/>
              <p:nvPr/>
            </p:nvSpPr>
            <p:spPr>
              <a:xfrm>
                <a:off x="12240938" y="4555167"/>
                <a:ext cx="2155500" cy="1338943"/>
              </a:xfrm>
              <a:custGeom>
                <a:avLst/>
                <a:gdLst>
                  <a:gd name="connsiteX0" fmla="*/ 2144069 w 2155499"/>
                  <a:gd name="connsiteY0" fmla="*/ 192351 h 1338942"/>
                  <a:gd name="connsiteX1" fmla="*/ 2121208 w 2155499"/>
                  <a:gd name="connsiteY1" fmla="*/ 57803 h 1338942"/>
                  <a:gd name="connsiteX2" fmla="*/ 2049031 w 2155499"/>
                  <a:gd name="connsiteY2" fmla="*/ 24493 h 1338942"/>
                  <a:gd name="connsiteX3" fmla="*/ 2070260 w 2155499"/>
                  <a:gd name="connsiteY3" fmla="*/ 41801 h 1338942"/>
                  <a:gd name="connsiteX4" fmla="*/ 2065034 w 2155499"/>
                  <a:gd name="connsiteY4" fmla="*/ 209332 h 1338942"/>
                  <a:gd name="connsiteX5" fmla="*/ 1898146 w 2155499"/>
                  <a:gd name="connsiteY5" fmla="*/ 369026 h 1338942"/>
                  <a:gd name="connsiteX6" fmla="*/ 1833155 w 2155499"/>
                  <a:gd name="connsiteY6" fmla="*/ 432054 h 1338942"/>
                  <a:gd name="connsiteX7" fmla="*/ 220775 w 2155499"/>
                  <a:gd name="connsiteY7" fmla="*/ 377190 h 1338942"/>
                  <a:gd name="connsiteX8" fmla="*/ 24494 w 2155499"/>
                  <a:gd name="connsiteY8" fmla="*/ 563662 h 1338942"/>
                  <a:gd name="connsiteX9" fmla="*/ 705436 w 2155499"/>
                  <a:gd name="connsiteY9" fmla="*/ 1245217 h 1338942"/>
                  <a:gd name="connsiteX10" fmla="*/ 705436 w 2155499"/>
                  <a:gd name="connsiteY10" fmla="*/ 1245217 h 1338942"/>
                  <a:gd name="connsiteX11" fmla="*/ 797535 w 2155499"/>
                  <a:gd name="connsiteY11" fmla="*/ 1337636 h 1338942"/>
                  <a:gd name="connsiteX12" fmla="*/ 797535 w 2155499"/>
                  <a:gd name="connsiteY12" fmla="*/ 1337636 h 1338942"/>
                  <a:gd name="connsiteX13" fmla="*/ 797535 w 2155499"/>
                  <a:gd name="connsiteY13" fmla="*/ 1337636 h 1338942"/>
                  <a:gd name="connsiteX14" fmla="*/ 1130005 w 2155499"/>
                  <a:gd name="connsiteY14" fmla="*/ 1020209 h 1338942"/>
                  <a:gd name="connsiteX15" fmla="*/ 1139149 w 2155499"/>
                  <a:gd name="connsiteY15" fmla="*/ 1014004 h 1338942"/>
                  <a:gd name="connsiteX16" fmla="*/ 1155152 w 2155499"/>
                  <a:gd name="connsiteY16" fmla="*/ 1008779 h 1338942"/>
                  <a:gd name="connsiteX17" fmla="*/ 1161357 w 2155499"/>
                  <a:gd name="connsiteY17" fmla="*/ 1007799 h 1338942"/>
                  <a:gd name="connsiteX18" fmla="*/ 1168542 w 2155499"/>
                  <a:gd name="connsiteY18" fmla="*/ 1007473 h 1338942"/>
                  <a:gd name="connsiteX19" fmla="*/ 1262600 w 2155499"/>
                  <a:gd name="connsiteY19" fmla="*/ 979714 h 1338942"/>
                  <a:gd name="connsiteX20" fmla="*/ 1309303 w 2155499"/>
                  <a:gd name="connsiteY20" fmla="*/ 954242 h 1338942"/>
                  <a:gd name="connsiteX21" fmla="*/ 1488275 w 2155499"/>
                  <a:gd name="connsiteY21" fmla="*/ 833084 h 1338942"/>
                  <a:gd name="connsiteX22" fmla="*/ 1572535 w 2155499"/>
                  <a:gd name="connsiteY22" fmla="*/ 765483 h 1338942"/>
                  <a:gd name="connsiteX23" fmla="*/ 1959872 w 2155499"/>
                  <a:gd name="connsiteY23" fmla="*/ 390906 h 1338942"/>
                  <a:gd name="connsiteX24" fmla="*/ 2121535 w 2155499"/>
                  <a:gd name="connsiteY24" fmla="*/ 225661 h 1338942"/>
                  <a:gd name="connsiteX25" fmla="*/ 2141783 w 2155499"/>
                  <a:gd name="connsiteY25" fmla="*/ 197249 h 1338942"/>
                  <a:gd name="connsiteX26" fmla="*/ 2144069 w 2155499"/>
                  <a:gd name="connsiteY26" fmla="*/ 192351 h 1338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155499" h="1338942">
                    <a:moveTo>
                      <a:pt x="2144069" y="192351"/>
                    </a:moveTo>
                    <a:cubicBezTo>
                      <a:pt x="2164971" y="148263"/>
                      <a:pt x="2157786" y="94379"/>
                      <a:pt x="2121208" y="57803"/>
                    </a:cubicBezTo>
                    <a:cubicBezTo>
                      <a:pt x="2102266" y="38862"/>
                      <a:pt x="2076792" y="26779"/>
                      <a:pt x="2049031" y="24493"/>
                    </a:cubicBezTo>
                    <a:cubicBezTo>
                      <a:pt x="2056869" y="29391"/>
                      <a:pt x="2064055" y="35270"/>
                      <a:pt x="2070260" y="41801"/>
                    </a:cubicBezTo>
                    <a:cubicBezTo>
                      <a:pt x="2115003" y="89807"/>
                      <a:pt x="2112390" y="164592"/>
                      <a:pt x="2065034" y="209332"/>
                    </a:cubicBezTo>
                    <a:cubicBezTo>
                      <a:pt x="2008534" y="261910"/>
                      <a:pt x="1953340" y="315795"/>
                      <a:pt x="1898146" y="369026"/>
                    </a:cubicBezTo>
                    <a:cubicBezTo>
                      <a:pt x="1876591" y="389926"/>
                      <a:pt x="1855036" y="410827"/>
                      <a:pt x="1833155" y="432054"/>
                    </a:cubicBezTo>
                    <a:cubicBezTo>
                      <a:pt x="1047704" y="972856"/>
                      <a:pt x="394848" y="520881"/>
                      <a:pt x="220775" y="377190"/>
                    </a:cubicBezTo>
                    <a:lnTo>
                      <a:pt x="24494" y="563662"/>
                    </a:lnTo>
                    <a:lnTo>
                      <a:pt x="705436" y="1245217"/>
                    </a:lnTo>
                    <a:lnTo>
                      <a:pt x="705436" y="1245217"/>
                    </a:lnTo>
                    <a:lnTo>
                      <a:pt x="797535" y="1337636"/>
                    </a:lnTo>
                    <a:lnTo>
                      <a:pt x="797535" y="1337636"/>
                    </a:lnTo>
                    <a:lnTo>
                      <a:pt x="797535" y="1337636"/>
                    </a:lnTo>
                    <a:lnTo>
                      <a:pt x="1130005" y="1020209"/>
                    </a:lnTo>
                    <a:cubicBezTo>
                      <a:pt x="1132617" y="1017597"/>
                      <a:pt x="1135883" y="1015964"/>
                      <a:pt x="1139149" y="1014004"/>
                    </a:cubicBezTo>
                    <a:cubicBezTo>
                      <a:pt x="1144048" y="1011065"/>
                      <a:pt x="1149273" y="1009432"/>
                      <a:pt x="1155152" y="1008779"/>
                    </a:cubicBezTo>
                    <a:cubicBezTo>
                      <a:pt x="1157112" y="1008453"/>
                      <a:pt x="1159071" y="1007799"/>
                      <a:pt x="1161357" y="1007799"/>
                    </a:cubicBezTo>
                    <a:cubicBezTo>
                      <a:pt x="1163643" y="1007799"/>
                      <a:pt x="1166256" y="1007473"/>
                      <a:pt x="1168542" y="1007473"/>
                    </a:cubicBezTo>
                    <a:cubicBezTo>
                      <a:pt x="1194343" y="1007146"/>
                      <a:pt x="1223410" y="999308"/>
                      <a:pt x="1262600" y="979714"/>
                    </a:cubicBezTo>
                    <a:cubicBezTo>
                      <a:pt x="1276644" y="972530"/>
                      <a:pt x="1292320" y="964039"/>
                      <a:pt x="1309303" y="954242"/>
                    </a:cubicBezTo>
                    <a:cubicBezTo>
                      <a:pt x="1371682" y="917665"/>
                      <a:pt x="1431121" y="876844"/>
                      <a:pt x="1488275" y="833084"/>
                    </a:cubicBezTo>
                    <a:cubicBezTo>
                      <a:pt x="1517015" y="811203"/>
                      <a:pt x="1545102" y="788670"/>
                      <a:pt x="1572535" y="765483"/>
                    </a:cubicBezTo>
                    <a:cubicBezTo>
                      <a:pt x="1710683" y="649551"/>
                      <a:pt x="1836747" y="518922"/>
                      <a:pt x="1959872" y="390906"/>
                    </a:cubicBezTo>
                    <a:cubicBezTo>
                      <a:pt x="2013433" y="335715"/>
                      <a:pt x="2066994" y="279872"/>
                      <a:pt x="2121535" y="225661"/>
                    </a:cubicBezTo>
                    <a:cubicBezTo>
                      <a:pt x="2130026" y="217170"/>
                      <a:pt x="2136558" y="207373"/>
                      <a:pt x="2141783" y="197249"/>
                    </a:cubicBezTo>
                    <a:cubicBezTo>
                      <a:pt x="2142436" y="195290"/>
                      <a:pt x="2143416" y="193983"/>
                      <a:pt x="2144069" y="192351"/>
                    </a:cubicBezTo>
                    <a:close/>
                  </a:path>
                </a:pathLst>
              </a:custGeom>
              <a:solidFill>
                <a:srgbClr val="FED2B5">
                  <a:alpha val="50000"/>
                </a:srgbClr>
              </a:solidFill>
              <a:ln w="9525" cap="flat">
                <a:noFill/>
                <a:prstDash val="solid"/>
                <a:miter/>
              </a:ln>
            </p:spPr>
            <p:txBody>
              <a:bodyPr rtlCol="0" anchor="ctr"/>
              <a:lstStyle/>
              <a:p>
                <a:endParaRPr lang="en-US"/>
              </a:p>
            </p:txBody>
          </p:sp>
          <p:sp>
            <p:nvSpPr>
              <p:cNvPr id="199" name="Freeform: Shape 198">
                <a:extLst>
                  <a:ext uri="{FF2B5EF4-FFF2-40B4-BE49-F238E27FC236}">
                    <a16:creationId xmlns:a16="http://schemas.microsoft.com/office/drawing/2014/main" id="{C8228BBA-DA5E-46E4-849D-AAE9490271EF}"/>
                  </a:ext>
                </a:extLst>
              </p:cNvPr>
              <p:cNvSpPr/>
              <p:nvPr/>
            </p:nvSpPr>
            <p:spPr>
              <a:xfrm>
                <a:off x="12240938" y="5087478"/>
                <a:ext cx="228614" cy="228600"/>
              </a:xfrm>
              <a:custGeom>
                <a:avLst/>
                <a:gdLst>
                  <a:gd name="connsiteX0" fmla="*/ 31353 w 228613"/>
                  <a:gd name="connsiteY0" fmla="*/ 24493 h 228600"/>
                  <a:gd name="connsiteX1" fmla="*/ 24494 w 228613"/>
                  <a:gd name="connsiteY1" fmla="*/ 31351 h 228600"/>
                  <a:gd name="connsiteX2" fmla="*/ 226654 w 228613"/>
                  <a:gd name="connsiteY2" fmla="*/ 233825 h 228600"/>
                </a:gdLst>
                <a:ahLst/>
                <a:cxnLst>
                  <a:cxn ang="0">
                    <a:pos x="connsiteX0" y="connsiteY0"/>
                  </a:cxn>
                  <a:cxn ang="0">
                    <a:pos x="connsiteX1" y="connsiteY1"/>
                  </a:cxn>
                  <a:cxn ang="0">
                    <a:pos x="connsiteX2" y="connsiteY2"/>
                  </a:cxn>
                </a:cxnLst>
                <a:rect l="l" t="t" r="r" b="b"/>
                <a:pathLst>
                  <a:path w="228613" h="228600">
                    <a:moveTo>
                      <a:pt x="31353" y="24493"/>
                    </a:moveTo>
                    <a:lnTo>
                      <a:pt x="24494" y="31351"/>
                    </a:lnTo>
                    <a:lnTo>
                      <a:pt x="226654" y="233825"/>
                    </a:lnTo>
                    <a:close/>
                  </a:path>
                </a:pathLst>
              </a:custGeom>
              <a:solidFill>
                <a:srgbClr val="FED2B5"/>
              </a:solidFill>
              <a:ln w="9525" cap="flat">
                <a:noFill/>
                <a:prstDash val="solid"/>
                <a:miter/>
              </a:ln>
            </p:spPr>
            <p:txBody>
              <a:bodyPr rtlCol="0" anchor="ctr"/>
              <a:lstStyle/>
              <a:p>
                <a:endParaRPr lang="en-US"/>
              </a:p>
            </p:txBody>
          </p:sp>
          <p:sp>
            <p:nvSpPr>
              <p:cNvPr id="200" name="Freeform: Shape 199">
                <a:extLst>
                  <a:ext uri="{FF2B5EF4-FFF2-40B4-BE49-F238E27FC236}">
                    <a16:creationId xmlns:a16="http://schemas.microsoft.com/office/drawing/2014/main" id="{FD1596B7-4650-4C32-97D6-CE8181EF98FF}"/>
                  </a:ext>
                </a:extLst>
              </p:cNvPr>
              <p:cNvSpPr/>
              <p:nvPr/>
            </p:nvSpPr>
            <p:spPr>
              <a:xfrm>
                <a:off x="13006191" y="3662974"/>
                <a:ext cx="293932" cy="522514"/>
              </a:xfrm>
              <a:custGeom>
                <a:avLst/>
                <a:gdLst>
                  <a:gd name="connsiteX0" fmla="*/ 210601 w 293931"/>
                  <a:gd name="connsiteY0" fmla="*/ 188758 h 522514"/>
                  <a:gd name="connsiteX1" fmla="*/ 120788 w 293931"/>
                  <a:gd name="connsiteY1" fmla="*/ 376210 h 522514"/>
                  <a:gd name="connsiteX2" fmla="*/ 37834 w 293931"/>
                  <a:gd name="connsiteY2" fmla="*/ 451975 h 522514"/>
                  <a:gd name="connsiteX3" fmla="*/ 37834 w 293931"/>
                  <a:gd name="connsiteY3" fmla="*/ 452301 h 522514"/>
                  <a:gd name="connsiteX4" fmla="*/ 35221 w 293931"/>
                  <a:gd name="connsiteY4" fmla="*/ 510431 h 522514"/>
                  <a:gd name="connsiteX5" fmla="*/ 64941 w 293931"/>
                  <a:gd name="connsiteY5" fmla="*/ 523494 h 522514"/>
                  <a:gd name="connsiteX6" fmla="*/ 73433 w 293931"/>
                  <a:gd name="connsiteY6" fmla="*/ 511084 h 522514"/>
                  <a:gd name="connsiteX7" fmla="*/ 73433 w 293931"/>
                  <a:gd name="connsiteY7" fmla="*/ 510758 h 522514"/>
                  <a:gd name="connsiteX8" fmla="*/ 153774 w 293931"/>
                  <a:gd name="connsiteY8" fmla="*/ 432054 h 522514"/>
                  <a:gd name="connsiteX9" fmla="*/ 237381 w 293931"/>
                  <a:gd name="connsiteY9" fmla="*/ 241663 h 522514"/>
                  <a:gd name="connsiteX10" fmla="*/ 298454 w 293931"/>
                  <a:gd name="connsiteY10" fmla="*/ 71519 h 522514"/>
                  <a:gd name="connsiteX11" fmla="*/ 277878 w 293931"/>
                  <a:gd name="connsiteY11" fmla="*/ 24493 h 522514"/>
                  <a:gd name="connsiteX12" fmla="*/ 210601 w 293931"/>
                  <a:gd name="connsiteY12" fmla="*/ 188758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3931" h="522514">
                    <a:moveTo>
                      <a:pt x="210601" y="188758"/>
                    </a:moveTo>
                    <a:cubicBezTo>
                      <a:pt x="176962" y="245255"/>
                      <a:pt x="139404" y="308937"/>
                      <a:pt x="120788" y="376210"/>
                    </a:cubicBezTo>
                    <a:lnTo>
                      <a:pt x="37834" y="451975"/>
                    </a:lnTo>
                    <a:cubicBezTo>
                      <a:pt x="37834" y="451975"/>
                      <a:pt x="37834" y="451975"/>
                      <a:pt x="37834" y="452301"/>
                    </a:cubicBezTo>
                    <a:cubicBezTo>
                      <a:pt x="20851" y="467650"/>
                      <a:pt x="20198" y="493449"/>
                      <a:pt x="35221" y="510431"/>
                    </a:cubicBezTo>
                    <a:cubicBezTo>
                      <a:pt x="43060" y="518922"/>
                      <a:pt x="54164" y="523167"/>
                      <a:pt x="64941" y="523494"/>
                    </a:cubicBezTo>
                    <a:cubicBezTo>
                      <a:pt x="66901" y="518922"/>
                      <a:pt x="69514" y="514676"/>
                      <a:pt x="73433" y="511084"/>
                    </a:cubicBezTo>
                    <a:cubicBezTo>
                      <a:pt x="73433" y="510758"/>
                      <a:pt x="73433" y="510758"/>
                      <a:pt x="73433" y="510758"/>
                    </a:cubicBezTo>
                    <a:lnTo>
                      <a:pt x="153774" y="432054"/>
                    </a:lnTo>
                    <a:cubicBezTo>
                      <a:pt x="170430" y="364127"/>
                      <a:pt x="205702" y="299139"/>
                      <a:pt x="237381" y="241663"/>
                    </a:cubicBezTo>
                    <a:cubicBezTo>
                      <a:pt x="273633" y="176022"/>
                      <a:pt x="307598" y="112994"/>
                      <a:pt x="298454" y="71519"/>
                    </a:cubicBezTo>
                    <a:cubicBezTo>
                      <a:pt x="295188" y="55844"/>
                      <a:pt x="288983" y="38209"/>
                      <a:pt x="277878" y="24493"/>
                    </a:cubicBezTo>
                    <a:cubicBezTo>
                      <a:pt x="282777" y="66621"/>
                      <a:pt x="247832" y="126383"/>
                      <a:pt x="210601" y="188758"/>
                    </a:cubicBezTo>
                    <a:close/>
                  </a:path>
                </a:pathLst>
              </a:custGeom>
              <a:solidFill>
                <a:srgbClr val="FED2B5"/>
              </a:solidFill>
              <a:ln w="9525" cap="flat">
                <a:noFill/>
                <a:prstDash val="solid"/>
                <a:miter/>
              </a:ln>
            </p:spPr>
            <p:txBody>
              <a:bodyPr rtlCol="0" anchor="ctr"/>
              <a:lstStyle/>
              <a:p>
                <a:endParaRPr lang="en-US"/>
              </a:p>
            </p:txBody>
          </p:sp>
          <p:sp>
            <p:nvSpPr>
              <p:cNvPr id="201" name="Freeform: Shape 200">
                <a:extLst>
                  <a:ext uri="{FF2B5EF4-FFF2-40B4-BE49-F238E27FC236}">
                    <a16:creationId xmlns:a16="http://schemas.microsoft.com/office/drawing/2014/main" id="{FED8CE62-6438-4C27-B1C2-4C66DD2F7F93}"/>
                  </a:ext>
                </a:extLst>
              </p:cNvPr>
              <p:cNvSpPr/>
              <p:nvPr/>
            </p:nvSpPr>
            <p:spPr>
              <a:xfrm>
                <a:off x="13722028" y="3923569"/>
                <a:ext cx="391909" cy="261257"/>
              </a:xfrm>
              <a:custGeom>
                <a:avLst/>
                <a:gdLst>
                  <a:gd name="connsiteX0" fmla="*/ 93405 w 391909"/>
                  <a:gd name="connsiteY0" fmla="*/ 250162 h 261257"/>
                  <a:gd name="connsiteX1" fmla="*/ 277276 w 391909"/>
                  <a:gd name="connsiteY1" fmla="*/ 71854 h 261257"/>
                  <a:gd name="connsiteX2" fmla="*/ 390929 w 391909"/>
                  <a:gd name="connsiteY2" fmla="*/ 82304 h 261257"/>
                  <a:gd name="connsiteX3" fmla="*/ 374600 w 391909"/>
                  <a:gd name="connsiteY3" fmla="*/ 56179 h 261257"/>
                  <a:gd name="connsiteX4" fmla="*/ 249189 w 391909"/>
                  <a:gd name="connsiteY4" fmla="*/ 35278 h 261257"/>
                  <a:gd name="connsiteX5" fmla="*/ 65318 w 391909"/>
                  <a:gd name="connsiteY5" fmla="*/ 213586 h 261257"/>
                  <a:gd name="connsiteX6" fmla="*/ 24494 w 391909"/>
                  <a:gd name="connsiteY6" fmla="*/ 223057 h 261257"/>
                  <a:gd name="connsiteX7" fmla="*/ 35925 w 391909"/>
                  <a:gd name="connsiteY7" fmla="*/ 249509 h 261257"/>
                  <a:gd name="connsiteX8" fmla="*/ 93405 w 391909"/>
                  <a:gd name="connsiteY8" fmla="*/ 250162 h 26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1909" h="261257">
                    <a:moveTo>
                      <a:pt x="93405" y="250162"/>
                    </a:moveTo>
                    <a:lnTo>
                      <a:pt x="277276" y="71854"/>
                    </a:lnTo>
                    <a:cubicBezTo>
                      <a:pt x="318426" y="54546"/>
                      <a:pt x="358923" y="58138"/>
                      <a:pt x="390929" y="82304"/>
                    </a:cubicBezTo>
                    <a:cubicBezTo>
                      <a:pt x="386684" y="72180"/>
                      <a:pt x="381458" y="63036"/>
                      <a:pt x="374600" y="56179"/>
                    </a:cubicBezTo>
                    <a:cubicBezTo>
                      <a:pt x="341287" y="22868"/>
                      <a:pt x="295565" y="15684"/>
                      <a:pt x="249189" y="35278"/>
                    </a:cubicBezTo>
                    <a:lnTo>
                      <a:pt x="65318" y="213586"/>
                    </a:lnTo>
                    <a:cubicBezTo>
                      <a:pt x="53888" y="224690"/>
                      <a:pt x="38211" y="227302"/>
                      <a:pt x="24494" y="223057"/>
                    </a:cubicBezTo>
                    <a:cubicBezTo>
                      <a:pt x="25147" y="232854"/>
                      <a:pt x="28413" y="242324"/>
                      <a:pt x="35925" y="249509"/>
                    </a:cubicBezTo>
                    <a:cubicBezTo>
                      <a:pt x="51275" y="265837"/>
                      <a:pt x="77075" y="266164"/>
                      <a:pt x="93405" y="250162"/>
                    </a:cubicBezTo>
                    <a:close/>
                  </a:path>
                </a:pathLst>
              </a:custGeom>
              <a:solidFill>
                <a:srgbClr val="FED2B5"/>
              </a:solidFill>
              <a:ln w="9525" cap="flat">
                <a:noFill/>
                <a:prstDash val="solid"/>
                <a:miter/>
              </a:ln>
            </p:spPr>
            <p:txBody>
              <a:bodyPr rtlCol="0" anchor="ctr"/>
              <a:lstStyle/>
              <a:p>
                <a:endParaRPr lang="en-US"/>
              </a:p>
            </p:txBody>
          </p:sp>
          <p:sp>
            <p:nvSpPr>
              <p:cNvPr id="202" name="Freeform: Shape 201">
                <a:extLst>
                  <a:ext uri="{FF2B5EF4-FFF2-40B4-BE49-F238E27FC236}">
                    <a16:creationId xmlns:a16="http://schemas.microsoft.com/office/drawing/2014/main" id="{30A0E358-2016-4298-AB93-BB8CE6B016C1}"/>
                  </a:ext>
                </a:extLst>
              </p:cNvPr>
              <p:cNvSpPr/>
              <p:nvPr/>
            </p:nvSpPr>
            <p:spPr>
              <a:xfrm>
                <a:off x="13950642" y="4222900"/>
                <a:ext cx="326591" cy="228600"/>
              </a:xfrm>
              <a:custGeom>
                <a:avLst/>
                <a:gdLst>
                  <a:gd name="connsiteX0" fmla="*/ 191056 w 326590"/>
                  <a:gd name="connsiteY0" fmla="*/ 28229 h 228600"/>
                  <a:gd name="connsiteX1" fmla="*/ 68584 w 326590"/>
                  <a:gd name="connsiteY1" fmla="*/ 174860 h 228600"/>
                  <a:gd name="connsiteX2" fmla="*/ 66298 w 326590"/>
                  <a:gd name="connsiteY2" fmla="*/ 177472 h 228600"/>
                  <a:gd name="connsiteX3" fmla="*/ 24494 w 326590"/>
                  <a:gd name="connsiteY3" fmla="*/ 187596 h 228600"/>
                  <a:gd name="connsiteX4" fmla="*/ 38864 w 326590"/>
                  <a:gd name="connsiteY4" fmla="*/ 216661 h 228600"/>
                  <a:gd name="connsiteX5" fmla="*/ 94385 w 326590"/>
                  <a:gd name="connsiteY5" fmla="*/ 214048 h 228600"/>
                  <a:gd name="connsiteX6" fmla="*/ 96671 w 326590"/>
                  <a:gd name="connsiteY6" fmla="*/ 211436 h 228600"/>
                  <a:gd name="connsiteX7" fmla="*/ 219142 w 326590"/>
                  <a:gd name="connsiteY7" fmla="*/ 64805 h 228600"/>
                  <a:gd name="connsiteX8" fmla="*/ 312221 w 326590"/>
                  <a:gd name="connsiteY8" fmla="*/ 84399 h 228600"/>
                  <a:gd name="connsiteX9" fmla="*/ 294912 w 326590"/>
                  <a:gd name="connsiteY9" fmla="*/ 56641 h 228600"/>
                  <a:gd name="connsiteX10" fmla="*/ 191056 w 326590"/>
                  <a:gd name="connsiteY10" fmla="*/ 28229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6590" h="228600">
                    <a:moveTo>
                      <a:pt x="191056" y="28229"/>
                    </a:moveTo>
                    <a:lnTo>
                      <a:pt x="68584" y="174860"/>
                    </a:lnTo>
                    <a:lnTo>
                      <a:pt x="66298" y="177472"/>
                    </a:lnTo>
                    <a:cubicBezTo>
                      <a:pt x="55194" y="188576"/>
                      <a:pt x="39191" y="192168"/>
                      <a:pt x="24494" y="187596"/>
                    </a:cubicBezTo>
                    <a:cubicBezTo>
                      <a:pt x="25147" y="198699"/>
                      <a:pt x="29720" y="209150"/>
                      <a:pt x="38864" y="216661"/>
                    </a:cubicBezTo>
                    <a:cubicBezTo>
                      <a:pt x="55520" y="230377"/>
                      <a:pt x="79688" y="229070"/>
                      <a:pt x="94385" y="214048"/>
                    </a:cubicBezTo>
                    <a:lnTo>
                      <a:pt x="96671" y="211436"/>
                    </a:lnTo>
                    <a:lnTo>
                      <a:pt x="219142" y="64805"/>
                    </a:lnTo>
                    <a:cubicBezTo>
                      <a:pt x="253761" y="55988"/>
                      <a:pt x="285767" y="63499"/>
                      <a:pt x="312221" y="84399"/>
                    </a:cubicBezTo>
                    <a:cubicBezTo>
                      <a:pt x="307649" y="73623"/>
                      <a:pt x="302097" y="63499"/>
                      <a:pt x="294912" y="56641"/>
                    </a:cubicBezTo>
                    <a:cubicBezTo>
                      <a:pt x="266825" y="27903"/>
                      <a:pt x="230246" y="18432"/>
                      <a:pt x="191056" y="28229"/>
                    </a:cubicBezTo>
                    <a:close/>
                  </a:path>
                </a:pathLst>
              </a:custGeom>
              <a:solidFill>
                <a:srgbClr val="FED2B5"/>
              </a:solidFill>
              <a:ln w="9525" cap="flat">
                <a:noFill/>
                <a:prstDash val="solid"/>
                <a:miter/>
              </a:ln>
            </p:spPr>
            <p:txBody>
              <a:bodyPr rtlCol="0" anchor="ctr"/>
              <a:lstStyle/>
              <a:p>
                <a:endParaRPr lang="en-US"/>
              </a:p>
            </p:txBody>
          </p:sp>
          <p:sp>
            <p:nvSpPr>
              <p:cNvPr id="203" name="Freeform: Shape 202">
                <a:extLst>
                  <a:ext uri="{FF2B5EF4-FFF2-40B4-BE49-F238E27FC236}">
                    <a16:creationId xmlns:a16="http://schemas.microsoft.com/office/drawing/2014/main" id="{FAC567CD-90C0-4DE7-97E4-2E1E2F65D223}"/>
                  </a:ext>
                </a:extLst>
              </p:cNvPr>
              <p:cNvSpPr/>
              <p:nvPr/>
            </p:nvSpPr>
            <p:spPr>
              <a:xfrm>
                <a:off x="14129940" y="4554514"/>
                <a:ext cx="261273" cy="195943"/>
              </a:xfrm>
              <a:custGeom>
                <a:avLst/>
                <a:gdLst>
                  <a:gd name="connsiteX0" fmla="*/ 66625 w 261272"/>
                  <a:gd name="connsiteY0" fmla="*/ 125077 h 195942"/>
                  <a:gd name="connsiteX1" fmla="*/ 24494 w 261272"/>
                  <a:gd name="connsiteY1" fmla="*/ 135201 h 195942"/>
                  <a:gd name="connsiteX2" fmla="*/ 38211 w 261272"/>
                  <a:gd name="connsiteY2" fmla="*/ 163286 h 195942"/>
                  <a:gd name="connsiteX3" fmla="*/ 95038 w 261272"/>
                  <a:gd name="connsiteY3" fmla="*/ 161653 h 195942"/>
                  <a:gd name="connsiteX4" fmla="*/ 96018 w 261272"/>
                  <a:gd name="connsiteY4" fmla="*/ 160020 h 195942"/>
                  <a:gd name="connsiteX5" fmla="*/ 185504 w 261272"/>
                  <a:gd name="connsiteY5" fmla="*/ 61069 h 195942"/>
                  <a:gd name="connsiteX6" fmla="*/ 254088 w 261272"/>
                  <a:gd name="connsiteY6" fmla="*/ 89154 h 195942"/>
                  <a:gd name="connsiteX7" fmla="*/ 232533 w 261272"/>
                  <a:gd name="connsiteY7" fmla="*/ 58130 h 195942"/>
                  <a:gd name="connsiteX8" fmla="*/ 157417 w 261272"/>
                  <a:gd name="connsiteY8" fmla="*/ 24493 h 195942"/>
                  <a:gd name="connsiteX9" fmla="*/ 67931 w 261272"/>
                  <a:gd name="connsiteY9" fmla="*/ 123444 h 195942"/>
                  <a:gd name="connsiteX10" fmla="*/ 66625 w 261272"/>
                  <a:gd name="connsiteY10" fmla="*/ 125077 h 195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1272" h="195942">
                    <a:moveTo>
                      <a:pt x="66625" y="125077"/>
                    </a:moveTo>
                    <a:cubicBezTo>
                      <a:pt x="55194" y="136507"/>
                      <a:pt x="38864" y="139773"/>
                      <a:pt x="24494" y="135201"/>
                    </a:cubicBezTo>
                    <a:cubicBezTo>
                      <a:pt x="25147" y="145651"/>
                      <a:pt x="29720" y="155775"/>
                      <a:pt x="38211" y="163286"/>
                    </a:cubicBezTo>
                    <a:cubicBezTo>
                      <a:pt x="53888" y="177982"/>
                      <a:pt x="79362" y="177328"/>
                      <a:pt x="95038" y="161653"/>
                    </a:cubicBezTo>
                    <a:cubicBezTo>
                      <a:pt x="95038" y="161653"/>
                      <a:pt x="95691" y="161000"/>
                      <a:pt x="96018" y="160020"/>
                    </a:cubicBezTo>
                    <a:lnTo>
                      <a:pt x="185504" y="61069"/>
                    </a:lnTo>
                    <a:cubicBezTo>
                      <a:pt x="211304" y="62375"/>
                      <a:pt x="235145" y="72826"/>
                      <a:pt x="254088" y="89154"/>
                    </a:cubicBezTo>
                    <a:cubicBezTo>
                      <a:pt x="248536" y="78051"/>
                      <a:pt x="241677" y="67600"/>
                      <a:pt x="232533" y="58130"/>
                    </a:cubicBezTo>
                    <a:cubicBezTo>
                      <a:pt x="212937" y="38209"/>
                      <a:pt x="186157" y="25799"/>
                      <a:pt x="157417" y="24493"/>
                    </a:cubicBezTo>
                    <a:lnTo>
                      <a:pt x="67931" y="123444"/>
                    </a:lnTo>
                    <a:cubicBezTo>
                      <a:pt x="67278" y="124097"/>
                      <a:pt x="66625" y="125077"/>
                      <a:pt x="66625" y="125077"/>
                    </a:cubicBezTo>
                    <a:close/>
                  </a:path>
                </a:pathLst>
              </a:custGeom>
              <a:solidFill>
                <a:srgbClr val="FED2B5"/>
              </a:solidFill>
              <a:ln w="9525" cap="flat">
                <a:noFill/>
                <a:prstDash val="solid"/>
                <a:miter/>
              </a:ln>
            </p:spPr>
            <p:txBody>
              <a:bodyPr rtlCol="0" anchor="ctr"/>
              <a:lstStyle/>
              <a:p>
                <a:endParaRPr lang="en-US"/>
              </a:p>
            </p:txBody>
          </p:sp>
          <p:sp>
            <p:nvSpPr>
              <p:cNvPr id="204" name="Freeform: Shape 203">
                <a:extLst>
                  <a:ext uri="{FF2B5EF4-FFF2-40B4-BE49-F238E27FC236}">
                    <a16:creationId xmlns:a16="http://schemas.microsoft.com/office/drawing/2014/main" id="{3BC03BC2-3E1C-4844-BCC0-311E5B4CE9F1}"/>
                  </a:ext>
                </a:extLst>
              </p:cNvPr>
              <p:cNvSpPr/>
              <p:nvPr/>
            </p:nvSpPr>
            <p:spPr>
              <a:xfrm>
                <a:off x="13071132" y="3308552"/>
                <a:ext cx="1208386" cy="979714"/>
              </a:xfrm>
              <a:custGeom>
                <a:avLst/>
                <a:gdLst>
                  <a:gd name="connsiteX0" fmla="*/ 65971 w 1208386"/>
                  <a:gd name="connsiteY0" fmla="*/ 924289 h 979714"/>
                  <a:gd name="connsiteX1" fmla="*/ 24494 w 1208386"/>
                  <a:gd name="connsiteY1" fmla="*/ 933433 h 979714"/>
                  <a:gd name="connsiteX2" fmla="*/ 35598 w 1208386"/>
                  <a:gd name="connsiteY2" fmla="*/ 960211 h 979714"/>
                  <a:gd name="connsiteX3" fmla="*/ 94058 w 1208386"/>
                  <a:gd name="connsiteY3" fmla="*/ 960865 h 979714"/>
                  <a:gd name="connsiteX4" fmla="*/ 216530 w 1208386"/>
                  <a:gd name="connsiteY4" fmla="*/ 840360 h 979714"/>
                  <a:gd name="connsiteX5" fmla="*/ 1022883 w 1208386"/>
                  <a:gd name="connsiteY5" fmla="*/ 120270 h 979714"/>
                  <a:gd name="connsiteX6" fmla="*/ 1024189 w 1208386"/>
                  <a:gd name="connsiteY6" fmla="*/ 118964 h 979714"/>
                  <a:gd name="connsiteX7" fmla="*/ 1207733 w 1208386"/>
                  <a:gd name="connsiteY7" fmla="*/ 88919 h 979714"/>
                  <a:gd name="connsiteX8" fmla="*/ 1187485 w 1208386"/>
                  <a:gd name="connsiteY8" fmla="*/ 58874 h 979714"/>
                  <a:gd name="connsiteX9" fmla="*/ 995776 w 1208386"/>
                  <a:gd name="connsiteY9" fmla="*/ 82387 h 979714"/>
                  <a:gd name="connsiteX10" fmla="*/ 994469 w 1208386"/>
                  <a:gd name="connsiteY10" fmla="*/ 83694 h 979714"/>
                  <a:gd name="connsiteX11" fmla="*/ 188443 w 1208386"/>
                  <a:gd name="connsiteY11" fmla="*/ 803784 h 979714"/>
                  <a:gd name="connsiteX12" fmla="*/ 65971 w 1208386"/>
                  <a:gd name="connsiteY12" fmla="*/ 924289 h 97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08386" h="979714">
                    <a:moveTo>
                      <a:pt x="65971" y="924289"/>
                    </a:moveTo>
                    <a:cubicBezTo>
                      <a:pt x="54541" y="935066"/>
                      <a:pt x="38864" y="937678"/>
                      <a:pt x="24494" y="933433"/>
                    </a:cubicBezTo>
                    <a:cubicBezTo>
                      <a:pt x="25147" y="943230"/>
                      <a:pt x="28413" y="952700"/>
                      <a:pt x="35598" y="960211"/>
                    </a:cubicBezTo>
                    <a:cubicBezTo>
                      <a:pt x="51601" y="976214"/>
                      <a:pt x="77729" y="976540"/>
                      <a:pt x="94058" y="960865"/>
                    </a:cubicBezTo>
                    <a:lnTo>
                      <a:pt x="216530" y="840360"/>
                    </a:lnTo>
                    <a:lnTo>
                      <a:pt x="1022883" y="120270"/>
                    </a:lnTo>
                    <a:lnTo>
                      <a:pt x="1024189" y="118964"/>
                    </a:lnTo>
                    <a:cubicBezTo>
                      <a:pt x="1088528" y="54629"/>
                      <a:pt x="1155805" y="44179"/>
                      <a:pt x="1207733" y="88919"/>
                    </a:cubicBezTo>
                    <a:cubicBezTo>
                      <a:pt x="1202834" y="78142"/>
                      <a:pt x="1196302" y="68018"/>
                      <a:pt x="1187485" y="58874"/>
                    </a:cubicBezTo>
                    <a:cubicBezTo>
                      <a:pt x="1134577" y="5643"/>
                      <a:pt x="1063380" y="14787"/>
                      <a:pt x="995776" y="82387"/>
                    </a:cubicBezTo>
                    <a:lnTo>
                      <a:pt x="994469" y="83694"/>
                    </a:lnTo>
                    <a:lnTo>
                      <a:pt x="188443" y="803784"/>
                    </a:lnTo>
                    <a:lnTo>
                      <a:pt x="65971" y="924289"/>
                    </a:lnTo>
                    <a:close/>
                  </a:path>
                </a:pathLst>
              </a:custGeom>
              <a:solidFill>
                <a:srgbClr val="FED2B5"/>
              </a:solidFill>
              <a:ln w="9525" cap="flat">
                <a:noFill/>
                <a:prstDash val="solid"/>
                <a:miter/>
              </a:ln>
            </p:spPr>
            <p:txBody>
              <a:bodyPr rtlCol="0" anchor="ctr"/>
              <a:lstStyle/>
              <a:p>
                <a:endParaRPr lang="en-US"/>
              </a:p>
            </p:txBody>
          </p:sp>
          <p:sp>
            <p:nvSpPr>
              <p:cNvPr id="205" name="Freeform: Shape 204">
                <a:extLst>
                  <a:ext uri="{FF2B5EF4-FFF2-40B4-BE49-F238E27FC236}">
                    <a16:creationId xmlns:a16="http://schemas.microsoft.com/office/drawing/2014/main" id="{6D9AD178-0101-4BC9-AFCF-1C21586B24D3}"/>
                  </a:ext>
                </a:extLst>
              </p:cNvPr>
              <p:cNvSpPr/>
              <p:nvPr/>
            </p:nvSpPr>
            <p:spPr>
              <a:xfrm>
                <a:off x="12240938" y="3641373"/>
                <a:ext cx="1077750" cy="1502229"/>
              </a:xfrm>
              <a:custGeom>
                <a:avLst/>
                <a:gdLst>
                  <a:gd name="connsiteX0" fmla="*/ 24494 w 1077749"/>
                  <a:gd name="connsiteY0" fmla="*/ 1477456 h 1502228"/>
                  <a:gd name="connsiteX1" fmla="*/ 56827 w 1077749"/>
                  <a:gd name="connsiteY1" fmla="*/ 1509787 h 1502228"/>
                  <a:gd name="connsiteX2" fmla="*/ 359577 w 1077749"/>
                  <a:gd name="connsiteY2" fmla="*/ 1222077 h 1502228"/>
                  <a:gd name="connsiteX3" fmla="*/ 368068 w 1077749"/>
                  <a:gd name="connsiteY3" fmla="*/ 1176684 h 1502228"/>
                  <a:gd name="connsiteX4" fmla="*/ 341614 w 1077749"/>
                  <a:gd name="connsiteY4" fmla="*/ 1045729 h 1502228"/>
                  <a:gd name="connsiteX5" fmla="*/ 597661 w 1077749"/>
                  <a:gd name="connsiteY5" fmla="*/ 410874 h 1502228"/>
                  <a:gd name="connsiteX6" fmla="*/ 1040845 w 1077749"/>
                  <a:gd name="connsiteY6" fmla="*/ 62748 h 1502228"/>
                  <a:gd name="connsiteX7" fmla="*/ 1056848 w 1077749"/>
                  <a:gd name="connsiteY7" fmla="*/ 69607 h 1502228"/>
                  <a:gd name="connsiteX8" fmla="*/ 1012432 w 1077749"/>
                  <a:gd name="connsiteY8" fmla="*/ 26173 h 1502228"/>
                  <a:gd name="connsiteX9" fmla="*/ 569248 w 1077749"/>
                  <a:gd name="connsiteY9" fmla="*/ 373971 h 1502228"/>
                  <a:gd name="connsiteX10" fmla="*/ 313201 w 1077749"/>
                  <a:gd name="connsiteY10" fmla="*/ 1008826 h 1502228"/>
                  <a:gd name="connsiteX11" fmla="*/ 339655 w 1077749"/>
                  <a:gd name="connsiteY11" fmla="*/ 1139781 h 1502228"/>
                  <a:gd name="connsiteX12" fmla="*/ 331163 w 1077749"/>
                  <a:gd name="connsiteY12" fmla="*/ 1185175 h 1502228"/>
                  <a:gd name="connsiteX13" fmla="*/ 24494 w 1077749"/>
                  <a:gd name="connsiteY13" fmla="*/ 1477456 h 1502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77749" h="1502228">
                    <a:moveTo>
                      <a:pt x="24494" y="1477456"/>
                    </a:moveTo>
                    <a:lnTo>
                      <a:pt x="56827" y="1509787"/>
                    </a:lnTo>
                    <a:lnTo>
                      <a:pt x="359577" y="1222077"/>
                    </a:lnTo>
                    <a:cubicBezTo>
                      <a:pt x="371660" y="1210321"/>
                      <a:pt x="374600" y="1191706"/>
                      <a:pt x="368068" y="1176684"/>
                    </a:cubicBezTo>
                    <a:cubicBezTo>
                      <a:pt x="350105" y="1136189"/>
                      <a:pt x="341288" y="1093408"/>
                      <a:pt x="341614" y="1045729"/>
                    </a:cubicBezTo>
                    <a:cubicBezTo>
                      <a:pt x="342267" y="784472"/>
                      <a:pt x="481068" y="555872"/>
                      <a:pt x="597661" y="410874"/>
                    </a:cubicBezTo>
                    <a:cubicBezTo>
                      <a:pt x="880489" y="57850"/>
                      <a:pt x="1008186" y="55564"/>
                      <a:pt x="1040845" y="62748"/>
                    </a:cubicBezTo>
                    <a:cubicBezTo>
                      <a:pt x="1047050" y="64381"/>
                      <a:pt x="1052276" y="66667"/>
                      <a:pt x="1056848" y="69607"/>
                    </a:cubicBezTo>
                    <a:cubicBezTo>
                      <a:pt x="1049010" y="50012"/>
                      <a:pt x="1035620" y="31724"/>
                      <a:pt x="1012432" y="26173"/>
                    </a:cubicBezTo>
                    <a:cubicBezTo>
                      <a:pt x="979773" y="18661"/>
                      <a:pt x="852076" y="21274"/>
                      <a:pt x="569248" y="373971"/>
                    </a:cubicBezTo>
                    <a:cubicBezTo>
                      <a:pt x="452982" y="518969"/>
                      <a:pt x="314180" y="747242"/>
                      <a:pt x="313201" y="1008826"/>
                    </a:cubicBezTo>
                    <a:cubicBezTo>
                      <a:pt x="313201" y="1056505"/>
                      <a:pt x="321692" y="1099286"/>
                      <a:pt x="339655" y="1139781"/>
                    </a:cubicBezTo>
                    <a:cubicBezTo>
                      <a:pt x="346186" y="1154803"/>
                      <a:pt x="343247" y="1173418"/>
                      <a:pt x="331163" y="1185175"/>
                    </a:cubicBezTo>
                    <a:lnTo>
                      <a:pt x="24494" y="1477456"/>
                    </a:lnTo>
                    <a:close/>
                  </a:path>
                </a:pathLst>
              </a:custGeom>
              <a:solidFill>
                <a:srgbClr val="FED2B5"/>
              </a:solidFill>
              <a:ln w="9525" cap="flat">
                <a:noFill/>
                <a:prstDash val="solid"/>
                <a:miter/>
              </a:ln>
            </p:spPr>
            <p:txBody>
              <a:bodyPr rtlCol="0" anchor="ctr"/>
              <a:lstStyle/>
              <a:p>
                <a:endParaRPr lang="en-US"/>
              </a:p>
            </p:txBody>
          </p:sp>
          <p:sp>
            <p:nvSpPr>
              <p:cNvPr id="206" name="Freeform: Shape 205">
                <a:extLst>
                  <a:ext uri="{FF2B5EF4-FFF2-40B4-BE49-F238E27FC236}">
                    <a16:creationId xmlns:a16="http://schemas.microsoft.com/office/drawing/2014/main" id="{5DE917FC-AC48-4ABD-A53F-10C236C04036}"/>
                  </a:ext>
                </a:extLst>
              </p:cNvPr>
              <p:cNvSpPr/>
              <p:nvPr/>
            </p:nvSpPr>
            <p:spPr>
              <a:xfrm>
                <a:off x="12141410" y="3225878"/>
                <a:ext cx="2351454" cy="2775857"/>
              </a:xfrm>
              <a:custGeom>
                <a:avLst/>
                <a:gdLst>
                  <a:gd name="connsiteX0" fmla="*/ 1868672 w 2351454"/>
                  <a:gd name="connsiteY0" fmla="*/ 105952 h 2775857"/>
                  <a:gd name="connsiteX1" fmla="*/ 1165195 w 2351454"/>
                  <a:gd name="connsiteY1" fmla="*/ 734276 h 2775857"/>
                  <a:gd name="connsiteX2" fmla="*/ 1173686 w 2351454"/>
                  <a:gd name="connsiteY2" fmla="*/ 718927 h 2775857"/>
                  <a:gd name="connsiteX3" fmla="*/ 1243576 w 2351454"/>
                  <a:gd name="connsiteY3" fmla="*/ 491306 h 2775857"/>
                  <a:gd name="connsiteX4" fmla="*/ 1130576 w 2351454"/>
                  <a:gd name="connsiteY4" fmla="*/ 361984 h 2775857"/>
                  <a:gd name="connsiteX5" fmla="*/ 604112 w 2351454"/>
                  <a:gd name="connsiteY5" fmla="*/ 738848 h 2775857"/>
                  <a:gd name="connsiteX6" fmla="*/ 330428 w 2351454"/>
                  <a:gd name="connsiteY6" fmla="*/ 1424974 h 2775857"/>
                  <a:gd name="connsiteX7" fmla="*/ 352963 w 2351454"/>
                  <a:gd name="connsiteY7" fmla="*/ 1562461 h 2775857"/>
                  <a:gd name="connsiteX8" fmla="*/ 36497 w 2351454"/>
                  <a:gd name="connsiteY8" fmla="*/ 1864213 h 2775857"/>
                  <a:gd name="connsiteX9" fmla="*/ 36497 w 2351454"/>
                  <a:gd name="connsiteY9" fmla="*/ 1922342 h 2775857"/>
                  <a:gd name="connsiteX10" fmla="*/ 867670 w 2351454"/>
                  <a:gd name="connsiteY10" fmla="*/ 2754447 h 2775857"/>
                  <a:gd name="connsiteX11" fmla="*/ 925804 w 2351454"/>
                  <a:gd name="connsiteY11" fmla="*/ 2754447 h 2775857"/>
                  <a:gd name="connsiteX12" fmla="*/ 1275583 w 2351454"/>
                  <a:gd name="connsiteY12" fmla="*/ 2419711 h 2775857"/>
                  <a:gd name="connsiteX13" fmla="*/ 1449982 w 2351454"/>
                  <a:gd name="connsiteY13" fmla="*/ 2354397 h 2775857"/>
                  <a:gd name="connsiteX14" fmla="*/ 1958157 w 2351454"/>
                  <a:gd name="connsiteY14" fmla="*/ 1941937 h 2775857"/>
                  <a:gd name="connsiteX15" fmla="*/ 2118840 w 2351454"/>
                  <a:gd name="connsiteY15" fmla="*/ 1777671 h 2775857"/>
                  <a:gd name="connsiteX16" fmla="*/ 2279196 w 2351454"/>
                  <a:gd name="connsiteY16" fmla="*/ 1613406 h 2775857"/>
                  <a:gd name="connsiteX17" fmla="*/ 2279523 w 2351454"/>
                  <a:gd name="connsiteY17" fmla="*/ 1329289 h 2775857"/>
                  <a:gd name="connsiteX18" fmla="*/ 2191997 w 2351454"/>
                  <a:gd name="connsiteY18" fmla="*/ 1278343 h 2775857"/>
                  <a:gd name="connsiteX19" fmla="*/ 2162930 w 2351454"/>
                  <a:gd name="connsiteY19" fmla="*/ 995859 h 2775857"/>
                  <a:gd name="connsiteX20" fmla="*/ 2047317 w 2351454"/>
                  <a:gd name="connsiteY20" fmla="*/ 940342 h 2775857"/>
                  <a:gd name="connsiteX21" fmla="*/ 2013351 w 2351454"/>
                  <a:gd name="connsiteY21" fmla="*/ 696067 h 2775857"/>
                  <a:gd name="connsiteX22" fmla="*/ 1914721 w 2351454"/>
                  <a:gd name="connsiteY22" fmla="*/ 643162 h 2775857"/>
                  <a:gd name="connsiteX23" fmla="*/ 2151826 w 2351454"/>
                  <a:gd name="connsiteY23" fmla="*/ 391702 h 2775857"/>
                  <a:gd name="connsiteX24" fmla="*/ 2175994 w 2351454"/>
                  <a:gd name="connsiteY24" fmla="*/ 83745 h 2775857"/>
                  <a:gd name="connsiteX25" fmla="*/ 1868672 w 2351454"/>
                  <a:gd name="connsiteY25" fmla="*/ 105952 h 2775857"/>
                  <a:gd name="connsiteX26" fmla="*/ 1775267 w 2351454"/>
                  <a:gd name="connsiteY26" fmla="*/ 669941 h 2775857"/>
                  <a:gd name="connsiteX27" fmla="*/ 1772980 w 2351454"/>
                  <a:gd name="connsiteY27" fmla="*/ 672880 h 2775857"/>
                  <a:gd name="connsiteX28" fmla="*/ 1588457 w 2351454"/>
                  <a:gd name="connsiteY28" fmla="*/ 852494 h 2775857"/>
                  <a:gd name="connsiteX29" fmla="*/ 1588130 w 2351454"/>
                  <a:gd name="connsiteY29" fmla="*/ 852821 h 2775857"/>
                  <a:gd name="connsiteX30" fmla="*/ 1587803 w 2351454"/>
                  <a:gd name="connsiteY30" fmla="*/ 910624 h 2775857"/>
                  <a:gd name="connsiteX31" fmla="*/ 1645610 w 2351454"/>
                  <a:gd name="connsiteY31" fmla="*/ 911604 h 2775857"/>
                  <a:gd name="connsiteX32" fmla="*/ 1829154 w 2351454"/>
                  <a:gd name="connsiteY32" fmla="*/ 732969 h 2775857"/>
                  <a:gd name="connsiteX33" fmla="*/ 1954565 w 2351454"/>
                  <a:gd name="connsiteY33" fmla="*/ 753870 h 2775857"/>
                  <a:gd name="connsiteX34" fmla="*/ 1939542 w 2351454"/>
                  <a:gd name="connsiteY34" fmla="*/ 965488 h 2775857"/>
                  <a:gd name="connsiteX35" fmla="*/ 1934316 w 2351454"/>
                  <a:gd name="connsiteY35" fmla="*/ 975285 h 2775857"/>
                  <a:gd name="connsiteX36" fmla="*/ 1814784 w 2351454"/>
                  <a:gd name="connsiteY36" fmla="*/ 1118977 h 2775857"/>
                  <a:gd name="connsiteX37" fmla="*/ 1820010 w 2351454"/>
                  <a:gd name="connsiteY37" fmla="*/ 1177106 h 2775857"/>
                  <a:gd name="connsiteX38" fmla="*/ 1875530 w 2351454"/>
                  <a:gd name="connsiteY38" fmla="*/ 1174494 h 2775857"/>
                  <a:gd name="connsiteX39" fmla="*/ 1878143 w 2351454"/>
                  <a:gd name="connsiteY39" fmla="*/ 1171881 h 2775857"/>
                  <a:gd name="connsiteX40" fmla="*/ 2000614 w 2351454"/>
                  <a:gd name="connsiteY40" fmla="*/ 1025251 h 2775857"/>
                  <a:gd name="connsiteX41" fmla="*/ 2104470 w 2351454"/>
                  <a:gd name="connsiteY41" fmla="*/ 1053662 h 2775857"/>
                  <a:gd name="connsiteX42" fmla="*/ 2091733 w 2351454"/>
                  <a:gd name="connsiteY42" fmla="*/ 1286834 h 2775857"/>
                  <a:gd name="connsiteX43" fmla="*/ 2086181 w 2351454"/>
                  <a:gd name="connsiteY43" fmla="*/ 1296305 h 2775857"/>
                  <a:gd name="connsiteX44" fmla="*/ 2085855 w 2351454"/>
                  <a:gd name="connsiteY44" fmla="*/ 1297285 h 2775857"/>
                  <a:gd name="connsiteX45" fmla="*/ 1995389 w 2351454"/>
                  <a:gd name="connsiteY45" fmla="*/ 1397216 h 2775857"/>
                  <a:gd name="connsiteX46" fmla="*/ 1998328 w 2351454"/>
                  <a:gd name="connsiteY46" fmla="*/ 1455345 h 2775857"/>
                  <a:gd name="connsiteX47" fmla="*/ 2055155 w 2351454"/>
                  <a:gd name="connsiteY47" fmla="*/ 1454039 h 2775857"/>
                  <a:gd name="connsiteX48" fmla="*/ 2056461 w 2351454"/>
                  <a:gd name="connsiteY48" fmla="*/ 1452406 h 2775857"/>
                  <a:gd name="connsiteX49" fmla="*/ 2145947 w 2351454"/>
                  <a:gd name="connsiteY49" fmla="*/ 1353782 h 2775857"/>
                  <a:gd name="connsiteX50" fmla="*/ 2253396 w 2351454"/>
                  <a:gd name="connsiteY50" fmla="*/ 1489962 h 2775857"/>
                  <a:gd name="connsiteX51" fmla="*/ 2216164 w 2351454"/>
                  <a:gd name="connsiteY51" fmla="*/ 1559848 h 2775857"/>
                  <a:gd name="connsiteX52" fmla="*/ 2059727 w 2351454"/>
                  <a:gd name="connsiteY52" fmla="*/ 1720195 h 2775857"/>
                  <a:gd name="connsiteX53" fmla="*/ 1408832 w 2351454"/>
                  <a:gd name="connsiteY53" fmla="*/ 2283531 h 2775857"/>
                  <a:gd name="connsiteX54" fmla="*/ 1260886 w 2351454"/>
                  <a:gd name="connsiteY54" fmla="*/ 2337742 h 2775857"/>
                  <a:gd name="connsiteX55" fmla="*/ 1229860 w 2351454"/>
                  <a:gd name="connsiteY55" fmla="*/ 2349825 h 2775857"/>
                  <a:gd name="connsiteX56" fmla="*/ 897390 w 2351454"/>
                  <a:gd name="connsiteY56" fmla="*/ 2667578 h 2775857"/>
                  <a:gd name="connsiteX57" fmla="*/ 124676 w 2351454"/>
                  <a:gd name="connsiteY57" fmla="*/ 1893931 h 2775857"/>
                  <a:gd name="connsiteX58" fmla="*/ 431345 w 2351454"/>
                  <a:gd name="connsiteY58" fmla="*/ 1601976 h 2775857"/>
                  <a:gd name="connsiteX59" fmla="*/ 439836 w 2351454"/>
                  <a:gd name="connsiteY59" fmla="*/ 1556256 h 2775857"/>
                  <a:gd name="connsiteX60" fmla="*/ 413382 w 2351454"/>
                  <a:gd name="connsiteY60" fmla="*/ 1425627 h 2775857"/>
                  <a:gd name="connsiteX61" fmla="*/ 668450 w 2351454"/>
                  <a:gd name="connsiteY61" fmla="*/ 790119 h 2775857"/>
                  <a:gd name="connsiteX62" fmla="*/ 1111634 w 2351454"/>
                  <a:gd name="connsiteY62" fmla="*/ 442321 h 2775857"/>
                  <a:gd name="connsiteX63" fmla="*/ 1162909 w 2351454"/>
                  <a:gd name="connsiteY63" fmla="*/ 508615 h 2775857"/>
                  <a:gd name="connsiteX64" fmla="*/ 1101510 w 2351454"/>
                  <a:gd name="connsiteY64" fmla="*/ 679085 h 2775857"/>
                  <a:gd name="connsiteX65" fmla="*/ 1023454 w 2351454"/>
                  <a:gd name="connsiteY65" fmla="*/ 849882 h 2775857"/>
                  <a:gd name="connsiteX66" fmla="*/ 1003859 w 2351454"/>
                  <a:gd name="connsiteY66" fmla="*/ 883519 h 2775857"/>
                  <a:gd name="connsiteX67" fmla="*/ 937887 w 2351454"/>
                  <a:gd name="connsiteY67" fmla="*/ 947853 h 2775857"/>
                  <a:gd name="connsiteX68" fmla="*/ 937561 w 2351454"/>
                  <a:gd name="connsiteY68" fmla="*/ 948180 h 2775857"/>
                  <a:gd name="connsiteX69" fmla="*/ 937234 w 2351454"/>
                  <a:gd name="connsiteY69" fmla="*/ 1005983 h 2775857"/>
                  <a:gd name="connsiteX70" fmla="*/ 995367 w 2351454"/>
                  <a:gd name="connsiteY70" fmla="*/ 1006636 h 2775857"/>
                  <a:gd name="connsiteX71" fmla="*/ 1118166 w 2351454"/>
                  <a:gd name="connsiteY71" fmla="*/ 886458 h 2775857"/>
                  <a:gd name="connsiteX72" fmla="*/ 1924192 w 2351454"/>
                  <a:gd name="connsiteY72" fmla="*/ 166368 h 2775857"/>
                  <a:gd name="connsiteX73" fmla="*/ 1925498 w 2351454"/>
                  <a:gd name="connsiteY73" fmla="*/ 165062 h 2775857"/>
                  <a:gd name="connsiteX74" fmla="*/ 2117207 w 2351454"/>
                  <a:gd name="connsiteY74" fmla="*/ 141222 h 2775857"/>
                  <a:gd name="connsiteX75" fmla="*/ 2092713 w 2351454"/>
                  <a:gd name="connsiteY75" fmla="*/ 333246 h 2775857"/>
                  <a:gd name="connsiteX76" fmla="*/ 1775267 w 2351454"/>
                  <a:gd name="connsiteY76" fmla="*/ 669941 h 2775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2351454" h="2775857">
                    <a:moveTo>
                      <a:pt x="1868672" y="105952"/>
                    </a:moveTo>
                    <a:lnTo>
                      <a:pt x="1165195" y="734276"/>
                    </a:lnTo>
                    <a:cubicBezTo>
                      <a:pt x="1168134" y="729050"/>
                      <a:pt x="1171073" y="723825"/>
                      <a:pt x="1173686" y="718927"/>
                    </a:cubicBezTo>
                    <a:cubicBezTo>
                      <a:pt x="1217776" y="638917"/>
                      <a:pt x="1258926" y="563152"/>
                      <a:pt x="1243576" y="491306"/>
                    </a:cubicBezTo>
                    <a:cubicBezTo>
                      <a:pt x="1228553" y="421420"/>
                      <a:pt x="1188709" y="375700"/>
                      <a:pt x="1130576" y="361984"/>
                    </a:cubicBezTo>
                    <a:cubicBezTo>
                      <a:pt x="1005165" y="332593"/>
                      <a:pt x="828153" y="458976"/>
                      <a:pt x="604112" y="738848"/>
                    </a:cubicBezTo>
                    <a:cubicBezTo>
                      <a:pt x="479354" y="894296"/>
                      <a:pt x="330755" y="1139224"/>
                      <a:pt x="330428" y="1424974"/>
                    </a:cubicBezTo>
                    <a:cubicBezTo>
                      <a:pt x="330102" y="1474286"/>
                      <a:pt x="337613" y="1519680"/>
                      <a:pt x="352963" y="1562461"/>
                    </a:cubicBezTo>
                    <a:lnTo>
                      <a:pt x="36497" y="1864213"/>
                    </a:lnTo>
                    <a:cubicBezTo>
                      <a:pt x="20494" y="1880215"/>
                      <a:pt x="20494" y="1906340"/>
                      <a:pt x="36497" y="1922342"/>
                    </a:cubicBezTo>
                    <a:lnTo>
                      <a:pt x="867670" y="2754447"/>
                    </a:lnTo>
                    <a:cubicBezTo>
                      <a:pt x="884000" y="2770775"/>
                      <a:pt x="909801" y="2770449"/>
                      <a:pt x="925804" y="2754447"/>
                    </a:cubicBezTo>
                    <a:lnTo>
                      <a:pt x="1275583" y="2419711"/>
                    </a:lnTo>
                    <a:cubicBezTo>
                      <a:pt x="1336002" y="2416772"/>
                      <a:pt x="1395115" y="2387054"/>
                      <a:pt x="1449982" y="2354397"/>
                    </a:cubicBezTo>
                    <a:cubicBezTo>
                      <a:pt x="1641038" y="2242056"/>
                      <a:pt x="1804333" y="2095099"/>
                      <a:pt x="1958157" y="1941937"/>
                    </a:cubicBezTo>
                    <a:cubicBezTo>
                      <a:pt x="2012698" y="1887399"/>
                      <a:pt x="2065932" y="1832535"/>
                      <a:pt x="2118840" y="1777671"/>
                    </a:cubicBezTo>
                    <a:cubicBezTo>
                      <a:pt x="2172075" y="1722807"/>
                      <a:pt x="2225309" y="1667290"/>
                      <a:pt x="2279196" y="1613406"/>
                    </a:cubicBezTo>
                    <a:cubicBezTo>
                      <a:pt x="2357578" y="1535029"/>
                      <a:pt x="2357578" y="1407666"/>
                      <a:pt x="2279523" y="1329289"/>
                    </a:cubicBezTo>
                    <a:cubicBezTo>
                      <a:pt x="2255029" y="1304796"/>
                      <a:pt x="2224656" y="1287488"/>
                      <a:pt x="2191997" y="1278343"/>
                    </a:cubicBezTo>
                    <a:cubicBezTo>
                      <a:pt x="2234127" y="1180699"/>
                      <a:pt x="2224656" y="1057581"/>
                      <a:pt x="2162930" y="995859"/>
                    </a:cubicBezTo>
                    <a:cubicBezTo>
                      <a:pt x="2129944" y="962876"/>
                      <a:pt x="2090100" y="943934"/>
                      <a:pt x="2047317" y="940342"/>
                    </a:cubicBezTo>
                    <a:cubicBezTo>
                      <a:pt x="2079976" y="851188"/>
                      <a:pt x="2069198" y="751910"/>
                      <a:pt x="2013351" y="696067"/>
                    </a:cubicBezTo>
                    <a:cubicBezTo>
                      <a:pt x="1984938" y="667655"/>
                      <a:pt x="1950972" y="650020"/>
                      <a:pt x="1914721" y="643162"/>
                    </a:cubicBezTo>
                    <a:lnTo>
                      <a:pt x="2151826" y="391702"/>
                    </a:lnTo>
                    <a:cubicBezTo>
                      <a:pt x="2248170" y="295363"/>
                      <a:pt x="2257968" y="165715"/>
                      <a:pt x="2175994" y="83745"/>
                    </a:cubicBezTo>
                    <a:cubicBezTo>
                      <a:pt x="2110349" y="17778"/>
                      <a:pt x="1990816" y="-15532"/>
                      <a:pt x="1868672" y="105952"/>
                    </a:cubicBezTo>
                    <a:close/>
                    <a:moveTo>
                      <a:pt x="1775267" y="669941"/>
                    </a:moveTo>
                    <a:cubicBezTo>
                      <a:pt x="1774287" y="670921"/>
                      <a:pt x="1773633" y="671574"/>
                      <a:pt x="1772980" y="672880"/>
                    </a:cubicBezTo>
                    <a:lnTo>
                      <a:pt x="1588457" y="852494"/>
                    </a:lnTo>
                    <a:cubicBezTo>
                      <a:pt x="1588130" y="852821"/>
                      <a:pt x="1588130" y="852821"/>
                      <a:pt x="1588130" y="852821"/>
                    </a:cubicBezTo>
                    <a:cubicBezTo>
                      <a:pt x="1572127" y="868823"/>
                      <a:pt x="1571800" y="894622"/>
                      <a:pt x="1587803" y="910624"/>
                    </a:cubicBezTo>
                    <a:cubicBezTo>
                      <a:pt x="1603480" y="926953"/>
                      <a:pt x="1629280" y="927279"/>
                      <a:pt x="1645610" y="911604"/>
                    </a:cubicBezTo>
                    <a:lnTo>
                      <a:pt x="1829154" y="732969"/>
                    </a:lnTo>
                    <a:cubicBezTo>
                      <a:pt x="1875857" y="713048"/>
                      <a:pt x="1921579" y="720560"/>
                      <a:pt x="1954565" y="753870"/>
                    </a:cubicBezTo>
                    <a:cubicBezTo>
                      <a:pt x="1993103" y="792405"/>
                      <a:pt x="1995062" y="893316"/>
                      <a:pt x="1939542" y="965488"/>
                    </a:cubicBezTo>
                    <a:cubicBezTo>
                      <a:pt x="1937256" y="968427"/>
                      <a:pt x="1935623" y="972020"/>
                      <a:pt x="1934316" y="975285"/>
                    </a:cubicBezTo>
                    <a:lnTo>
                      <a:pt x="1814784" y="1118977"/>
                    </a:lnTo>
                    <a:cubicBezTo>
                      <a:pt x="1800414" y="1136612"/>
                      <a:pt x="1802374" y="1162737"/>
                      <a:pt x="1820010" y="1177106"/>
                    </a:cubicBezTo>
                    <a:cubicBezTo>
                      <a:pt x="1836666" y="1190822"/>
                      <a:pt x="1860833" y="1189516"/>
                      <a:pt x="1875530" y="1174494"/>
                    </a:cubicBezTo>
                    <a:lnTo>
                      <a:pt x="1878143" y="1171881"/>
                    </a:lnTo>
                    <a:lnTo>
                      <a:pt x="2000614" y="1025251"/>
                    </a:lnTo>
                    <a:cubicBezTo>
                      <a:pt x="2039478" y="1015454"/>
                      <a:pt x="2076057" y="1024924"/>
                      <a:pt x="2104470" y="1053662"/>
                    </a:cubicBezTo>
                    <a:cubicBezTo>
                      <a:pt x="2146274" y="1095463"/>
                      <a:pt x="2148560" y="1213682"/>
                      <a:pt x="2091733" y="1286834"/>
                    </a:cubicBezTo>
                    <a:cubicBezTo>
                      <a:pt x="2089447" y="1289774"/>
                      <a:pt x="2087487" y="1293366"/>
                      <a:pt x="2086181" y="1296305"/>
                    </a:cubicBezTo>
                    <a:lnTo>
                      <a:pt x="2085855" y="1297285"/>
                    </a:lnTo>
                    <a:lnTo>
                      <a:pt x="1995389" y="1397216"/>
                    </a:lnTo>
                    <a:cubicBezTo>
                      <a:pt x="1980039" y="1413871"/>
                      <a:pt x="1981019" y="1439996"/>
                      <a:pt x="1998328" y="1455345"/>
                    </a:cubicBezTo>
                    <a:cubicBezTo>
                      <a:pt x="2014331" y="1470041"/>
                      <a:pt x="2039805" y="1469388"/>
                      <a:pt x="2055155" y="1454039"/>
                    </a:cubicBezTo>
                    <a:cubicBezTo>
                      <a:pt x="2055482" y="1453712"/>
                      <a:pt x="2056135" y="1453059"/>
                      <a:pt x="2056461" y="1452406"/>
                    </a:cubicBezTo>
                    <a:lnTo>
                      <a:pt x="2145947" y="1353782"/>
                    </a:lnTo>
                    <a:cubicBezTo>
                      <a:pt x="2210612" y="1357047"/>
                      <a:pt x="2264826" y="1414524"/>
                      <a:pt x="2253396" y="1489962"/>
                    </a:cubicBezTo>
                    <a:cubicBezTo>
                      <a:pt x="2249150" y="1516741"/>
                      <a:pt x="2235433" y="1540907"/>
                      <a:pt x="2216164" y="1559848"/>
                    </a:cubicBezTo>
                    <a:cubicBezTo>
                      <a:pt x="2163583" y="1612426"/>
                      <a:pt x="2111655" y="1666637"/>
                      <a:pt x="2059727" y="1720195"/>
                    </a:cubicBezTo>
                    <a:cubicBezTo>
                      <a:pt x="1862466" y="1925282"/>
                      <a:pt x="1658347" y="2136900"/>
                      <a:pt x="1408832" y="2283531"/>
                    </a:cubicBezTo>
                    <a:cubicBezTo>
                      <a:pt x="1340574" y="2323699"/>
                      <a:pt x="1297791" y="2339048"/>
                      <a:pt x="1260886" y="2337742"/>
                    </a:cubicBezTo>
                    <a:cubicBezTo>
                      <a:pt x="1249129" y="2337088"/>
                      <a:pt x="1238025" y="2341660"/>
                      <a:pt x="1229860" y="2349825"/>
                    </a:cubicBezTo>
                    <a:lnTo>
                      <a:pt x="897390" y="2667578"/>
                    </a:lnTo>
                    <a:lnTo>
                      <a:pt x="124676" y="1893931"/>
                    </a:lnTo>
                    <a:lnTo>
                      <a:pt x="431345" y="1601976"/>
                    </a:lnTo>
                    <a:cubicBezTo>
                      <a:pt x="443429" y="1589893"/>
                      <a:pt x="446368" y="1571605"/>
                      <a:pt x="439836" y="1556256"/>
                    </a:cubicBezTo>
                    <a:cubicBezTo>
                      <a:pt x="421874" y="1516088"/>
                      <a:pt x="413382" y="1473307"/>
                      <a:pt x="413382" y="1425627"/>
                    </a:cubicBezTo>
                    <a:cubicBezTo>
                      <a:pt x="413709" y="1163390"/>
                      <a:pt x="552184" y="935117"/>
                      <a:pt x="668450" y="790119"/>
                    </a:cubicBezTo>
                    <a:cubicBezTo>
                      <a:pt x="951278" y="437096"/>
                      <a:pt x="1079301" y="434483"/>
                      <a:pt x="1111634" y="442321"/>
                    </a:cubicBezTo>
                    <a:cubicBezTo>
                      <a:pt x="1143966" y="450158"/>
                      <a:pt x="1157357" y="482816"/>
                      <a:pt x="1162909" y="508615"/>
                    </a:cubicBezTo>
                    <a:cubicBezTo>
                      <a:pt x="1172053" y="550416"/>
                      <a:pt x="1137761" y="613444"/>
                      <a:pt x="1101510" y="679085"/>
                    </a:cubicBezTo>
                    <a:cubicBezTo>
                      <a:pt x="1072769" y="731010"/>
                      <a:pt x="1041090" y="788813"/>
                      <a:pt x="1023454" y="849882"/>
                    </a:cubicBezTo>
                    <a:cubicBezTo>
                      <a:pt x="1019862" y="862618"/>
                      <a:pt x="1013330" y="874375"/>
                      <a:pt x="1003859" y="883519"/>
                    </a:cubicBezTo>
                    <a:lnTo>
                      <a:pt x="937887" y="947853"/>
                    </a:lnTo>
                    <a:cubicBezTo>
                      <a:pt x="937887" y="947853"/>
                      <a:pt x="937887" y="947853"/>
                      <a:pt x="937561" y="948180"/>
                    </a:cubicBezTo>
                    <a:cubicBezTo>
                      <a:pt x="921558" y="964182"/>
                      <a:pt x="921558" y="989654"/>
                      <a:pt x="937234" y="1005983"/>
                    </a:cubicBezTo>
                    <a:cubicBezTo>
                      <a:pt x="953237" y="1021985"/>
                      <a:pt x="979038" y="1022312"/>
                      <a:pt x="995367" y="1006636"/>
                    </a:cubicBezTo>
                    <a:lnTo>
                      <a:pt x="1118166" y="886458"/>
                    </a:lnTo>
                    <a:lnTo>
                      <a:pt x="1924192" y="166368"/>
                    </a:lnTo>
                    <a:lnTo>
                      <a:pt x="1925498" y="165062"/>
                    </a:lnTo>
                    <a:cubicBezTo>
                      <a:pt x="1993103" y="97461"/>
                      <a:pt x="2064299" y="88644"/>
                      <a:pt x="2117207" y="141222"/>
                    </a:cubicBezTo>
                    <a:cubicBezTo>
                      <a:pt x="2166522" y="190534"/>
                      <a:pt x="2156725" y="269238"/>
                      <a:pt x="2092713" y="333246"/>
                    </a:cubicBezTo>
                    <a:lnTo>
                      <a:pt x="1775267" y="669941"/>
                    </a:lnTo>
                    <a:close/>
                  </a:path>
                </a:pathLst>
              </a:custGeom>
              <a:solidFill>
                <a:srgbClr val="3F4242"/>
              </a:solidFill>
              <a:ln w="9525" cap="flat">
                <a:noFill/>
                <a:prstDash val="solid"/>
                <a:miter/>
              </a:ln>
            </p:spPr>
            <p:txBody>
              <a:bodyPr rtlCol="0" anchor="ctr"/>
              <a:lstStyle/>
              <a:p>
                <a:endParaRPr lang="en-US"/>
              </a:p>
            </p:txBody>
          </p:sp>
          <p:sp>
            <p:nvSpPr>
              <p:cNvPr id="207" name="Freeform: Shape 206">
                <a:extLst>
                  <a:ext uri="{FF2B5EF4-FFF2-40B4-BE49-F238E27FC236}">
                    <a16:creationId xmlns:a16="http://schemas.microsoft.com/office/drawing/2014/main" id="{8F7A3A6F-FE1C-45A9-B3E1-15F12BDD041A}"/>
                  </a:ext>
                </a:extLst>
              </p:cNvPr>
              <p:cNvSpPr/>
              <p:nvPr/>
            </p:nvSpPr>
            <p:spPr>
              <a:xfrm>
                <a:off x="11905442" y="4771596"/>
                <a:ext cx="1469659" cy="1469571"/>
              </a:xfrm>
              <a:custGeom>
                <a:avLst/>
                <a:gdLst>
                  <a:gd name="connsiteX0" fmla="*/ 1024276 w 1469659"/>
                  <a:gd name="connsiteY0" fmla="*/ 1440594 h 1469571"/>
                  <a:gd name="connsiteX1" fmla="*/ 49402 w 1469659"/>
                  <a:gd name="connsiteY1" fmla="*/ 485372 h 1469571"/>
                  <a:gd name="connsiteX2" fmla="*/ 48096 w 1469659"/>
                  <a:gd name="connsiteY2" fmla="*/ 368133 h 1469571"/>
                  <a:gd name="connsiteX3" fmla="*/ 360644 w 1469659"/>
                  <a:gd name="connsiteY3" fmla="*/ 49400 h 1469571"/>
                  <a:gd name="connsiteX4" fmla="*/ 477890 w 1469659"/>
                  <a:gd name="connsiteY4" fmla="*/ 48093 h 1469571"/>
                  <a:gd name="connsiteX5" fmla="*/ 1452764 w 1469659"/>
                  <a:gd name="connsiteY5" fmla="*/ 1003314 h 1469571"/>
                  <a:gd name="connsiteX6" fmla="*/ 1454070 w 1469659"/>
                  <a:gd name="connsiteY6" fmla="*/ 1120554 h 1469571"/>
                  <a:gd name="connsiteX7" fmla="*/ 1141522 w 1469659"/>
                  <a:gd name="connsiteY7" fmla="*/ 1439288 h 1469571"/>
                  <a:gd name="connsiteX8" fmla="*/ 1024276 w 1469659"/>
                  <a:gd name="connsiteY8" fmla="*/ 1440594 h 1469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9659" h="1469571">
                    <a:moveTo>
                      <a:pt x="1024276" y="1440594"/>
                    </a:moveTo>
                    <a:lnTo>
                      <a:pt x="49402" y="485372"/>
                    </a:lnTo>
                    <a:cubicBezTo>
                      <a:pt x="16743" y="453368"/>
                      <a:pt x="16090" y="400790"/>
                      <a:pt x="48096" y="368133"/>
                    </a:cubicBezTo>
                    <a:lnTo>
                      <a:pt x="360644" y="49400"/>
                    </a:lnTo>
                    <a:cubicBezTo>
                      <a:pt x="392649" y="16742"/>
                      <a:pt x="445231" y="16089"/>
                      <a:pt x="477890" y="48093"/>
                    </a:cubicBezTo>
                    <a:lnTo>
                      <a:pt x="1452764" y="1003314"/>
                    </a:lnTo>
                    <a:cubicBezTo>
                      <a:pt x="1485423" y="1035319"/>
                      <a:pt x="1486076" y="1087897"/>
                      <a:pt x="1454070" y="1120554"/>
                    </a:cubicBezTo>
                    <a:lnTo>
                      <a:pt x="1141522" y="1439288"/>
                    </a:lnTo>
                    <a:cubicBezTo>
                      <a:pt x="1109517" y="1471945"/>
                      <a:pt x="1056935" y="1472598"/>
                      <a:pt x="1024276" y="1440594"/>
                    </a:cubicBezTo>
                    <a:close/>
                  </a:path>
                </a:pathLst>
              </a:custGeom>
              <a:solidFill>
                <a:srgbClr val="FF5576"/>
              </a:solidFill>
              <a:ln w="9525" cap="flat">
                <a:noFill/>
                <a:prstDash val="solid"/>
                <a:miter/>
              </a:ln>
            </p:spPr>
            <p:txBody>
              <a:bodyPr rtlCol="0" anchor="ctr"/>
              <a:lstStyle/>
              <a:p>
                <a:endParaRPr lang="en-US"/>
              </a:p>
            </p:txBody>
          </p:sp>
          <p:sp>
            <p:nvSpPr>
              <p:cNvPr id="208" name="Freeform: Shape 207">
                <a:extLst>
                  <a:ext uri="{FF2B5EF4-FFF2-40B4-BE49-F238E27FC236}">
                    <a16:creationId xmlns:a16="http://schemas.microsoft.com/office/drawing/2014/main" id="{80C7F7F0-043F-4E5F-A759-D64C71BFE948}"/>
                  </a:ext>
                </a:extLst>
              </p:cNvPr>
              <p:cNvSpPr/>
              <p:nvPr/>
            </p:nvSpPr>
            <p:spPr>
              <a:xfrm>
                <a:off x="11905648" y="5074416"/>
                <a:ext cx="1469659" cy="1175657"/>
              </a:xfrm>
              <a:custGeom>
                <a:avLst/>
                <a:gdLst>
                  <a:gd name="connsiteX0" fmla="*/ 1202716 w 1469659"/>
                  <a:gd name="connsiteY0" fmla="*/ 1018903 h 1175657"/>
                  <a:gd name="connsiteX1" fmla="*/ 1085470 w 1469659"/>
                  <a:gd name="connsiteY1" fmla="*/ 1020209 h 1175657"/>
                  <a:gd name="connsiteX2" fmla="*/ 110596 w 1469659"/>
                  <a:gd name="connsiteY2" fmla="*/ 64661 h 1175657"/>
                  <a:gd name="connsiteX3" fmla="*/ 88061 w 1469659"/>
                  <a:gd name="connsiteY3" fmla="*/ 24493 h 1175657"/>
                  <a:gd name="connsiteX4" fmla="*/ 48217 w 1469659"/>
                  <a:gd name="connsiteY4" fmla="*/ 64988 h 1175657"/>
                  <a:gd name="connsiteX5" fmla="*/ 49523 w 1469659"/>
                  <a:gd name="connsiteY5" fmla="*/ 182227 h 1175657"/>
                  <a:gd name="connsiteX6" fmla="*/ 1024397 w 1469659"/>
                  <a:gd name="connsiteY6" fmla="*/ 1137448 h 1175657"/>
                  <a:gd name="connsiteX7" fmla="*/ 1141643 w 1469659"/>
                  <a:gd name="connsiteY7" fmla="*/ 1136142 h 1175657"/>
                  <a:gd name="connsiteX8" fmla="*/ 1454191 w 1469659"/>
                  <a:gd name="connsiteY8" fmla="*/ 817408 h 1175657"/>
                  <a:gd name="connsiteX9" fmla="*/ 1475419 w 1469659"/>
                  <a:gd name="connsiteY9" fmla="*/ 740664 h 1175657"/>
                  <a:gd name="connsiteX10" fmla="*/ 1202716 w 1469659"/>
                  <a:gd name="connsiteY10" fmla="*/ 1018903 h 1175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9659" h="1175657">
                    <a:moveTo>
                      <a:pt x="1202716" y="1018903"/>
                    </a:moveTo>
                    <a:cubicBezTo>
                      <a:pt x="1170710" y="1051560"/>
                      <a:pt x="1118129" y="1052213"/>
                      <a:pt x="1085470" y="1020209"/>
                    </a:cubicBezTo>
                    <a:lnTo>
                      <a:pt x="110596" y="64661"/>
                    </a:lnTo>
                    <a:cubicBezTo>
                      <a:pt x="98838" y="53231"/>
                      <a:pt x="91653" y="39188"/>
                      <a:pt x="88061" y="24493"/>
                    </a:cubicBezTo>
                    <a:lnTo>
                      <a:pt x="48217" y="64988"/>
                    </a:lnTo>
                    <a:cubicBezTo>
                      <a:pt x="16211" y="97645"/>
                      <a:pt x="16538" y="150223"/>
                      <a:pt x="49523" y="182227"/>
                    </a:cubicBezTo>
                    <a:lnTo>
                      <a:pt x="1024397" y="1137448"/>
                    </a:lnTo>
                    <a:cubicBezTo>
                      <a:pt x="1057056" y="1169452"/>
                      <a:pt x="1109637" y="1168799"/>
                      <a:pt x="1141643" y="1136142"/>
                    </a:cubicBezTo>
                    <a:lnTo>
                      <a:pt x="1454191" y="817408"/>
                    </a:lnTo>
                    <a:cubicBezTo>
                      <a:pt x="1474766" y="796507"/>
                      <a:pt x="1481624" y="767116"/>
                      <a:pt x="1475419" y="740664"/>
                    </a:cubicBezTo>
                    <a:lnTo>
                      <a:pt x="1202716" y="1018903"/>
                    </a:lnTo>
                    <a:close/>
                  </a:path>
                </a:pathLst>
              </a:custGeom>
              <a:solidFill>
                <a:srgbClr val="FF5576">
                  <a:alpha val="30000"/>
                </a:srgbClr>
              </a:solidFill>
              <a:ln w="9525" cap="flat">
                <a:noFill/>
                <a:prstDash val="solid"/>
                <a:miter/>
              </a:ln>
            </p:spPr>
            <p:txBody>
              <a:bodyPr rtlCol="0" anchor="ctr"/>
              <a:lstStyle/>
              <a:p>
                <a:endParaRPr lang="en-US"/>
              </a:p>
            </p:txBody>
          </p:sp>
          <p:sp>
            <p:nvSpPr>
              <p:cNvPr id="209" name="Freeform: Shape 208">
                <a:extLst>
                  <a:ext uri="{FF2B5EF4-FFF2-40B4-BE49-F238E27FC236}">
                    <a16:creationId xmlns:a16="http://schemas.microsoft.com/office/drawing/2014/main" id="{C308E504-5CB9-4743-B6B0-DFE36DC874F4}"/>
                  </a:ext>
                </a:extLst>
              </p:cNvPr>
              <p:cNvSpPr/>
              <p:nvPr/>
            </p:nvSpPr>
            <p:spPr>
              <a:xfrm>
                <a:off x="11905733" y="4771149"/>
                <a:ext cx="1469659" cy="1143000"/>
              </a:xfrm>
              <a:custGeom>
                <a:avLst/>
                <a:gdLst>
                  <a:gd name="connsiteX0" fmla="*/ 48131 w 1469659"/>
                  <a:gd name="connsiteY0" fmla="*/ 484187 h 1143000"/>
                  <a:gd name="connsiteX1" fmla="*/ 348269 w 1469659"/>
                  <a:gd name="connsiteY1" fmla="*/ 177863 h 1143000"/>
                  <a:gd name="connsiteX2" fmla="*/ 465515 w 1469659"/>
                  <a:gd name="connsiteY2" fmla="*/ 176557 h 1143000"/>
                  <a:gd name="connsiteX3" fmla="*/ 1440389 w 1469659"/>
                  <a:gd name="connsiteY3" fmla="*/ 1131778 h 1143000"/>
                  <a:gd name="connsiteX4" fmla="*/ 1441695 w 1469659"/>
                  <a:gd name="connsiteY4" fmla="*/ 1133411 h 1143000"/>
                  <a:gd name="connsiteX5" fmla="*/ 1454105 w 1469659"/>
                  <a:gd name="connsiteY5" fmla="*/ 1120674 h 1143000"/>
                  <a:gd name="connsiteX6" fmla="*/ 1452799 w 1469659"/>
                  <a:gd name="connsiteY6" fmla="*/ 1003435 h 1143000"/>
                  <a:gd name="connsiteX7" fmla="*/ 477925 w 1469659"/>
                  <a:gd name="connsiteY7" fmla="*/ 48214 h 1143000"/>
                  <a:gd name="connsiteX8" fmla="*/ 360679 w 1469659"/>
                  <a:gd name="connsiteY8" fmla="*/ 49520 h 1143000"/>
                  <a:gd name="connsiteX9" fmla="*/ 48131 w 1469659"/>
                  <a:gd name="connsiteY9" fmla="*/ 368254 h 1143000"/>
                  <a:gd name="connsiteX10" fmla="*/ 48131 w 1469659"/>
                  <a:gd name="connsiteY10" fmla="*/ 484187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9659" h="1143000">
                    <a:moveTo>
                      <a:pt x="48131" y="484187"/>
                    </a:moveTo>
                    <a:lnTo>
                      <a:pt x="348269" y="177863"/>
                    </a:lnTo>
                    <a:cubicBezTo>
                      <a:pt x="380274" y="145206"/>
                      <a:pt x="432856" y="144553"/>
                      <a:pt x="465515" y="176557"/>
                    </a:cubicBezTo>
                    <a:lnTo>
                      <a:pt x="1440389" y="1131778"/>
                    </a:lnTo>
                    <a:cubicBezTo>
                      <a:pt x="1440715" y="1132105"/>
                      <a:pt x="1441042" y="1132758"/>
                      <a:pt x="1441695" y="1133411"/>
                    </a:cubicBezTo>
                    <a:lnTo>
                      <a:pt x="1454105" y="1120674"/>
                    </a:lnTo>
                    <a:cubicBezTo>
                      <a:pt x="1486111" y="1088017"/>
                      <a:pt x="1485458" y="1035439"/>
                      <a:pt x="1452799" y="1003435"/>
                    </a:cubicBezTo>
                    <a:lnTo>
                      <a:pt x="477925" y="48214"/>
                    </a:lnTo>
                    <a:cubicBezTo>
                      <a:pt x="445266" y="16210"/>
                      <a:pt x="392685" y="16536"/>
                      <a:pt x="360679" y="49520"/>
                    </a:cubicBezTo>
                    <a:lnTo>
                      <a:pt x="48131" y="368254"/>
                    </a:lnTo>
                    <a:cubicBezTo>
                      <a:pt x="16452" y="400585"/>
                      <a:pt x="16779" y="451856"/>
                      <a:pt x="48131" y="484187"/>
                    </a:cubicBezTo>
                    <a:close/>
                  </a:path>
                </a:pathLst>
              </a:custGeom>
              <a:solidFill>
                <a:srgbClr val="FF5576">
                  <a:alpha val="90000"/>
                </a:srgbClr>
              </a:solidFill>
              <a:ln w="9525" cap="flat">
                <a:noFill/>
                <a:prstDash val="solid"/>
                <a:miter/>
              </a:ln>
            </p:spPr>
            <p:txBody>
              <a:bodyPr rtlCol="0" anchor="ctr"/>
              <a:lstStyle/>
              <a:p>
                <a:endParaRPr lang="en-US"/>
              </a:p>
            </p:txBody>
          </p:sp>
          <p:sp>
            <p:nvSpPr>
              <p:cNvPr id="210" name="Freeform: Shape 209">
                <a:extLst>
                  <a:ext uri="{FF2B5EF4-FFF2-40B4-BE49-F238E27FC236}">
                    <a16:creationId xmlns:a16="http://schemas.microsoft.com/office/drawing/2014/main" id="{83B138F1-96D9-4C1E-B0C6-EBB156D240E6}"/>
                  </a:ext>
                </a:extLst>
              </p:cNvPr>
              <p:cNvSpPr/>
              <p:nvPr/>
            </p:nvSpPr>
            <p:spPr>
              <a:xfrm>
                <a:off x="11864373" y="4730203"/>
                <a:ext cx="1567636" cy="1567543"/>
              </a:xfrm>
              <a:custGeom>
                <a:avLst/>
                <a:gdLst>
                  <a:gd name="connsiteX0" fmla="*/ 1106170 w 1567636"/>
                  <a:gd name="connsiteY0" fmla="*/ 1545342 h 1567542"/>
                  <a:gd name="connsiteX1" fmla="*/ 1036606 w 1567636"/>
                  <a:gd name="connsiteY1" fmla="*/ 1511052 h 1567542"/>
                  <a:gd name="connsiteX2" fmla="*/ 1036606 w 1567636"/>
                  <a:gd name="connsiteY2" fmla="*/ 1511052 h 1567542"/>
                  <a:gd name="connsiteX3" fmla="*/ 61732 w 1567636"/>
                  <a:gd name="connsiteY3" fmla="*/ 555831 h 1567542"/>
                  <a:gd name="connsiteX4" fmla="*/ 24500 w 1567636"/>
                  <a:gd name="connsiteY4" fmla="*/ 468636 h 1567542"/>
                  <a:gd name="connsiteX5" fmla="*/ 60099 w 1567636"/>
                  <a:gd name="connsiteY5" fmla="*/ 380462 h 1567542"/>
                  <a:gd name="connsiteX6" fmla="*/ 372646 w 1567636"/>
                  <a:gd name="connsiteY6" fmla="*/ 61728 h 1567542"/>
                  <a:gd name="connsiteX7" fmla="*/ 459846 w 1567636"/>
                  <a:gd name="connsiteY7" fmla="*/ 24499 h 1567542"/>
                  <a:gd name="connsiteX8" fmla="*/ 548026 w 1567636"/>
                  <a:gd name="connsiteY8" fmla="*/ 59769 h 1567542"/>
                  <a:gd name="connsiteX9" fmla="*/ 1522900 w 1567636"/>
                  <a:gd name="connsiteY9" fmla="*/ 1014990 h 1567542"/>
                  <a:gd name="connsiteX10" fmla="*/ 1560131 w 1567636"/>
                  <a:gd name="connsiteY10" fmla="*/ 1102185 h 1567542"/>
                  <a:gd name="connsiteX11" fmla="*/ 1524859 w 1567636"/>
                  <a:gd name="connsiteY11" fmla="*/ 1190359 h 1567542"/>
                  <a:gd name="connsiteX12" fmla="*/ 1212312 w 1567636"/>
                  <a:gd name="connsiteY12" fmla="*/ 1509092 h 1567542"/>
                  <a:gd name="connsiteX13" fmla="*/ 1106170 w 1567636"/>
                  <a:gd name="connsiteY13" fmla="*/ 1545342 h 1567542"/>
                  <a:gd name="connsiteX14" fmla="*/ 1094412 w 1567636"/>
                  <a:gd name="connsiteY14" fmla="*/ 1452596 h 1567542"/>
                  <a:gd name="connsiteX15" fmla="*/ 1153525 w 1567636"/>
                  <a:gd name="connsiteY15" fmla="*/ 1451942 h 1567542"/>
                  <a:gd name="connsiteX16" fmla="*/ 1466073 w 1567636"/>
                  <a:gd name="connsiteY16" fmla="*/ 1133209 h 1567542"/>
                  <a:gd name="connsiteX17" fmla="*/ 1477830 w 1567636"/>
                  <a:gd name="connsiteY17" fmla="*/ 1103491 h 1567542"/>
                  <a:gd name="connsiteX18" fmla="*/ 1465420 w 1567636"/>
                  <a:gd name="connsiteY18" fmla="*/ 1074100 h 1567542"/>
                  <a:gd name="connsiteX19" fmla="*/ 490546 w 1567636"/>
                  <a:gd name="connsiteY19" fmla="*/ 118551 h 1567542"/>
                  <a:gd name="connsiteX20" fmla="*/ 460826 w 1567636"/>
                  <a:gd name="connsiteY20" fmla="*/ 106795 h 1567542"/>
                  <a:gd name="connsiteX21" fmla="*/ 431433 w 1567636"/>
                  <a:gd name="connsiteY21" fmla="*/ 119205 h 1567542"/>
                  <a:gd name="connsiteX22" fmla="*/ 118885 w 1567636"/>
                  <a:gd name="connsiteY22" fmla="*/ 437938 h 1567542"/>
                  <a:gd name="connsiteX23" fmla="*/ 107128 w 1567636"/>
                  <a:gd name="connsiteY23" fmla="*/ 467656 h 1567542"/>
                  <a:gd name="connsiteX24" fmla="*/ 119538 w 1567636"/>
                  <a:gd name="connsiteY24" fmla="*/ 497048 h 1567542"/>
                  <a:gd name="connsiteX25" fmla="*/ 1094412 w 1567636"/>
                  <a:gd name="connsiteY25" fmla="*/ 1452596 h 1567542"/>
                  <a:gd name="connsiteX26" fmla="*/ 1094412 w 1567636"/>
                  <a:gd name="connsiteY26" fmla="*/ 1452596 h 1567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567636" h="1567542">
                    <a:moveTo>
                      <a:pt x="1106170" y="1545342"/>
                    </a:moveTo>
                    <a:cubicBezTo>
                      <a:pt x="1080695" y="1541750"/>
                      <a:pt x="1056528" y="1530320"/>
                      <a:pt x="1036606" y="1511052"/>
                    </a:cubicBezTo>
                    <a:lnTo>
                      <a:pt x="1036606" y="1511052"/>
                    </a:lnTo>
                    <a:lnTo>
                      <a:pt x="61732" y="555831"/>
                    </a:lnTo>
                    <a:cubicBezTo>
                      <a:pt x="38217" y="532644"/>
                      <a:pt x="24827" y="501620"/>
                      <a:pt x="24500" y="468636"/>
                    </a:cubicBezTo>
                    <a:cubicBezTo>
                      <a:pt x="24174" y="435326"/>
                      <a:pt x="36911" y="404301"/>
                      <a:pt x="60099" y="380462"/>
                    </a:cubicBezTo>
                    <a:lnTo>
                      <a:pt x="372646" y="61728"/>
                    </a:lnTo>
                    <a:cubicBezTo>
                      <a:pt x="395834" y="38215"/>
                      <a:pt x="426860" y="24825"/>
                      <a:pt x="459846" y="24499"/>
                    </a:cubicBezTo>
                    <a:cubicBezTo>
                      <a:pt x="493158" y="24172"/>
                      <a:pt x="524185" y="36909"/>
                      <a:pt x="548026" y="59769"/>
                    </a:cubicBezTo>
                    <a:lnTo>
                      <a:pt x="1522900" y="1014990"/>
                    </a:lnTo>
                    <a:cubicBezTo>
                      <a:pt x="1546414" y="1038177"/>
                      <a:pt x="1559804" y="1069201"/>
                      <a:pt x="1560131" y="1102185"/>
                    </a:cubicBezTo>
                    <a:cubicBezTo>
                      <a:pt x="1560457" y="1135168"/>
                      <a:pt x="1547720" y="1166519"/>
                      <a:pt x="1524859" y="1190359"/>
                    </a:cubicBezTo>
                    <a:lnTo>
                      <a:pt x="1212312" y="1509092"/>
                    </a:lnTo>
                    <a:cubicBezTo>
                      <a:pt x="1183572" y="1538811"/>
                      <a:pt x="1143728" y="1550894"/>
                      <a:pt x="1106170" y="1545342"/>
                    </a:cubicBezTo>
                    <a:close/>
                    <a:moveTo>
                      <a:pt x="1094412" y="1452596"/>
                    </a:moveTo>
                    <a:cubicBezTo>
                      <a:pt x="1110742" y="1468924"/>
                      <a:pt x="1137196" y="1468598"/>
                      <a:pt x="1153525" y="1451942"/>
                    </a:cubicBezTo>
                    <a:lnTo>
                      <a:pt x="1466073" y="1133209"/>
                    </a:lnTo>
                    <a:cubicBezTo>
                      <a:pt x="1473911" y="1125371"/>
                      <a:pt x="1478157" y="1114595"/>
                      <a:pt x="1477830" y="1103491"/>
                    </a:cubicBezTo>
                    <a:cubicBezTo>
                      <a:pt x="1477830" y="1092388"/>
                      <a:pt x="1473258" y="1081937"/>
                      <a:pt x="1465420" y="1074100"/>
                    </a:cubicBezTo>
                    <a:lnTo>
                      <a:pt x="490546" y="118551"/>
                    </a:lnTo>
                    <a:cubicBezTo>
                      <a:pt x="482707" y="110714"/>
                      <a:pt x="472257" y="106468"/>
                      <a:pt x="460826" y="106795"/>
                    </a:cubicBezTo>
                    <a:cubicBezTo>
                      <a:pt x="449722" y="106795"/>
                      <a:pt x="439271" y="111367"/>
                      <a:pt x="431433" y="119205"/>
                    </a:cubicBezTo>
                    <a:lnTo>
                      <a:pt x="118885" y="437938"/>
                    </a:lnTo>
                    <a:cubicBezTo>
                      <a:pt x="111047" y="445776"/>
                      <a:pt x="106801" y="456553"/>
                      <a:pt x="107128" y="467656"/>
                    </a:cubicBezTo>
                    <a:cubicBezTo>
                      <a:pt x="107455" y="478760"/>
                      <a:pt x="111700" y="489210"/>
                      <a:pt x="119538" y="497048"/>
                    </a:cubicBezTo>
                    <a:lnTo>
                      <a:pt x="1094412" y="1452596"/>
                    </a:lnTo>
                    <a:lnTo>
                      <a:pt x="1094412" y="1452596"/>
                    </a:lnTo>
                    <a:close/>
                  </a:path>
                </a:pathLst>
              </a:custGeom>
              <a:solidFill>
                <a:srgbClr val="3F4242"/>
              </a:solidFill>
              <a:ln w="9525" cap="flat">
                <a:noFill/>
                <a:prstDash val="solid"/>
                <a:miter/>
              </a:ln>
            </p:spPr>
            <p:txBody>
              <a:bodyPr rtlCol="0" anchor="ctr"/>
              <a:lstStyle/>
              <a:p>
                <a:endParaRPr lang="en-US"/>
              </a:p>
            </p:txBody>
          </p:sp>
          <p:sp>
            <p:nvSpPr>
              <p:cNvPr id="211" name="Freeform: Shape 210">
                <a:extLst>
                  <a:ext uri="{FF2B5EF4-FFF2-40B4-BE49-F238E27FC236}">
                    <a16:creationId xmlns:a16="http://schemas.microsoft.com/office/drawing/2014/main" id="{E7DAAB97-D714-40B1-BFAC-C9135805AF1C}"/>
                  </a:ext>
                </a:extLst>
              </p:cNvPr>
              <p:cNvSpPr/>
              <p:nvPr/>
            </p:nvSpPr>
            <p:spPr>
              <a:xfrm>
                <a:off x="13303338" y="2470661"/>
                <a:ext cx="522545" cy="522514"/>
              </a:xfrm>
              <a:custGeom>
                <a:avLst/>
                <a:gdLst>
                  <a:gd name="connsiteX0" fmla="*/ 498704 w 522545"/>
                  <a:gd name="connsiteY0" fmla="*/ 261584 h 522514"/>
                  <a:gd name="connsiteX1" fmla="*/ 261599 w 522545"/>
                  <a:gd name="connsiteY1" fmla="*/ 498674 h 522514"/>
                  <a:gd name="connsiteX2" fmla="*/ 24494 w 522545"/>
                  <a:gd name="connsiteY2" fmla="*/ 261584 h 522514"/>
                  <a:gd name="connsiteX3" fmla="*/ 261599 w 522545"/>
                  <a:gd name="connsiteY3" fmla="*/ 24493 h 522514"/>
                  <a:gd name="connsiteX4" fmla="*/ 498704 w 522545"/>
                  <a:gd name="connsiteY4" fmla="*/ 261584 h 52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545" h="522514">
                    <a:moveTo>
                      <a:pt x="498704" y="261584"/>
                    </a:moveTo>
                    <a:cubicBezTo>
                      <a:pt x="498704" y="392525"/>
                      <a:pt x="392549" y="498674"/>
                      <a:pt x="261599" y="498674"/>
                    </a:cubicBezTo>
                    <a:cubicBezTo>
                      <a:pt x="130650" y="498674"/>
                      <a:pt x="24494" y="392525"/>
                      <a:pt x="24494" y="261584"/>
                    </a:cubicBezTo>
                    <a:cubicBezTo>
                      <a:pt x="24494" y="130642"/>
                      <a:pt x="130650" y="24493"/>
                      <a:pt x="261599" y="24493"/>
                    </a:cubicBezTo>
                    <a:cubicBezTo>
                      <a:pt x="392549" y="24493"/>
                      <a:pt x="498704" y="130642"/>
                      <a:pt x="498704" y="261584"/>
                    </a:cubicBezTo>
                    <a:close/>
                  </a:path>
                </a:pathLst>
              </a:custGeom>
              <a:solidFill>
                <a:srgbClr val="FF5576"/>
              </a:solid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727CC36B-2C02-4488-AB69-612B3733F143}"/>
                  </a:ext>
                </a:extLst>
              </p:cNvPr>
              <p:cNvSpPr/>
              <p:nvPr/>
            </p:nvSpPr>
            <p:spPr>
              <a:xfrm>
                <a:off x="13303338" y="2470661"/>
                <a:ext cx="489886" cy="424543"/>
              </a:xfrm>
              <a:custGeom>
                <a:avLst/>
                <a:gdLst>
                  <a:gd name="connsiteX0" fmla="*/ 65971 w 489886"/>
                  <a:gd name="connsiteY0" fmla="*/ 318407 h 424542"/>
                  <a:gd name="connsiteX1" fmla="*/ 303076 w 489886"/>
                  <a:gd name="connsiteY1" fmla="*/ 81316 h 424542"/>
                  <a:gd name="connsiteX2" fmla="*/ 469638 w 489886"/>
                  <a:gd name="connsiteY2" fmla="*/ 149896 h 424542"/>
                  <a:gd name="connsiteX3" fmla="*/ 261599 w 489886"/>
                  <a:gd name="connsiteY3" fmla="*/ 24493 h 424542"/>
                  <a:gd name="connsiteX4" fmla="*/ 24494 w 489886"/>
                  <a:gd name="connsiteY4" fmla="*/ 261584 h 424542"/>
                  <a:gd name="connsiteX5" fmla="*/ 95038 w 489886"/>
                  <a:gd name="connsiteY5" fmla="*/ 430095 h 424542"/>
                  <a:gd name="connsiteX6" fmla="*/ 65971 w 489886"/>
                  <a:gd name="connsiteY6" fmla="*/ 318407 h 42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424542">
                    <a:moveTo>
                      <a:pt x="65971" y="318407"/>
                    </a:moveTo>
                    <a:cubicBezTo>
                      <a:pt x="65971" y="187452"/>
                      <a:pt x="172113" y="81316"/>
                      <a:pt x="303076" y="81316"/>
                    </a:cubicBezTo>
                    <a:cubicBezTo>
                      <a:pt x="368068" y="81316"/>
                      <a:pt x="426854" y="107442"/>
                      <a:pt x="469638" y="149896"/>
                    </a:cubicBezTo>
                    <a:cubicBezTo>
                      <a:pt x="429467" y="75765"/>
                      <a:pt x="352065" y="24493"/>
                      <a:pt x="261599" y="24493"/>
                    </a:cubicBezTo>
                    <a:cubicBezTo>
                      <a:pt x="130636" y="24493"/>
                      <a:pt x="24494" y="130629"/>
                      <a:pt x="24494" y="261584"/>
                    </a:cubicBezTo>
                    <a:cubicBezTo>
                      <a:pt x="24494" y="327551"/>
                      <a:pt x="51601" y="386987"/>
                      <a:pt x="95038" y="430095"/>
                    </a:cubicBezTo>
                    <a:cubicBezTo>
                      <a:pt x="77075" y="396784"/>
                      <a:pt x="65971" y="358902"/>
                      <a:pt x="65971" y="318407"/>
                    </a:cubicBezTo>
                    <a:close/>
                  </a:path>
                </a:pathLst>
              </a:custGeom>
              <a:solidFill>
                <a:srgbClr val="FF5576"/>
              </a:solid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D34A077C-1454-40BB-80A5-CFA06F1CF731}"/>
                  </a:ext>
                </a:extLst>
              </p:cNvPr>
              <p:cNvSpPr/>
              <p:nvPr/>
            </p:nvSpPr>
            <p:spPr>
              <a:xfrm>
                <a:off x="13276885" y="2444209"/>
                <a:ext cx="555205" cy="555171"/>
              </a:xfrm>
              <a:custGeom>
                <a:avLst/>
                <a:gdLst>
                  <a:gd name="connsiteX0" fmla="*/ 288053 w 555204"/>
                  <a:gd name="connsiteY0" fmla="*/ 551579 h 555171"/>
                  <a:gd name="connsiteX1" fmla="*/ 24494 w 555204"/>
                  <a:gd name="connsiteY1" fmla="*/ 288036 h 555171"/>
                  <a:gd name="connsiteX2" fmla="*/ 288053 w 555204"/>
                  <a:gd name="connsiteY2" fmla="*/ 24493 h 555171"/>
                  <a:gd name="connsiteX3" fmla="*/ 551612 w 555204"/>
                  <a:gd name="connsiteY3" fmla="*/ 288036 h 555171"/>
                  <a:gd name="connsiteX4" fmla="*/ 288053 w 555204"/>
                  <a:gd name="connsiteY4" fmla="*/ 551579 h 555171"/>
                  <a:gd name="connsiteX5" fmla="*/ 288053 w 555204"/>
                  <a:gd name="connsiteY5" fmla="*/ 77398 h 555171"/>
                  <a:gd name="connsiteX6" fmla="*/ 77402 w 555204"/>
                  <a:gd name="connsiteY6" fmla="*/ 288036 h 555171"/>
                  <a:gd name="connsiteX7" fmla="*/ 288053 w 555204"/>
                  <a:gd name="connsiteY7" fmla="*/ 498675 h 555171"/>
                  <a:gd name="connsiteX8" fmla="*/ 498704 w 555204"/>
                  <a:gd name="connsiteY8" fmla="*/ 288036 h 555171"/>
                  <a:gd name="connsiteX9" fmla="*/ 288053 w 555204"/>
                  <a:gd name="connsiteY9" fmla="*/ 77398 h 55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5204" h="555171">
                    <a:moveTo>
                      <a:pt x="288053" y="551579"/>
                    </a:moveTo>
                    <a:cubicBezTo>
                      <a:pt x="142720" y="551579"/>
                      <a:pt x="24494" y="433360"/>
                      <a:pt x="24494" y="288036"/>
                    </a:cubicBezTo>
                    <a:cubicBezTo>
                      <a:pt x="24494" y="142712"/>
                      <a:pt x="142720" y="24493"/>
                      <a:pt x="288053" y="24493"/>
                    </a:cubicBezTo>
                    <a:cubicBezTo>
                      <a:pt x="433386" y="24493"/>
                      <a:pt x="551612" y="142712"/>
                      <a:pt x="551612" y="288036"/>
                    </a:cubicBezTo>
                    <a:cubicBezTo>
                      <a:pt x="551612" y="433360"/>
                      <a:pt x="433386" y="551579"/>
                      <a:pt x="288053" y="551579"/>
                    </a:cubicBezTo>
                    <a:close/>
                    <a:moveTo>
                      <a:pt x="288053" y="77398"/>
                    </a:moveTo>
                    <a:cubicBezTo>
                      <a:pt x="171787" y="77398"/>
                      <a:pt x="77402" y="171777"/>
                      <a:pt x="77402" y="288036"/>
                    </a:cubicBezTo>
                    <a:cubicBezTo>
                      <a:pt x="77402" y="404295"/>
                      <a:pt x="171787" y="498675"/>
                      <a:pt x="288053" y="498675"/>
                    </a:cubicBezTo>
                    <a:cubicBezTo>
                      <a:pt x="404320" y="498675"/>
                      <a:pt x="498704" y="404295"/>
                      <a:pt x="498704" y="288036"/>
                    </a:cubicBezTo>
                    <a:cubicBezTo>
                      <a:pt x="498704" y="171777"/>
                      <a:pt x="404320" y="77398"/>
                      <a:pt x="288053" y="77398"/>
                    </a:cubicBezTo>
                    <a:close/>
                  </a:path>
                </a:pathLst>
              </a:custGeom>
              <a:solidFill>
                <a:srgbClr val="3F4242"/>
              </a:solidFill>
              <a:ln w="9525" cap="flat">
                <a:noFill/>
                <a:prstDash val="solid"/>
                <a:miter/>
              </a:ln>
            </p:spPr>
            <p:txBody>
              <a:bodyPr rtlCol="0" anchor="ctr"/>
              <a:lstStyle/>
              <a:p>
                <a:endParaRPr lang="en-US"/>
              </a:p>
            </p:txBody>
          </p:sp>
          <p:sp>
            <p:nvSpPr>
              <p:cNvPr id="214" name="Freeform: Shape 213">
                <a:extLst>
                  <a:ext uri="{FF2B5EF4-FFF2-40B4-BE49-F238E27FC236}">
                    <a16:creationId xmlns:a16="http://schemas.microsoft.com/office/drawing/2014/main" id="{279A49E9-4C2E-48BD-9E46-B0D6993F2576}"/>
                  </a:ext>
                </a:extLst>
              </p:cNvPr>
              <p:cNvSpPr/>
              <p:nvPr/>
            </p:nvSpPr>
            <p:spPr>
              <a:xfrm>
                <a:off x="13277864" y="2177074"/>
                <a:ext cx="228614" cy="228600"/>
              </a:xfrm>
              <a:custGeom>
                <a:avLst/>
                <a:gdLst>
                  <a:gd name="connsiteX0" fmla="*/ 209998 w 228613"/>
                  <a:gd name="connsiteY0" fmla="*/ 117239 h 228600"/>
                  <a:gd name="connsiteX1" fmla="*/ 117246 w 228613"/>
                  <a:gd name="connsiteY1" fmla="*/ 209985 h 228600"/>
                  <a:gd name="connsiteX2" fmla="*/ 24494 w 228613"/>
                  <a:gd name="connsiteY2" fmla="*/ 117239 h 228600"/>
                  <a:gd name="connsiteX3" fmla="*/ 117246 w 228613"/>
                  <a:gd name="connsiteY3" fmla="*/ 24493 h 228600"/>
                  <a:gd name="connsiteX4" fmla="*/ 209998 w 228613"/>
                  <a:gd name="connsiteY4" fmla="*/ 117239 h 2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613" h="228600">
                    <a:moveTo>
                      <a:pt x="209998" y="117239"/>
                    </a:moveTo>
                    <a:cubicBezTo>
                      <a:pt x="209998" y="168461"/>
                      <a:pt x="168472" y="209985"/>
                      <a:pt x="117246" y="209985"/>
                    </a:cubicBezTo>
                    <a:cubicBezTo>
                      <a:pt x="66021" y="209985"/>
                      <a:pt x="24494" y="168461"/>
                      <a:pt x="24494" y="117239"/>
                    </a:cubicBezTo>
                    <a:cubicBezTo>
                      <a:pt x="24494" y="66017"/>
                      <a:pt x="66021" y="24493"/>
                      <a:pt x="117246" y="24493"/>
                    </a:cubicBezTo>
                    <a:cubicBezTo>
                      <a:pt x="168472" y="24493"/>
                      <a:pt x="209998" y="66017"/>
                      <a:pt x="209998" y="117239"/>
                    </a:cubicBezTo>
                    <a:close/>
                  </a:path>
                </a:pathLst>
              </a:custGeom>
              <a:solidFill>
                <a:srgbClr val="FF5576"/>
              </a:solidFill>
              <a:ln w="9525" cap="flat">
                <a:noFill/>
                <a:prstDash val="solid"/>
                <a:miter/>
              </a:ln>
            </p:spPr>
            <p:txBody>
              <a:bodyPr rtlCol="0" anchor="ctr"/>
              <a:lstStyle/>
              <a:p>
                <a:endParaRPr lang="en-US"/>
              </a:p>
            </p:txBody>
          </p:sp>
          <p:sp>
            <p:nvSpPr>
              <p:cNvPr id="215" name="Freeform: Shape 214">
                <a:extLst>
                  <a:ext uri="{FF2B5EF4-FFF2-40B4-BE49-F238E27FC236}">
                    <a16:creationId xmlns:a16="http://schemas.microsoft.com/office/drawing/2014/main" id="{9E1E0A3A-6DB8-45B1-9E67-F13B881A4BD8}"/>
                  </a:ext>
                </a:extLst>
              </p:cNvPr>
              <p:cNvSpPr/>
              <p:nvPr/>
            </p:nvSpPr>
            <p:spPr>
              <a:xfrm>
                <a:off x="13277538" y="2177074"/>
                <a:ext cx="195955" cy="195943"/>
              </a:xfrm>
              <a:custGeom>
                <a:avLst/>
                <a:gdLst>
                  <a:gd name="connsiteX0" fmla="*/ 54214 w 195954"/>
                  <a:gd name="connsiteY0" fmla="*/ 146631 h 195942"/>
                  <a:gd name="connsiteX1" fmla="*/ 146966 w 195954"/>
                  <a:gd name="connsiteY1" fmla="*/ 53884 h 195942"/>
                  <a:gd name="connsiteX2" fmla="*/ 195955 w 195954"/>
                  <a:gd name="connsiteY2" fmla="*/ 68253 h 195942"/>
                  <a:gd name="connsiteX3" fmla="*/ 117246 w 195954"/>
                  <a:gd name="connsiteY3" fmla="*/ 24493 h 195942"/>
                  <a:gd name="connsiteX4" fmla="*/ 24494 w 195954"/>
                  <a:gd name="connsiteY4" fmla="*/ 117239 h 195942"/>
                  <a:gd name="connsiteX5" fmla="*/ 68258 w 195954"/>
                  <a:gd name="connsiteY5" fmla="*/ 195943 h 195942"/>
                  <a:gd name="connsiteX6" fmla="*/ 54214 w 195954"/>
                  <a:gd name="connsiteY6" fmla="*/ 146631 h 195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954" h="195942">
                    <a:moveTo>
                      <a:pt x="54214" y="146631"/>
                    </a:moveTo>
                    <a:cubicBezTo>
                      <a:pt x="54214" y="95359"/>
                      <a:pt x="95691" y="53884"/>
                      <a:pt x="146966" y="53884"/>
                    </a:cubicBezTo>
                    <a:cubicBezTo>
                      <a:pt x="164928" y="53884"/>
                      <a:pt x="181584" y="59109"/>
                      <a:pt x="195955" y="68253"/>
                    </a:cubicBezTo>
                    <a:cubicBezTo>
                      <a:pt x="179625" y="42128"/>
                      <a:pt x="150558" y="24493"/>
                      <a:pt x="117246" y="24493"/>
                    </a:cubicBezTo>
                    <a:cubicBezTo>
                      <a:pt x="65971" y="24493"/>
                      <a:pt x="24494" y="65967"/>
                      <a:pt x="24494" y="117239"/>
                    </a:cubicBezTo>
                    <a:cubicBezTo>
                      <a:pt x="24494" y="150549"/>
                      <a:pt x="42130" y="179288"/>
                      <a:pt x="68258" y="195943"/>
                    </a:cubicBezTo>
                    <a:cubicBezTo>
                      <a:pt x="59766" y="181574"/>
                      <a:pt x="54214" y="164919"/>
                      <a:pt x="54214" y="146631"/>
                    </a:cubicBezTo>
                    <a:close/>
                  </a:path>
                </a:pathLst>
              </a:custGeom>
              <a:solidFill>
                <a:srgbClr val="FF5576"/>
              </a:solidFill>
              <a:ln w="9525" cap="flat">
                <a:noFill/>
                <a:prstDash val="solid"/>
                <a:miter/>
              </a:ln>
            </p:spPr>
            <p:txBody>
              <a:bodyPr rtlCol="0" anchor="ctr"/>
              <a:lstStyle/>
              <a:p>
                <a:endParaRPr lang="en-US"/>
              </a:p>
            </p:txBody>
          </p:sp>
          <p:sp>
            <p:nvSpPr>
              <p:cNvPr id="216" name="Freeform: Shape 215">
                <a:extLst>
                  <a:ext uri="{FF2B5EF4-FFF2-40B4-BE49-F238E27FC236}">
                    <a16:creationId xmlns:a16="http://schemas.microsoft.com/office/drawing/2014/main" id="{AE0B209C-603A-4AA2-952D-BE02710BE430}"/>
                  </a:ext>
                </a:extLst>
              </p:cNvPr>
              <p:cNvSpPr/>
              <p:nvPr/>
            </p:nvSpPr>
            <p:spPr>
              <a:xfrm>
                <a:off x="13251410" y="2150621"/>
                <a:ext cx="261273" cy="261257"/>
              </a:xfrm>
              <a:custGeom>
                <a:avLst/>
                <a:gdLst>
                  <a:gd name="connsiteX0" fmla="*/ 143700 w 261272"/>
                  <a:gd name="connsiteY0" fmla="*/ 262890 h 261257"/>
                  <a:gd name="connsiteX1" fmla="*/ 24494 w 261272"/>
                  <a:gd name="connsiteY1" fmla="*/ 143691 h 261257"/>
                  <a:gd name="connsiteX2" fmla="*/ 143700 w 261272"/>
                  <a:gd name="connsiteY2" fmla="*/ 24493 h 261257"/>
                  <a:gd name="connsiteX3" fmla="*/ 262906 w 261272"/>
                  <a:gd name="connsiteY3" fmla="*/ 143691 h 261257"/>
                  <a:gd name="connsiteX4" fmla="*/ 143700 w 261272"/>
                  <a:gd name="connsiteY4" fmla="*/ 262890 h 261257"/>
                  <a:gd name="connsiteX5" fmla="*/ 143700 w 261272"/>
                  <a:gd name="connsiteY5" fmla="*/ 77071 h 261257"/>
                  <a:gd name="connsiteX6" fmla="*/ 77402 w 261272"/>
                  <a:gd name="connsiteY6" fmla="*/ 143365 h 261257"/>
                  <a:gd name="connsiteX7" fmla="*/ 143700 w 261272"/>
                  <a:gd name="connsiteY7" fmla="*/ 209985 h 261257"/>
                  <a:gd name="connsiteX8" fmla="*/ 209998 w 261272"/>
                  <a:gd name="connsiteY8" fmla="*/ 143365 h 261257"/>
                  <a:gd name="connsiteX9" fmla="*/ 143700 w 261272"/>
                  <a:gd name="connsiteY9" fmla="*/ 77071 h 26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1272" h="261257">
                    <a:moveTo>
                      <a:pt x="143700" y="262890"/>
                    </a:moveTo>
                    <a:cubicBezTo>
                      <a:pt x="78055" y="262890"/>
                      <a:pt x="24494" y="209332"/>
                      <a:pt x="24494" y="143691"/>
                    </a:cubicBezTo>
                    <a:cubicBezTo>
                      <a:pt x="24494" y="78051"/>
                      <a:pt x="78055" y="24493"/>
                      <a:pt x="143700" y="24493"/>
                    </a:cubicBezTo>
                    <a:cubicBezTo>
                      <a:pt x="209345" y="24493"/>
                      <a:pt x="262906" y="78051"/>
                      <a:pt x="262906" y="143691"/>
                    </a:cubicBezTo>
                    <a:cubicBezTo>
                      <a:pt x="262579" y="209332"/>
                      <a:pt x="209345" y="262890"/>
                      <a:pt x="143700" y="262890"/>
                    </a:cubicBezTo>
                    <a:close/>
                    <a:moveTo>
                      <a:pt x="143700" y="77071"/>
                    </a:moveTo>
                    <a:cubicBezTo>
                      <a:pt x="107122" y="77071"/>
                      <a:pt x="77402" y="106789"/>
                      <a:pt x="77402" y="143365"/>
                    </a:cubicBezTo>
                    <a:cubicBezTo>
                      <a:pt x="77402" y="179941"/>
                      <a:pt x="107122" y="209985"/>
                      <a:pt x="143700" y="209985"/>
                    </a:cubicBezTo>
                    <a:cubicBezTo>
                      <a:pt x="180278" y="209985"/>
                      <a:pt x="209998" y="180267"/>
                      <a:pt x="209998" y="143365"/>
                    </a:cubicBezTo>
                    <a:cubicBezTo>
                      <a:pt x="209998" y="106789"/>
                      <a:pt x="180278" y="77071"/>
                      <a:pt x="143700" y="77071"/>
                    </a:cubicBezTo>
                    <a:close/>
                  </a:path>
                </a:pathLst>
              </a:custGeom>
              <a:solidFill>
                <a:srgbClr val="3F4242"/>
              </a:solidFill>
              <a:ln w="9525" cap="flat">
                <a:noFill/>
                <a:prstDash val="solid"/>
                <a:miter/>
              </a:ln>
            </p:spPr>
            <p:txBody>
              <a:bodyPr rtlCol="0" anchor="ctr"/>
              <a:lstStyle/>
              <a:p>
                <a:endParaRPr lang="en-US"/>
              </a:p>
            </p:txBody>
          </p:sp>
          <p:sp>
            <p:nvSpPr>
              <p:cNvPr id="217" name="Freeform: Shape 216">
                <a:extLst>
                  <a:ext uri="{FF2B5EF4-FFF2-40B4-BE49-F238E27FC236}">
                    <a16:creationId xmlns:a16="http://schemas.microsoft.com/office/drawing/2014/main" id="{E4029C5C-61EC-4AA2-9A15-519448B43A11}"/>
                  </a:ext>
                </a:extLst>
              </p:cNvPr>
              <p:cNvSpPr/>
              <p:nvPr/>
            </p:nvSpPr>
            <p:spPr>
              <a:xfrm>
                <a:off x="12993077" y="2558509"/>
                <a:ext cx="228614" cy="228600"/>
              </a:xfrm>
              <a:custGeom>
                <a:avLst/>
                <a:gdLst>
                  <a:gd name="connsiteX0" fmla="*/ 209998 w 228613"/>
                  <a:gd name="connsiteY0" fmla="*/ 117239 h 228600"/>
                  <a:gd name="connsiteX1" fmla="*/ 117246 w 228613"/>
                  <a:gd name="connsiteY1" fmla="*/ 209985 h 228600"/>
                  <a:gd name="connsiteX2" fmla="*/ 24494 w 228613"/>
                  <a:gd name="connsiteY2" fmla="*/ 117239 h 228600"/>
                  <a:gd name="connsiteX3" fmla="*/ 117246 w 228613"/>
                  <a:gd name="connsiteY3" fmla="*/ 24493 h 228600"/>
                  <a:gd name="connsiteX4" fmla="*/ 209998 w 228613"/>
                  <a:gd name="connsiteY4" fmla="*/ 117239 h 2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613" h="228600">
                    <a:moveTo>
                      <a:pt x="209998" y="117239"/>
                    </a:moveTo>
                    <a:cubicBezTo>
                      <a:pt x="209998" y="168461"/>
                      <a:pt x="168472" y="209985"/>
                      <a:pt x="117246" y="209985"/>
                    </a:cubicBezTo>
                    <a:cubicBezTo>
                      <a:pt x="66021" y="209985"/>
                      <a:pt x="24494" y="168461"/>
                      <a:pt x="24494" y="117239"/>
                    </a:cubicBezTo>
                    <a:cubicBezTo>
                      <a:pt x="24494" y="66017"/>
                      <a:pt x="66021" y="24493"/>
                      <a:pt x="117246" y="24493"/>
                    </a:cubicBezTo>
                    <a:cubicBezTo>
                      <a:pt x="168472" y="24493"/>
                      <a:pt x="209998" y="66017"/>
                      <a:pt x="209998" y="117239"/>
                    </a:cubicBezTo>
                    <a:close/>
                  </a:path>
                </a:pathLst>
              </a:custGeom>
              <a:solidFill>
                <a:srgbClr val="FF5576"/>
              </a:solidFill>
              <a:ln w="9525" cap="flat">
                <a:noFill/>
                <a:prstDash val="solid"/>
                <a:miter/>
              </a:ln>
            </p:spPr>
            <p:txBody>
              <a:bodyPr rtlCol="0" anchor="ctr"/>
              <a:lstStyle/>
              <a:p>
                <a:endParaRPr lang="en-US"/>
              </a:p>
            </p:txBody>
          </p:sp>
          <p:sp>
            <p:nvSpPr>
              <p:cNvPr id="218" name="Freeform: Shape 217">
                <a:extLst>
                  <a:ext uri="{FF2B5EF4-FFF2-40B4-BE49-F238E27FC236}">
                    <a16:creationId xmlns:a16="http://schemas.microsoft.com/office/drawing/2014/main" id="{B5EE9AC4-0782-45B6-A76C-2A34DD5C3E59}"/>
                  </a:ext>
                </a:extLst>
              </p:cNvPr>
              <p:cNvSpPr/>
              <p:nvPr/>
            </p:nvSpPr>
            <p:spPr>
              <a:xfrm>
                <a:off x="12992751" y="2558509"/>
                <a:ext cx="195955" cy="195943"/>
              </a:xfrm>
              <a:custGeom>
                <a:avLst/>
                <a:gdLst>
                  <a:gd name="connsiteX0" fmla="*/ 54214 w 195954"/>
                  <a:gd name="connsiteY0" fmla="*/ 146631 h 195942"/>
                  <a:gd name="connsiteX1" fmla="*/ 146966 w 195954"/>
                  <a:gd name="connsiteY1" fmla="*/ 53884 h 195942"/>
                  <a:gd name="connsiteX2" fmla="*/ 195955 w 195954"/>
                  <a:gd name="connsiteY2" fmla="*/ 68253 h 195942"/>
                  <a:gd name="connsiteX3" fmla="*/ 117246 w 195954"/>
                  <a:gd name="connsiteY3" fmla="*/ 24493 h 195942"/>
                  <a:gd name="connsiteX4" fmla="*/ 24494 w 195954"/>
                  <a:gd name="connsiteY4" fmla="*/ 117239 h 195942"/>
                  <a:gd name="connsiteX5" fmla="*/ 68258 w 195954"/>
                  <a:gd name="connsiteY5" fmla="*/ 195943 h 195942"/>
                  <a:gd name="connsiteX6" fmla="*/ 54214 w 195954"/>
                  <a:gd name="connsiteY6" fmla="*/ 146631 h 195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954" h="195942">
                    <a:moveTo>
                      <a:pt x="54214" y="146631"/>
                    </a:moveTo>
                    <a:cubicBezTo>
                      <a:pt x="54214" y="95359"/>
                      <a:pt x="95691" y="53884"/>
                      <a:pt x="146966" y="53884"/>
                    </a:cubicBezTo>
                    <a:cubicBezTo>
                      <a:pt x="164928" y="53884"/>
                      <a:pt x="181585" y="59109"/>
                      <a:pt x="195955" y="68253"/>
                    </a:cubicBezTo>
                    <a:cubicBezTo>
                      <a:pt x="179625" y="42128"/>
                      <a:pt x="150558" y="24493"/>
                      <a:pt x="117246" y="24493"/>
                    </a:cubicBezTo>
                    <a:cubicBezTo>
                      <a:pt x="65971" y="24493"/>
                      <a:pt x="24494" y="65967"/>
                      <a:pt x="24494" y="117239"/>
                    </a:cubicBezTo>
                    <a:cubicBezTo>
                      <a:pt x="24494" y="150549"/>
                      <a:pt x="42130" y="179288"/>
                      <a:pt x="68258" y="195943"/>
                    </a:cubicBezTo>
                    <a:cubicBezTo>
                      <a:pt x="59766" y="181574"/>
                      <a:pt x="54214" y="164919"/>
                      <a:pt x="54214" y="146631"/>
                    </a:cubicBezTo>
                    <a:close/>
                  </a:path>
                </a:pathLst>
              </a:custGeom>
              <a:solidFill>
                <a:srgbClr val="FF5576"/>
              </a:solidFill>
              <a:ln w="9525" cap="flat">
                <a:noFill/>
                <a:prstDash val="solid"/>
                <a:miter/>
              </a:ln>
            </p:spPr>
            <p:txBody>
              <a:bodyPr rtlCol="0" anchor="ctr"/>
              <a:lstStyle/>
              <a:p>
                <a:endParaRPr lang="en-US"/>
              </a:p>
            </p:txBody>
          </p:sp>
          <p:sp>
            <p:nvSpPr>
              <p:cNvPr id="219" name="Freeform: Shape 218">
                <a:extLst>
                  <a:ext uri="{FF2B5EF4-FFF2-40B4-BE49-F238E27FC236}">
                    <a16:creationId xmlns:a16="http://schemas.microsoft.com/office/drawing/2014/main" id="{3BDFEAEF-C523-4C37-9E49-656B1606EE0C}"/>
                  </a:ext>
                </a:extLst>
              </p:cNvPr>
              <p:cNvSpPr/>
              <p:nvPr/>
            </p:nvSpPr>
            <p:spPr>
              <a:xfrm>
                <a:off x="12966623" y="2531730"/>
                <a:ext cx="261273" cy="261257"/>
              </a:xfrm>
              <a:custGeom>
                <a:avLst/>
                <a:gdLst>
                  <a:gd name="connsiteX0" fmla="*/ 143700 w 261272"/>
                  <a:gd name="connsiteY0" fmla="*/ 262890 h 261257"/>
                  <a:gd name="connsiteX1" fmla="*/ 24494 w 261272"/>
                  <a:gd name="connsiteY1" fmla="*/ 143691 h 261257"/>
                  <a:gd name="connsiteX2" fmla="*/ 143700 w 261272"/>
                  <a:gd name="connsiteY2" fmla="*/ 24493 h 261257"/>
                  <a:gd name="connsiteX3" fmla="*/ 262906 w 261272"/>
                  <a:gd name="connsiteY3" fmla="*/ 143691 h 261257"/>
                  <a:gd name="connsiteX4" fmla="*/ 143700 w 261272"/>
                  <a:gd name="connsiteY4" fmla="*/ 262890 h 261257"/>
                  <a:gd name="connsiteX5" fmla="*/ 143700 w 261272"/>
                  <a:gd name="connsiteY5" fmla="*/ 77398 h 261257"/>
                  <a:gd name="connsiteX6" fmla="*/ 77402 w 261272"/>
                  <a:gd name="connsiteY6" fmla="*/ 143691 h 261257"/>
                  <a:gd name="connsiteX7" fmla="*/ 143700 w 261272"/>
                  <a:gd name="connsiteY7" fmla="*/ 210312 h 261257"/>
                  <a:gd name="connsiteX8" fmla="*/ 209998 w 261272"/>
                  <a:gd name="connsiteY8" fmla="*/ 143691 h 261257"/>
                  <a:gd name="connsiteX9" fmla="*/ 143700 w 261272"/>
                  <a:gd name="connsiteY9" fmla="*/ 77398 h 26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1272" h="261257">
                    <a:moveTo>
                      <a:pt x="143700" y="262890"/>
                    </a:moveTo>
                    <a:cubicBezTo>
                      <a:pt x="78055" y="262890"/>
                      <a:pt x="24494" y="209332"/>
                      <a:pt x="24494" y="143691"/>
                    </a:cubicBezTo>
                    <a:cubicBezTo>
                      <a:pt x="24494" y="78051"/>
                      <a:pt x="78055" y="24493"/>
                      <a:pt x="143700" y="24493"/>
                    </a:cubicBezTo>
                    <a:cubicBezTo>
                      <a:pt x="209345" y="24493"/>
                      <a:pt x="262906" y="78051"/>
                      <a:pt x="262906" y="143691"/>
                    </a:cubicBezTo>
                    <a:cubicBezTo>
                      <a:pt x="262579" y="209659"/>
                      <a:pt x="209345" y="262890"/>
                      <a:pt x="143700" y="262890"/>
                    </a:cubicBezTo>
                    <a:close/>
                    <a:moveTo>
                      <a:pt x="143700" y="77398"/>
                    </a:moveTo>
                    <a:cubicBezTo>
                      <a:pt x="107122" y="77398"/>
                      <a:pt x="77402" y="107116"/>
                      <a:pt x="77402" y="143691"/>
                    </a:cubicBezTo>
                    <a:cubicBezTo>
                      <a:pt x="77402" y="180267"/>
                      <a:pt x="107122" y="210312"/>
                      <a:pt x="143700" y="210312"/>
                    </a:cubicBezTo>
                    <a:cubicBezTo>
                      <a:pt x="180278" y="210312"/>
                      <a:pt x="209998" y="180594"/>
                      <a:pt x="209998" y="143691"/>
                    </a:cubicBezTo>
                    <a:cubicBezTo>
                      <a:pt x="209998" y="106789"/>
                      <a:pt x="180278" y="77398"/>
                      <a:pt x="143700" y="77398"/>
                    </a:cubicBezTo>
                    <a:close/>
                  </a:path>
                </a:pathLst>
              </a:custGeom>
              <a:solidFill>
                <a:srgbClr val="3F4242"/>
              </a:solidFill>
              <a:ln w="9525" cap="flat">
                <a:noFill/>
                <a:prstDash val="solid"/>
                <a:miter/>
              </a:ln>
            </p:spPr>
            <p:txBody>
              <a:bodyPr rtlCol="0" anchor="ctr"/>
              <a:lstStyle/>
              <a:p>
                <a:endParaRPr lang="en-US"/>
              </a:p>
            </p:txBody>
          </p:sp>
          <p:sp>
            <p:nvSpPr>
              <p:cNvPr id="220" name="Freeform: Shape 219">
                <a:extLst>
                  <a:ext uri="{FF2B5EF4-FFF2-40B4-BE49-F238E27FC236}">
                    <a16:creationId xmlns:a16="http://schemas.microsoft.com/office/drawing/2014/main" id="{6DC5C62C-3887-4ACE-A325-B1E7B5D8B54A}"/>
                  </a:ext>
                </a:extLst>
              </p:cNvPr>
              <p:cNvSpPr/>
              <p:nvPr/>
            </p:nvSpPr>
            <p:spPr>
              <a:xfrm>
                <a:off x="13906552" y="2732245"/>
                <a:ext cx="261273" cy="261257"/>
              </a:xfrm>
              <a:custGeom>
                <a:avLst/>
                <a:gdLst>
                  <a:gd name="connsiteX0" fmla="*/ 251148 w 261272"/>
                  <a:gd name="connsiteY0" fmla="*/ 137813 h 261257"/>
                  <a:gd name="connsiteX1" fmla="*/ 137821 w 261272"/>
                  <a:gd name="connsiteY1" fmla="*/ 251133 h 261257"/>
                  <a:gd name="connsiteX2" fmla="*/ 24494 w 261272"/>
                  <a:gd name="connsiteY2" fmla="*/ 137813 h 261257"/>
                  <a:gd name="connsiteX3" fmla="*/ 137821 w 261272"/>
                  <a:gd name="connsiteY3" fmla="*/ 24493 h 261257"/>
                  <a:gd name="connsiteX4" fmla="*/ 251148 w 261272"/>
                  <a:gd name="connsiteY4" fmla="*/ 137813 h 261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272" h="261257">
                    <a:moveTo>
                      <a:pt x="251148" y="137813"/>
                    </a:moveTo>
                    <a:cubicBezTo>
                      <a:pt x="251148" y="200398"/>
                      <a:pt x="200410" y="251133"/>
                      <a:pt x="137821" y="251133"/>
                    </a:cubicBezTo>
                    <a:cubicBezTo>
                      <a:pt x="75232" y="251133"/>
                      <a:pt x="24494" y="200398"/>
                      <a:pt x="24494" y="137813"/>
                    </a:cubicBezTo>
                    <a:cubicBezTo>
                      <a:pt x="24494" y="75228"/>
                      <a:pt x="75232" y="24493"/>
                      <a:pt x="137821" y="24493"/>
                    </a:cubicBezTo>
                    <a:cubicBezTo>
                      <a:pt x="200410" y="24493"/>
                      <a:pt x="251148" y="75228"/>
                      <a:pt x="251148" y="137813"/>
                    </a:cubicBezTo>
                    <a:close/>
                  </a:path>
                </a:pathLst>
              </a:custGeom>
              <a:solidFill>
                <a:srgbClr val="FF5576"/>
              </a:solidFill>
              <a:ln w="9525" cap="flat">
                <a:noFill/>
                <a:prstDash val="solid"/>
                <a:miter/>
              </a:ln>
            </p:spPr>
            <p:txBody>
              <a:bodyPr rtlCol="0" anchor="ctr"/>
              <a:lstStyle/>
              <a:p>
                <a:endParaRPr lang="en-US"/>
              </a:p>
            </p:txBody>
          </p:sp>
          <p:sp>
            <p:nvSpPr>
              <p:cNvPr id="221" name="Freeform: Shape 220">
                <a:extLst>
                  <a:ext uri="{FF2B5EF4-FFF2-40B4-BE49-F238E27FC236}">
                    <a16:creationId xmlns:a16="http://schemas.microsoft.com/office/drawing/2014/main" id="{69A13348-9015-40EF-B246-2751B0C0E7E5}"/>
                  </a:ext>
                </a:extLst>
              </p:cNvPr>
              <p:cNvSpPr/>
              <p:nvPr/>
            </p:nvSpPr>
            <p:spPr>
              <a:xfrm>
                <a:off x="13906552" y="2732245"/>
                <a:ext cx="228614" cy="228600"/>
              </a:xfrm>
              <a:custGeom>
                <a:avLst/>
                <a:gdLst>
                  <a:gd name="connsiteX0" fmla="*/ 60746 w 228613"/>
                  <a:gd name="connsiteY0" fmla="*/ 174063 h 228600"/>
                  <a:gd name="connsiteX1" fmla="*/ 174073 w 228613"/>
                  <a:gd name="connsiteY1" fmla="*/ 60742 h 228600"/>
                  <a:gd name="connsiteX2" fmla="*/ 233839 w 228613"/>
                  <a:gd name="connsiteY2" fmla="*/ 78051 h 228600"/>
                  <a:gd name="connsiteX3" fmla="*/ 137821 w 228613"/>
                  <a:gd name="connsiteY3" fmla="*/ 24493 h 228600"/>
                  <a:gd name="connsiteX4" fmla="*/ 24494 w 228613"/>
                  <a:gd name="connsiteY4" fmla="*/ 137813 h 228600"/>
                  <a:gd name="connsiteX5" fmla="*/ 78055 w 228613"/>
                  <a:gd name="connsiteY5" fmla="*/ 233825 h 228600"/>
                  <a:gd name="connsiteX6" fmla="*/ 60746 w 228613"/>
                  <a:gd name="connsiteY6" fmla="*/ 174063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13" h="228600">
                    <a:moveTo>
                      <a:pt x="60746" y="174063"/>
                    </a:moveTo>
                    <a:cubicBezTo>
                      <a:pt x="60746" y="111361"/>
                      <a:pt x="111367" y="60742"/>
                      <a:pt x="174073" y="60742"/>
                    </a:cubicBezTo>
                    <a:cubicBezTo>
                      <a:pt x="195955" y="60742"/>
                      <a:pt x="216530" y="67274"/>
                      <a:pt x="233839" y="78051"/>
                    </a:cubicBezTo>
                    <a:cubicBezTo>
                      <a:pt x="213917" y="46047"/>
                      <a:pt x="178319" y="24493"/>
                      <a:pt x="137821" y="24493"/>
                    </a:cubicBezTo>
                    <a:cubicBezTo>
                      <a:pt x="75116" y="24493"/>
                      <a:pt x="24494" y="75112"/>
                      <a:pt x="24494" y="137813"/>
                    </a:cubicBezTo>
                    <a:cubicBezTo>
                      <a:pt x="24494" y="178308"/>
                      <a:pt x="46049" y="213904"/>
                      <a:pt x="78055" y="233825"/>
                    </a:cubicBezTo>
                    <a:cubicBezTo>
                      <a:pt x="67278" y="216517"/>
                      <a:pt x="60746" y="196270"/>
                      <a:pt x="60746" y="174063"/>
                    </a:cubicBezTo>
                    <a:close/>
                  </a:path>
                </a:pathLst>
              </a:custGeom>
              <a:solidFill>
                <a:srgbClr val="FF5576"/>
              </a:solidFill>
              <a:ln w="9525" cap="flat">
                <a:noFill/>
                <a:prstDash val="solid"/>
                <a:miter/>
              </a:ln>
            </p:spPr>
            <p:txBody>
              <a:bodyPr rtlCol="0" anchor="ctr"/>
              <a:lstStyle/>
              <a:p>
                <a:endParaRPr lang="en-US"/>
              </a:p>
            </p:txBody>
          </p:sp>
          <p:sp>
            <p:nvSpPr>
              <p:cNvPr id="222" name="Freeform: Shape 221">
                <a:extLst>
                  <a:ext uri="{FF2B5EF4-FFF2-40B4-BE49-F238E27FC236}">
                    <a16:creationId xmlns:a16="http://schemas.microsoft.com/office/drawing/2014/main" id="{B0AF87B4-5E06-4A9D-841C-F974A0F44DCE}"/>
                  </a:ext>
                </a:extLst>
              </p:cNvPr>
              <p:cNvSpPr/>
              <p:nvPr/>
            </p:nvSpPr>
            <p:spPr>
              <a:xfrm>
                <a:off x="13874219" y="2699915"/>
                <a:ext cx="326591" cy="326571"/>
              </a:xfrm>
              <a:custGeom>
                <a:avLst/>
                <a:gdLst>
                  <a:gd name="connsiteX0" fmla="*/ 170154 w 326590"/>
                  <a:gd name="connsiteY0" fmla="*/ 315795 h 326571"/>
                  <a:gd name="connsiteX1" fmla="*/ 24494 w 326590"/>
                  <a:gd name="connsiteY1" fmla="*/ 170144 h 326571"/>
                  <a:gd name="connsiteX2" fmla="*/ 170154 w 326590"/>
                  <a:gd name="connsiteY2" fmla="*/ 24493 h 326571"/>
                  <a:gd name="connsiteX3" fmla="*/ 315814 w 326590"/>
                  <a:gd name="connsiteY3" fmla="*/ 170144 h 326571"/>
                  <a:gd name="connsiteX4" fmla="*/ 170154 w 326590"/>
                  <a:gd name="connsiteY4" fmla="*/ 315795 h 326571"/>
                  <a:gd name="connsiteX5" fmla="*/ 170154 w 326590"/>
                  <a:gd name="connsiteY5" fmla="*/ 89154 h 326571"/>
                  <a:gd name="connsiteX6" fmla="*/ 88833 w 326590"/>
                  <a:gd name="connsiteY6" fmla="*/ 170470 h 326571"/>
                  <a:gd name="connsiteX7" fmla="*/ 170154 w 326590"/>
                  <a:gd name="connsiteY7" fmla="*/ 251787 h 326571"/>
                  <a:gd name="connsiteX8" fmla="*/ 251475 w 326590"/>
                  <a:gd name="connsiteY8" fmla="*/ 170470 h 326571"/>
                  <a:gd name="connsiteX9" fmla="*/ 170154 w 326590"/>
                  <a:gd name="connsiteY9" fmla="*/ 89154 h 326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6590" h="326571">
                    <a:moveTo>
                      <a:pt x="170154" y="315795"/>
                    </a:moveTo>
                    <a:cubicBezTo>
                      <a:pt x="89812" y="315795"/>
                      <a:pt x="24494" y="250480"/>
                      <a:pt x="24494" y="170144"/>
                    </a:cubicBezTo>
                    <a:cubicBezTo>
                      <a:pt x="24494" y="89807"/>
                      <a:pt x="89812" y="24493"/>
                      <a:pt x="170154" y="24493"/>
                    </a:cubicBezTo>
                    <a:cubicBezTo>
                      <a:pt x="250495" y="24493"/>
                      <a:pt x="315814" y="89807"/>
                      <a:pt x="315814" y="170144"/>
                    </a:cubicBezTo>
                    <a:cubicBezTo>
                      <a:pt x="315814" y="250480"/>
                      <a:pt x="250495" y="315795"/>
                      <a:pt x="170154" y="315795"/>
                    </a:cubicBezTo>
                    <a:close/>
                    <a:moveTo>
                      <a:pt x="170154" y="89154"/>
                    </a:moveTo>
                    <a:cubicBezTo>
                      <a:pt x="125411" y="89154"/>
                      <a:pt x="88833" y="125403"/>
                      <a:pt x="88833" y="170470"/>
                    </a:cubicBezTo>
                    <a:cubicBezTo>
                      <a:pt x="88833" y="215211"/>
                      <a:pt x="125084" y="251787"/>
                      <a:pt x="170154" y="251787"/>
                    </a:cubicBezTo>
                    <a:cubicBezTo>
                      <a:pt x="215224" y="251787"/>
                      <a:pt x="251475" y="215211"/>
                      <a:pt x="251475" y="170470"/>
                    </a:cubicBezTo>
                    <a:cubicBezTo>
                      <a:pt x="251475" y="125403"/>
                      <a:pt x="214897" y="89154"/>
                      <a:pt x="170154" y="89154"/>
                    </a:cubicBezTo>
                    <a:close/>
                  </a:path>
                </a:pathLst>
              </a:custGeom>
              <a:solidFill>
                <a:srgbClr val="3F4242"/>
              </a:solid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FC60534B-1A1E-4DE9-9D90-772893AD6F6F}"/>
                  </a:ext>
                </a:extLst>
              </p:cNvPr>
              <p:cNvSpPr/>
              <p:nvPr/>
            </p:nvSpPr>
            <p:spPr>
              <a:xfrm>
                <a:off x="13800736" y="2362566"/>
                <a:ext cx="195955" cy="195943"/>
              </a:xfrm>
              <a:custGeom>
                <a:avLst/>
                <a:gdLst>
                  <a:gd name="connsiteX0" fmla="*/ 179299 w 195954"/>
                  <a:gd name="connsiteY0" fmla="*/ 101890 h 195942"/>
                  <a:gd name="connsiteX1" fmla="*/ 101896 w 195954"/>
                  <a:gd name="connsiteY1" fmla="*/ 179288 h 195942"/>
                  <a:gd name="connsiteX2" fmla="*/ 24494 w 195954"/>
                  <a:gd name="connsiteY2" fmla="*/ 101890 h 195942"/>
                  <a:gd name="connsiteX3" fmla="*/ 101896 w 195954"/>
                  <a:gd name="connsiteY3" fmla="*/ 24493 h 195942"/>
                  <a:gd name="connsiteX4" fmla="*/ 179299 w 195954"/>
                  <a:gd name="connsiteY4" fmla="*/ 101890 h 1959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954" h="195942">
                    <a:moveTo>
                      <a:pt x="179299" y="101890"/>
                    </a:moveTo>
                    <a:cubicBezTo>
                      <a:pt x="179299" y="144636"/>
                      <a:pt x="144644" y="179288"/>
                      <a:pt x="101896" y="179288"/>
                    </a:cubicBezTo>
                    <a:cubicBezTo>
                      <a:pt x="59148" y="179288"/>
                      <a:pt x="24494" y="144636"/>
                      <a:pt x="24494" y="101890"/>
                    </a:cubicBezTo>
                    <a:cubicBezTo>
                      <a:pt x="24494" y="59145"/>
                      <a:pt x="59148" y="24493"/>
                      <a:pt x="101896" y="24493"/>
                    </a:cubicBezTo>
                    <a:cubicBezTo>
                      <a:pt x="144644" y="24493"/>
                      <a:pt x="179299" y="59145"/>
                      <a:pt x="179299" y="101890"/>
                    </a:cubicBezTo>
                    <a:close/>
                  </a:path>
                </a:pathLst>
              </a:custGeom>
              <a:solidFill>
                <a:srgbClr val="FF5576"/>
              </a:solid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F8B2C9C4-301B-4E08-BBDF-F9116768FCD0}"/>
                  </a:ext>
                </a:extLst>
              </p:cNvPr>
              <p:cNvSpPr/>
              <p:nvPr/>
            </p:nvSpPr>
            <p:spPr>
              <a:xfrm>
                <a:off x="13800736" y="2362240"/>
                <a:ext cx="195955" cy="163286"/>
              </a:xfrm>
              <a:custGeom>
                <a:avLst/>
                <a:gdLst>
                  <a:gd name="connsiteX0" fmla="*/ 47682 w 195954"/>
                  <a:gd name="connsiteY0" fmla="*/ 134221 h 163285"/>
                  <a:gd name="connsiteX1" fmla="*/ 125084 w 195954"/>
                  <a:gd name="connsiteY1" fmla="*/ 56823 h 163285"/>
                  <a:gd name="connsiteX2" fmla="*/ 174073 w 195954"/>
                  <a:gd name="connsiteY2" fmla="*/ 74785 h 163285"/>
                  <a:gd name="connsiteX3" fmla="*/ 101896 w 195954"/>
                  <a:gd name="connsiteY3" fmla="*/ 24493 h 163285"/>
                  <a:gd name="connsiteX4" fmla="*/ 24494 w 195954"/>
                  <a:gd name="connsiteY4" fmla="*/ 101890 h 163285"/>
                  <a:gd name="connsiteX5" fmla="*/ 52908 w 195954"/>
                  <a:gd name="connsiteY5" fmla="*/ 161326 h 163285"/>
                  <a:gd name="connsiteX6" fmla="*/ 47682 w 195954"/>
                  <a:gd name="connsiteY6" fmla="*/ 134221 h 163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954" h="163285">
                    <a:moveTo>
                      <a:pt x="47682" y="134221"/>
                    </a:moveTo>
                    <a:cubicBezTo>
                      <a:pt x="47682" y="91440"/>
                      <a:pt x="82301" y="56823"/>
                      <a:pt x="125084" y="56823"/>
                    </a:cubicBezTo>
                    <a:cubicBezTo>
                      <a:pt x="143700" y="56823"/>
                      <a:pt x="160683" y="63681"/>
                      <a:pt x="174073" y="74785"/>
                    </a:cubicBezTo>
                    <a:cubicBezTo>
                      <a:pt x="162969" y="45393"/>
                      <a:pt x="134882" y="24493"/>
                      <a:pt x="101896" y="24493"/>
                    </a:cubicBezTo>
                    <a:cubicBezTo>
                      <a:pt x="59113" y="24493"/>
                      <a:pt x="24494" y="59109"/>
                      <a:pt x="24494" y="101890"/>
                    </a:cubicBezTo>
                    <a:cubicBezTo>
                      <a:pt x="24494" y="125730"/>
                      <a:pt x="35599" y="146957"/>
                      <a:pt x="52908" y="161326"/>
                    </a:cubicBezTo>
                    <a:cubicBezTo>
                      <a:pt x="49968" y="152835"/>
                      <a:pt x="47682" y="144018"/>
                      <a:pt x="47682" y="134221"/>
                    </a:cubicBezTo>
                    <a:close/>
                  </a:path>
                </a:pathLst>
              </a:custGeom>
              <a:solidFill>
                <a:srgbClr val="FF5576"/>
              </a:solidFill>
              <a:ln w="9525" cap="flat">
                <a:noFill/>
                <a:prstDash val="solid"/>
                <a:miter/>
              </a:ln>
            </p:spPr>
            <p:txBody>
              <a:bodyPr rtlCol="0" anchor="ctr"/>
              <a:lstStyle/>
              <a:p>
                <a:endParaRPr lang="en-US"/>
              </a:p>
            </p:txBody>
          </p:sp>
          <p:sp>
            <p:nvSpPr>
              <p:cNvPr id="225" name="Freeform: Shape 224">
                <a:extLst>
                  <a:ext uri="{FF2B5EF4-FFF2-40B4-BE49-F238E27FC236}">
                    <a16:creationId xmlns:a16="http://schemas.microsoft.com/office/drawing/2014/main" id="{542B02E4-5484-4705-8B4D-5FA8BA2B4328}"/>
                  </a:ext>
                </a:extLst>
              </p:cNvPr>
              <p:cNvSpPr/>
              <p:nvPr/>
            </p:nvSpPr>
            <p:spPr>
              <a:xfrm>
                <a:off x="13774609" y="2336441"/>
                <a:ext cx="228614" cy="228600"/>
              </a:xfrm>
              <a:custGeom>
                <a:avLst/>
                <a:gdLst>
                  <a:gd name="connsiteX0" fmla="*/ 128024 w 228613"/>
                  <a:gd name="connsiteY0" fmla="*/ 231539 h 228600"/>
                  <a:gd name="connsiteX1" fmla="*/ 24494 w 228613"/>
                  <a:gd name="connsiteY1" fmla="*/ 128016 h 228600"/>
                  <a:gd name="connsiteX2" fmla="*/ 128024 w 228613"/>
                  <a:gd name="connsiteY2" fmla="*/ 24493 h 228600"/>
                  <a:gd name="connsiteX3" fmla="*/ 231553 w 228613"/>
                  <a:gd name="connsiteY3" fmla="*/ 128016 h 228600"/>
                  <a:gd name="connsiteX4" fmla="*/ 128024 w 228613"/>
                  <a:gd name="connsiteY4" fmla="*/ 231539 h 228600"/>
                  <a:gd name="connsiteX5" fmla="*/ 128024 w 228613"/>
                  <a:gd name="connsiteY5" fmla="*/ 77071 h 228600"/>
                  <a:gd name="connsiteX6" fmla="*/ 77075 w 228613"/>
                  <a:gd name="connsiteY6" fmla="*/ 128016 h 228600"/>
                  <a:gd name="connsiteX7" fmla="*/ 128024 w 228613"/>
                  <a:gd name="connsiteY7" fmla="*/ 178961 h 228600"/>
                  <a:gd name="connsiteX8" fmla="*/ 178972 w 228613"/>
                  <a:gd name="connsiteY8" fmla="*/ 128016 h 228600"/>
                  <a:gd name="connsiteX9" fmla="*/ 128024 w 228613"/>
                  <a:gd name="connsiteY9" fmla="*/ 7707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13" h="228600">
                    <a:moveTo>
                      <a:pt x="128024" y="231539"/>
                    </a:moveTo>
                    <a:cubicBezTo>
                      <a:pt x="70870" y="231539"/>
                      <a:pt x="24494" y="185166"/>
                      <a:pt x="24494" y="128016"/>
                    </a:cubicBezTo>
                    <a:cubicBezTo>
                      <a:pt x="24494" y="70866"/>
                      <a:pt x="70870" y="24493"/>
                      <a:pt x="128024" y="24493"/>
                    </a:cubicBezTo>
                    <a:cubicBezTo>
                      <a:pt x="185177" y="24493"/>
                      <a:pt x="231553" y="70866"/>
                      <a:pt x="231553" y="128016"/>
                    </a:cubicBezTo>
                    <a:cubicBezTo>
                      <a:pt x="231553" y="185166"/>
                      <a:pt x="185177" y="231539"/>
                      <a:pt x="128024" y="231539"/>
                    </a:cubicBezTo>
                    <a:close/>
                    <a:moveTo>
                      <a:pt x="128024" y="77071"/>
                    </a:moveTo>
                    <a:cubicBezTo>
                      <a:pt x="99937" y="77071"/>
                      <a:pt x="77075" y="99931"/>
                      <a:pt x="77075" y="128016"/>
                    </a:cubicBezTo>
                    <a:cubicBezTo>
                      <a:pt x="77075" y="156101"/>
                      <a:pt x="99937" y="178961"/>
                      <a:pt x="128024" y="178961"/>
                    </a:cubicBezTo>
                    <a:cubicBezTo>
                      <a:pt x="156110" y="178961"/>
                      <a:pt x="178972" y="156101"/>
                      <a:pt x="178972" y="128016"/>
                    </a:cubicBezTo>
                    <a:cubicBezTo>
                      <a:pt x="178972" y="99604"/>
                      <a:pt x="156110" y="77071"/>
                      <a:pt x="128024" y="77071"/>
                    </a:cubicBezTo>
                    <a:close/>
                  </a:path>
                </a:pathLst>
              </a:custGeom>
              <a:solidFill>
                <a:srgbClr val="3F4242"/>
              </a:solidFill>
              <a:ln w="9525" cap="flat">
                <a:noFill/>
                <a:prstDash val="solid"/>
                <a:miter/>
              </a:ln>
            </p:spPr>
            <p:txBody>
              <a:bodyPr rtlCol="0" anchor="ctr"/>
              <a:lstStyle/>
              <a:p>
                <a:endParaRPr lang="en-US"/>
              </a:p>
            </p:txBody>
          </p:sp>
          <p:sp>
            <p:nvSpPr>
              <p:cNvPr id="226" name="Freeform: Shape 225">
                <a:extLst>
                  <a:ext uri="{FF2B5EF4-FFF2-40B4-BE49-F238E27FC236}">
                    <a16:creationId xmlns:a16="http://schemas.microsoft.com/office/drawing/2014/main" id="{62CC7D63-7168-48AD-8A8A-DF7E376D8737}"/>
                  </a:ext>
                </a:extLst>
              </p:cNvPr>
              <p:cNvSpPr/>
              <p:nvPr/>
            </p:nvSpPr>
            <p:spPr>
              <a:xfrm>
                <a:off x="13380263" y="2909856"/>
                <a:ext cx="130636" cy="195943"/>
              </a:xfrm>
              <a:custGeom>
                <a:avLst/>
                <a:gdLst>
                  <a:gd name="connsiteX0" fmla="*/ 30887 w 130636"/>
                  <a:gd name="connsiteY0" fmla="*/ 149474 h 195942"/>
                  <a:gd name="connsiteX1" fmla="*/ 69612 w 130636"/>
                  <a:gd name="connsiteY1" fmla="*/ 30886 h 195942"/>
                  <a:gd name="connsiteX2" fmla="*/ 119595 w 130636"/>
                  <a:gd name="connsiteY2" fmla="*/ 47205 h 195942"/>
                  <a:gd name="connsiteX3" fmla="*/ 80871 w 130636"/>
                  <a:gd name="connsiteY3" fmla="*/ 165794 h 195942"/>
                </a:gdLst>
                <a:ahLst/>
                <a:cxnLst>
                  <a:cxn ang="0">
                    <a:pos x="connsiteX0" y="connsiteY0"/>
                  </a:cxn>
                  <a:cxn ang="0">
                    <a:pos x="connsiteX1" y="connsiteY1"/>
                  </a:cxn>
                  <a:cxn ang="0">
                    <a:pos x="connsiteX2" y="connsiteY2"/>
                  </a:cxn>
                  <a:cxn ang="0">
                    <a:pos x="connsiteX3" y="connsiteY3"/>
                  </a:cxn>
                </a:cxnLst>
                <a:rect l="l" t="t" r="r" b="b"/>
                <a:pathLst>
                  <a:path w="130636" h="195942">
                    <a:moveTo>
                      <a:pt x="30887" y="149474"/>
                    </a:moveTo>
                    <a:lnTo>
                      <a:pt x="69612" y="30886"/>
                    </a:lnTo>
                    <a:lnTo>
                      <a:pt x="119595" y="47205"/>
                    </a:lnTo>
                    <a:lnTo>
                      <a:pt x="80871" y="165794"/>
                    </a:lnTo>
                    <a:close/>
                  </a:path>
                </a:pathLst>
              </a:custGeom>
              <a:solidFill>
                <a:srgbClr val="3F4242"/>
              </a:solidFill>
              <a:ln w="9525" cap="flat">
                <a:noFill/>
                <a:prstDash val="solid"/>
                <a:miter/>
              </a:ln>
            </p:spPr>
            <p:txBody>
              <a:bodyPr rtlCol="0" anchor="ctr"/>
              <a:lstStyle/>
              <a:p>
                <a:endParaRPr lang="en-US"/>
              </a:p>
            </p:txBody>
          </p:sp>
          <p:sp>
            <p:nvSpPr>
              <p:cNvPr id="227" name="Freeform: Shape 226">
                <a:extLst>
                  <a:ext uri="{FF2B5EF4-FFF2-40B4-BE49-F238E27FC236}">
                    <a16:creationId xmlns:a16="http://schemas.microsoft.com/office/drawing/2014/main" id="{65AFE9A6-A26B-49B9-BAC9-90B91CB13194}"/>
                  </a:ext>
                </a:extLst>
              </p:cNvPr>
              <p:cNvSpPr/>
              <p:nvPr/>
            </p:nvSpPr>
            <p:spPr>
              <a:xfrm>
                <a:off x="13147741" y="2633240"/>
                <a:ext cx="195955" cy="97971"/>
              </a:xfrm>
              <a:custGeom>
                <a:avLst/>
                <a:gdLst>
                  <a:gd name="connsiteX0" fmla="*/ 26271 w 195954"/>
                  <a:gd name="connsiteY0" fmla="*/ 78698 h 97971"/>
                  <a:gd name="connsiteX1" fmla="*/ 30236 w 195954"/>
                  <a:gd name="connsiteY1" fmla="*/ 26270 h 97971"/>
                  <a:gd name="connsiteX2" fmla="*/ 200231 w 195954"/>
                  <a:gd name="connsiteY2" fmla="*/ 39123 h 97971"/>
                  <a:gd name="connsiteX3" fmla="*/ 196267 w 195954"/>
                  <a:gd name="connsiteY3" fmla="*/ 91551 h 97971"/>
                </a:gdLst>
                <a:ahLst/>
                <a:cxnLst>
                  <a:cxn ang="0">
                    <a:pos x="connsiteX0" y="connsiteY0"/>
                  </a:cxn>
                  <a:cxn ang="0">
                    <a:pos x="connsiteX1" y="connsiteY1"/>
                  </a:cxn>
                  <a:cxn ang="0">
                    <a:pos x="connsiteX2" y="connsiteY2"/>
                  </a:cxn>
                  <a:cxn ang="0">
                    <a:pos x="connsiteX3" y="connsiteY3"/>
                  </a:cxn>
                </a:cxnLst>
                <a:rect l="l" t="t" r="r" b="b"/>
                <a:pathLst>
                  <a:path w="195954" h="97971">
                    <a:moveTo>
                      <a:pt x="26271" y="78698"/>
                    </a:moveTo>
                    <a:lnTo>
                      <a:pt x="30236" y="26270"/>
                    </a:lnTo>
                    <a:lnTo>
                      <a:pt x="200231" y="39123"/>
                    </a:lnTo>
                    <a:lnTo>
                      <a:pt x="196267" y="91551"/>
                    </a:lnTo>
                    <a:close/>
                  </a:path>
                </a:pathLst>
              </a:custGeom>
              <a:solidFill>
                <a:srgbClr val="3F4242"/>
              </a:solidFill>
              <a:ln w="9525" cap="flat">
                <a:noFill/>
                <a:prstDash val="solid"/>
                <a:miter/>
              </a:ln>
            </p:spPr>
            <p:txBody>
              <a:bodyPr rtlCol="0" anchor="ctr"/>
              <a:lstStyle/>
              <a:p>
                <a:endParaRPr lang="en-US"/>
              </a:p>
            </p:txBody>
          </p:sp>
          <p:sp>
            <p:nvSpPr>
              <p:cNvPr id="228" name="Freeform: Shape 227">
                <a:extLst>
                  <a:ext uri="{FF2B5EF4-FFF2-40B4-BE49-F238E27FC236}">
                    <a16:creationId xmlns:a16="http://schemas.microsoft.com/office/drawing/2014/main" id="{D5790F56-0107-4ED4-8565-E4727D3A4733}"/>
                  </a:ext>
                </a:extLst>
              </p:cNvPr>
              <p:cNvSpPr/>
              <p:nvPr/>
            </p:nvSpPr>
            <p:spPr>
              <a:xfrm>
                <a:off x="13367568" y="2338479"/>
                <a:ext cx="130636" cy="195943"/>
              </a:xfrm>
              <a:custGeom>
                <a:avLst/>
                <a:gdLst>
                  <a:gd name="connsiteX0" fmla="*/ 30556 w 130636"/>
                  <a:gd name="connsiteY0" fmla="*/ 45834 h 195942"/>
                  <a:gd name="connsiteX1" fmla="*/ 80867 w 130636"/>
                  <a:gd name="connsiteY1" fmla="*/ 30554 h 195942"/>
                  <a:gd name="connsiteX2" fmla="*/ 124717 w 130636"/>
                  <a:gd name="connsiteY2" fmla="*/ 174918 h 195942"/>
                  <a:gd name="connsiteX3" fmla="*/ 74406 w 130636"/>
                  <a:gd name="connsiteY3" fmla="*/ 190198 h 195942"/>
                </a:gdLst>
                <a:ahLst/>
                <a:cxnLst>
                  <a:cxn ang="0">
                    <a:pos x="connsiteX0" y="connsiteY0"/>
                  </a:cxn>
                  <a:cxn ang="0">
                    <a:pos x="connsiteX1" y="connsiteY1"/>
                  </a:cxn>
                  <a:cxn ang="0">
                    <a:pos x="connsiteX2" y="connsiteY2"/>
                  </a:cxn>
                  <a:cxn ang="0">
                    <a:pos x="connsiteX3" y="connsiteY3"/>
                  </a:cxn>
                </a:cxnLst>
                <a:rect l="l" t="t" r="r" b="b"/>
                <a:pathLst>
                  <a:path w="130636" h="195942">
                    <a:moveTo>
                      <a:pt x="30556" y="45834"/>
                    </a:moveTo>
                    <a:lnTo>
                      <a:pt x="80867" y="30554"/>
                    </a:lnTo>
                    <a:lnTo>
                      <a:pt x="124717" y="174918"/>
                    </a:lnTo>
                    <a:lnTo>
                      <a:pt x="74406" y="190198"/>
                    </a:lnTo>
                    <a:close/>
                  </a:path>
                </a:pathLst>
              </a:custGeom>
              <a:solidFill>
                <a:srgbClr val="3F4242"/>
              </a:solidFill>
              <a:ln w="9525" cap="flat">
                <a:noFill/>
                <a:prstDash val="solid"/>
                <a:miter/>
              </a:ln>
            </p:spPr>
            <p:txBody>
              <a:bodyPr rtlCol="0" anchor="ctr"/>
              <a:lstStyle/>
              <a:p>
                <a:endParaRPr lang="en-US"/>
              </a:p>
            </p:txBody>
          </p:sp>
          <p:sp>
            <p:nvSpPr>
              <p:cNvPr id="229" name="Freeform: Shape 228">
                <a:extLst>
                  <a:ext uri="{FF2B5EF4-FFF2-40B4-BE49-F238E27FC236}">
                    <a16:creationId xmlns:a16="http://schemas.microsoft.com/office/drawing/2014/main" id="{1F119F08-060B-4800-9DF2-18C21196A166}"/>
                  </a:ext>
                </a:extLst>
              </p:cNvPr>
              <p:cNvSpPr/>
              <p:nvPr/>
            </p:nvSpPr>
            <p:spPr>
              <a:xfrm>
                <a:off x="13709810" y="2469815"/>
                <a:ext cx="163295" cy="163286"/>
              </a:xfrm>
              <a:custGeom>
                <a:avLst/>
                <a:gdLst>
                  <a:gd name="connsiteX0" fmla="*/ 33267 w 163295"/>
                  <a:gd name="connsiteY0" fmla="*/ 89930 h 163285"/>
                  <a:gd name="connsiteX1" fmla="*/ 136282 w 163295"/>
                  <a:gd name="connsiteY1" fmla="*/ 33265 h 163285"/>
                  <a:gd name="connsiteX2" fmla="*/ 161625 w 163295"/>
                  <a:gd name="connsiteY2" fmla="*/ 79333 h 163285"/>
                  <a:gd name="connsiteX3" fmla="*/ 58611 w 163295"/>
                  <a:gd name="connsiteY3" fmla="*/ 135998 h 163285"/>
                </a:gdLst>
                <a:ahLst/>
                <a:cxnLst>
                  <a:cxn ang="0">
                    <a:pos x="connsiteX0" y="connsiteY0"/>
                  </a:cxn>
                  <a:cxn ang="0">
                    <a:pos x="connsiteX1" y="connsiteY1"/>
                  </a:cxn>
                  <a:cxn ang="0">
                    <a:pos x="connsiteX2" y="connsiteY2"/>
                  </a:cxn>
                  <a:cxn ang="0">
                    <a:pos x="connsiteX3" y="connsiteY3"/>
                  </a:cxn>
                </a:cxnLst>
                <a:rect l="l" t="t" r="r" b="b"/>
                <a:pathLst>
                  <a:path w="163295" h="163285">
                    <a:moveTo>
                      <a:pt x="33267" y="89930"/>
                    </a:moveTo>
                    <a:lnTo>
                      <a:pt x="136282" y="33265"/>
                    </a:lnTo>
                    <a:lnTo>
                      <a:pt x="161625" y="79333"/>
                    </a:lnTo>
                    <a:lnTo>
                      <a:pt x="58611" y="135998"/>
                    </a:lnTo>
                    <a:close/>
                  </a:path>
                </a:pathLst>
              </a:custGeom>
              <a:solidFill>
                <a:srgbClr val="3F4242"/>
              </a:solidFill>
              <a:ln w="9525" cap="flat">
                <a:noFill/>
                <a:prstDash val="solid"/>
                <a:miter/>
              </a:ln>
            </p:spPr>
            <p:txBody>
              <a:bodyPr rtlCol="0" anchor="ctr"/>
              <a:lstStyle/>
              <a:p>
                <a:endParaRPr lang="en-US"/>
              </a:p>
            </p:txBody>
          </p:sp>
          <p:sp>
            <p:nvSpPr>
              <p:cNvPr id="230" name="Freeform: Shape 229">
                <a:extLst>
                  <a:ext uri="{FF2B5EF4-FFF2-40B4-BE49-F238E27FC236}">
                    <a16:creationId xmlns:a16="http://schemas.microsoft.com/office/drawing/2014/main" id="{3FE9C3A3-09CA-4579-B6A8-5CB9CA057E52}"/>
                  </a:ext>
                </a:extLst>
              </p:cNvPr>
              <p:cNvSpPr/>
              <p:nvPr/>
            </p:nvSpPr>
            <p:spPr>
              <a:xfrm>
                <a:off x="13738862" y="2741362"/>
                <a:ext cx="228614" cy="130629"/>
              </a:xfrm>
              <a:custGeom>
                <a:avLst/>
                <a:gdLst>
                  <a:gd name="connsiteX0" fmla="*/ 30282 w 228613"/>
                  <a:gd name="connsiteY0" fmla="*/ 80834 h 130628"/>
                  <a:gd name="connsiteX1" fmla="*/ 44732 w 228613"/>
                  <a:gd name="connsiteY1" fmla="*/ 30281 h 130628"/>
                  <a:gd name="connsiteX2" fmla="*/ 207079 w 228613"/>
                  <a:gd name="connsiteY2" fmla="*/ 76677 h 130628"/>
                  <a:gd name="connsiteX3" fmla="*/ 192629 w 228613"/>
                  <a:gd name="connsiteY3" fmla="*/ 127231 h 130628"/>
                </a:gdLst>
                <a:ahLst/>
                <a:cxnLst>
                  <a:cxn ang="0">
                    <a:pos x="connsiteX0" y="connsiteY0"/>
                  </a:cxn>
                  <a:cxn ang="0">
                    <a:pos x="connsiteX1" y="connsiteY1"/>
                  </a:cxn>
                  <a:cxn ang="0">
                    <a:pos x="connsiteX2" y="connsiteY2"/>
                  </a:cxn>
                  <a:cxn ang="0">
                    <a:pos x="connsiteX3" y="connsiteY3"/>
                  </a:cxn>
                </a:cxnLst>
                <a:rect l="l" t="t" r="r" b="b"/>
                <a:pathLst>
                  <a:path w="228613" h="130628">
                    <a:moveTo>
                      <a:pt x="30282" y="80834"/>
                    </a:moveTo>
                    <a:lnTo>
                      <a:pt x="44732" y="30281"/>
                    </a:lnTo>
                    <a:lnTo>
                      <a:pt x="207079" y="76677"/>
                    </a:lnTo>
                    <a:lnTo>
                      <a:pt x="192629" y="127231"/>
                    </a:lnTo>
                    <a:close/>
                  </a:path>
                </a:pathLst>
              </a:custGeom>
              <a:solidFill>
                <a:srgbClr val="3F4242"/>
              </a:solidFill>
              <a:ln w="9525" cap="flat">
                <a:noFill/>
                <a:prstDash val="solid"/>
                <a:miter/>
              </a:ln>
            </p:spPr>
            <p:txBody>
              <a:bodyPr rtlCol="0" anchor="ctr"/>
              <a:lstStyle/>
              <a:p>
                <a:endParaRPr lang="en-US"/>
              </a:p>
            </p:txBody>
          </p:sp>
          <p:sp>
            <p:nvSpPr>
              <p:cNvPr id="231" name="Freeform: Shape 230">
                <a:extLst>
                  <a:ext uri="{FF2B5EF4-FFF2-40B4-BE49-F238E27FC236}">
                    <a16:creationId xmlns:a16="http://schemas.microsoft.com/office/drawing/2014/main" id="{4EB02C52-8E18-4790-B28E-A1B8216FD8AA}"/>
                  </a:ext>
                </a:extLst>
              </p:cNvPr>
              <p:cNvSpPr/>
              <p:nvPr/>
            </p:nvSpPr>
            <p:spPr>
              <a:xfrm>
                <a:off x="13315096" y="3029752"/>
                <a:ext cx="195955" cy="195943"/>
              </a:xfrm>
              <a:custGeom>
                <a:avLst/>
                <a:gdLst>
                  <a:gd name="connsiteX0" fmla="*/ 179298 w 195954"/>
                  <a:gd name="connsiteY0" fmla="*/ 101890 h 195942"/>
                  <a:gd name="connsiteX1" fmla="*/ 101896 w 195954"/>
                  <a:gd name="connsiteY1" fmla="*/ 179288 h 195942"/>
                  <a:gd name="connsiteX2" fmla="*/ 24494 w 195954"/>
                  <a:gd name="connsiteY2" fmla="*/ 101890 h 195942"/>
                  <a:gd name="connsiteX3" fmla="*/ 101896 w 195954"/>
                  <a:gd name="connsiteY3" fmla="*/ 24493 h 195942"/>
                  <a:gd name="connsiteX4" fmla="*/ 179298 w 195954"/>
                  <a:gd name="connsiteY4" fmla="*/ 101890 h 1959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954" h="195942">
                    <a:moveTo>
                      <a:pt x="179298" y="101890"/>
                    </a:moveTo>
                    <a:cubicBezTo>
                      <a:pt x="179298" y="144636"/>
                      <a:pt x="144644" y="179288"/>
                      <a:pt x="101896" y="179288"/>
                    </a:cubicBezTo>
                    <a:cubicBezTo>
                      <a:pt x="59148" y="179288"/>
                      <a:pt x="24494" y="144636"/>
                      <a:pt x="24494" y="101890"/>
                    </a:cubicBezTo>
                    <a:cubicBezTo>
                      <a:pt x="24494" y="59145"/>
                      <a:pt x="59148" y="24493"/>
                      <a:pt x="101896" y="24493"/>
                    </a:cubicBezTo>
                    <a:cubicBezTo>
                      <a:pt x="144644" y="24493"/>
                      <a:pt x="179298" y="59145"/>
                      <a:pt x="179298" y="101890"/>
                    </a:cubicBezTo>
                    <a:close/>
                  </a:path>
                </a:pathLst>
              </a:custGeom>
              <a:solidFill>
                <a:srgbClr val="FF5576"/>
              </a:solidFill>
              <a:ln w="9525" cap="flat">
                <a:noFill/>
                <a:prstDash val="solid"/>
                <a:miter/>
              </a:ln>
            </p:spPr>
            <p:txBody>
              <a:bodyPr rtlCol="0" anchor="ctr"/>
              <a:lstStyle/>
              <a:p>
                <a:endParaRPr lang="en-US"/>
              </a:p>
            </p:txBody>
          </p:sp>
          <p:sp>
            <p:nvSpPr>
              <p:cNvPr id="232" name="Freeform: Shape 231">
                <a:extLst>
                  <a:ext uri="{FF2B5EF4-FFF2-40B4-BE49-F238E27FC236}">
                    <a16:creationId xmlns:a16="http://schemas.microsoft.com/office/drawing/2014/main" id="{1AA75FB4-B763-4BCD-B8DE-3CA974FB175B}"/>
                  </a:ext>
                </a:extLst>
              </p:cNvPr>
              <p:cNvSpPr/>
              <p:nvPr/>
            </p:nvSpPr>
            <p:spPr>
              <a:xfrm>
                <a:off x="13315096" y="3029752"/>
                <a:ext cx="195955" cy="163286"/>
              </a:xfrm>
              <a:custGeom>
                <a:avLst/>
                <a:gdLst>
                  <a:gd name="connsiteX0" fmla="*/ 47682 w 195954"/>
                  <a:gd name="connsiteY0" fmla="*/ 134221 h 163285"/>
                  <a:gd name="connsiteX1" fmla="*/ 125084 w 195954"/>
                  <a:gd name="connsiteY1" fmla="*/ 56823 h 163285"/>
                  <a:gd name="connsiteX2" fmla="*/ 174073 w 195954"/>
                  <a:gd name="connsiteY2" fmla="*/ 74785 h 163285"/>
                  <a:gd name="connsiteX3" fmla="*/ 101896 w 195954"/>
                  <a:gd name="connsiteY3" fmla="*/ 24493 h 163285"/>
                  <a:gd name="connsiteX4" fmla="*/ 24494 w 195954"/>
                  <a:gd name="connsiteY4" fmla="*/ 101890 h 163285"/>
                  <a:gd name="connsiteX5" fmla="*/ 52908 w 195954"/>
                  <a:gd name="connsiteY5" fmla="*/ 161326 h 163285"/>
                  <a:gd name="connsiteX6" fmla="*/ 47682 w 195954"/>
                  <a:gd name="connsiteY6" fmla="*/ 134221 h 163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954" h="163285">
                    <a:moveTo>
                      <a:pt x="47682" y="134221"/>
                    </a:moveTo>
                    <a:cubicBezTo>
                      <a:pt x="47682" y="91440"/>
                      <a:pt x="82301" y="56823"/>
                      <a:pt x="125084" y="56823"/>
                    </a:cubicBezTo>
                    <a:cubicBezTo>
                      <a:pt x="143700" y="56823"/>
                      <a:pt x="160683" y="63681"/>
                      <a:pt x="174073" y="74785"/>
                    </a:cubicBezTo>
                    <a:cubicBezTo>
                      <a:pt x="162969" y="45393"/>
                      <a:pt x="134882" y="24493"/>
                      <a:pt x="101896" y="24493"/>
                    </a:cubicBezTo>
                    <a:cubicBezTo>
                      <a:pt x="59113" y="24493"/>
                      <a:pt x="24494" y="59109"/>
                      <a:pt x="24494" y="101890"/>
                    </a:cubicBezTo>
                    <a:cubicBezTo>
                      <a:pt x="24494" y="125730"/>
                      <a:pt x="35598" y="146957"/>
                      <a:pt x="52908" y="161326"/>
                    </a:cubicBezTo>
                    <a:cubicBezTo>
                      <a:pt x="49642" y="152835"/>
                      <a:pt x="47682" y="143691"/>
                      <a:pt x="47682" y="134221"/>
                    </a:cubicBezTo>
                    <a:close/>
                  </a:path>
                </a:pathLst>
              </a:custGeom>
              <a:solidFill>
                <a:srgbClr val="FF5576"/>
              </a:solidFill>
              <a:ln w="9525" cap="flat">
                <a:noFill/>
                <a:prstDash val="solid"/>
                <a:miter/>
              </a:ln>
            </p:spPr>
            <p:txBody>
              <a:bodyPr rtlCol="0" anchor="ctr"/>
              <a:lstStyle/>
              <a:p>
                <a:endParaRPr lang="en-US"/>
              </a:p>
            </p:txBody>
          </p:sp>
          <p:sp>
            <p:nvSpPr>
              <p:cNvPr id="233" name="Freeform: Shape 232">
                <a:extLst>
                  <a:ext uri="{FF2B5EF4-FFF2-40B4-BE49-F238E27FC236}">
                    <a16:creationId xmlns:a16="http://schemas.microsoft.com/office/drawing/2014/main" id="{CECC9569-1EA6-4C81-8AB3-3176F6B65E84}"/>
                  </a:ext>
                </a:extLst>
              </p:cNvPr>
              <p:cNvSpPr/>
              <p:nvPr/>
            </p:nvSpPr>
            <p:spPr>
              <a:xfrm>
                <a:off x="13288968" y="3003953"/>
                <a:ext cx="228614" cy="228600"/>
              </a:xfrm>
              <a:custGeom>
                <a:avLst/>
                <a:gdLst>
                  <a:gd name="connsiteX0" fmla="*/ 128024 w 228613"/>
                  <a:gd name="connsiteY0" fmla="*/ 231539 h 228600"/>
                  <a:gd name="connsiteX1" fmla="*/ 24494 w 228613"/>
                  <a:gd name="connsiteY1" fmla="*/ 128016 h 228600"/>
                  <a:gd name="connsiteX2" fmla="*/ 128024 w 228613"/>
                  <a:gd name="connsiteY2" fmla="*/ 24493 h 228600"/>
                  <a:gd name="connsiteX3" fmla="*/ 231553 w 228613"/>
                  <a:gd name="connsiteY3" fmla="*/ 128016 h 228600"/>
                  <a:gd name="connsiteX4" fmla="*/ 128024 w 228613"/>
                  <a:gd name="connsiteY4" fmla="*/ 231539 h 228600"/>
                  <a:gd name="connsiteX5" fmla="*/ 128024 w 228613"/>
                  <a:gd name="connsiteY5" fmla="*/ 76744 h 228600"/>
                  <a:gd name="connsiteX6" fmla="*/ 77075 w 228613"/>
                  <a:gd name="connsiteY6" fmla="*/ 127689 h 228600"/>
                  <a:gd name="connsiteX7" fmla="*/ 128024 w 228613"/>
                  <a:gd name="connsiteY7" fmla="*/ 178634 h 228600"/>
                  <a:gd name="connsiteX8" fmla="*/ 178972 w 228613"/>
                  <a:gd name="connsiteY8" fmla="*/ 127689 h 228600"/>
                  <a:gd name="connsiteX9" fmla="*/ 128024 w 228613"/>
                  <a:gd name="connsiteY9" fmla="*/ 76744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13" h="228600">
                    <a:moveTo>
                      <a:pt x="128024" y="231539"/>
                    </a:moveTo>
                    <a:cubicBezTo>
                      <a:pt x="70870" y="231539"/>
                      <a:pt x="24494" y="185166"/>
                      <a:pt x="24494" y="128016"/>
                    </a:cubicBezTo>
                    <a:cubicBezTo>
                      <a:pt x="24494" y="70866"/>
                      <a:pt x="70870" y="24493"/>
                      <a:pt x="128024" y="24493"/>
                    </a:cubicBezTo>
                    <a:cubicBezTo>
                      <a:pt x="185177" y="24493"/>
                      <a:pt x="231553" y="70866"/>
                      <a:pt x="231553" y="128016"/>
                    </a:cubicBezTo>
                    <a:cubicBezTo>
                      <a:pt x="231553" y="184839"/>
                      <a:pt x="185177" y="231539"/>
                      <a:pt x="128024" y="231539"/>
                    </a:cubicBezTo>
                    <a:close/>
                    <a:moveTo>
                      <a:pt x="128024" y="76744"/>
                    </a:moveTo>
                    <a:cubicBezTo>
                      <a:pt x="99937" y="76744"/>
                      <a:pt x="77075" y="99604"/>
                      <a:pt x="77075" y="127689"/>
                    </a:cubicBezTo>
                    <a:cubicBezTo>
                      <a:pt x="77075" y="155774"/>
                      <a:pt x="99937" y="178634"/>
                      <a:pt x="128024" y="178634"/>
                    </a:cubicBezTo>
                    <a:cubicBezTo>
                      <a:pt x="156110" y="178634"/>
                      <a:pt x="178972" y="155774"/>
                      <a:pt x="178972" y="127689"/>
                    </a:cubicBezTo>
                    <a:cubicBezTo>
                      <a:pt x="178972" y="99604"/>
                      <a:pt x="156110" y="76744"/>
                      <a:pt x="128024" y="76744"/>
                    </a:cubicBezTo>
                    <a:close/>
                  </a:path>
                </a:pathLst>
              </a:custGeom>
              <a:solidFill>
                <a:srgbClr val="3F4242"/>
              </a:solidFill>
              <a:ln w="9525" cap="flat">
                <a:noFill/>
                <a:prstDash val="solid"/>
                <a:miter/>
              </a:ln>
            </p:spPr>
            <p:txBody>
              <a:bodyPr rtlCol="0" anchor="ctr"/>
              <a:lstStyle/>
              <a:p>
                <a:endParaRPr lang="en-US"/>
              </a:p>
            </p:txBody>
          </p:sp>
          <p:sp>
            <p:nvSpPr>
              <p:cNvPr id="234" name="Freeform: Shape 233">
                <a:extLst>
                  <a:ext uri="{FF2B5EF4-FFF2-40B4-BE49-F238E27FC236}">
                    <a16:creationId xmlns:a16="http://schemas.microsoft.com/office/drawing/2014/main" id="{8BF39F61-FE49-4B07-A37F-8A28B23A8710}"/>
                  </a:ext>
                </a:extLst>
              </p:cNvPr>
              <p:cNvSpPr/>
              <p:nvPr/>
            </p:nvSpPr>
            <p:spPr>
              <a:xfrm>
                <a:off x="13547628" y="2793967"/>
                <a:ext cx="130636" cy="130629"/>
              </a:xfrm>
              <a:custGeom>
                <a:avLst/>
                <a:gdLst>
                  <a:gd name="connsiteX0" fmla="*/ 106795 w 130636"/>
                  <a:gd name="connsiteY0" fmla="*/ 65641 h 130628"/>
                  <a:gd name="connsiteX1" fmla="*/ 65645 w 130636"/>
                  <a:gd name="connsiteY1" fmla="*/ 106789 h 130628"/>
                  <a:gd name="connsiteX2" fmla="*/ 24494 w 130636"/>
                  <a:gd name="connsiteY2" fmla="*/ 65641 h 130628"/>
                  <a:gd name="connsiteX3" fmla="*/ 65645 w 130636"/>
                  <a:gd name="connsiteY3" fmla="*/ 24493 h 130628"/>
                  <a:gd name="connsiteX4" fmla="*/ 106795 w 130636"/>
                  <a:gd name="connsiteY4" fmla="*/ 65641 h 130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636" h="130628">
                    <a:moveTo>
                      <a:pt x="106795" y="65641"/>
                    </a:moveTo>
                    <a:cubicBezTo>
                      <a:pt x="106795" y="88366"/>
                      <a:pt x="88372" y="106789"/>
                      <a:pt x="65645" y="106789"/>
                    </a:cubicBezTo>
                    <a:cubicBezTo>
                      <a:pt x="42918" y="106789"/>
                      <a:pt x="24494" y="88366"/>
                      <a:pt x="24494" y="65641"/>
                    </a:cubicBezTo>
                    <a:cubicBezTo>
                      <a:pt x="24494" y="42915"/>
                      <a:pt x="42918" y="24493"/>
                      <a:pt x="65645" y="24493"/>
                    </a:cubicBezTo>
                    <a:cubicBezTo>
                      <a:pt x="88371" y="24493"/>
                      <a:pt x="106795" y="42915"/>
                      <a:pt x="106795" y="65641"/>
                    </a:cubicBezTo>
                    <a:close/>
                  </a:path>
                </a:pathLst>
              </a:custGeom>
              <a:solidFill>
                <a:srgbClr val="FF5576"/>
              </a:solidFill>
              <a:ln w="9525" cap="flat">
                <a:noFill/>
                <a:prstDash val="solid"/>
                <a:miter/>
              </a:ln>
            </p:spPr>
            <p:txBody>
              <a:bodyPr rtlCol="0" anchor="ctr"/>
              <a:lstStyle/>
              <a:p>
                <a:endParaRPr lang="en-US"/>
              </a:p>
            </p:txBody>
          </p:sp>
          <p:sp>
            <p:nvSpPr>
              <p:cNvPr id="235" name="Freeform: Shape 234">
                <a:extLst>
                  <a:ext uri="{FF2B5EF4-FFF2-40B4-BE49-F238E27FC236}">
                    <a16:creationId xmlns:a16="http://schemas.microsoft.com/office/drawing/2014/main" id="{0607BDFA-2CAE-40A5-BA01-33BFCAB71D2D}"/>
                  </a:ext>
                </a:extLst>
              </p:cNvPr>
              <p:cNvSpPr/>
              <p:nvPr/>
            </p:nvSpPr>
            <p:spPr>
              <a:xfrm>
                <a:off x="13654097" y="2764576"/>
                <a:ext cx="65318" cy="65314"/>
              </a:xfrm>
              <a:custGeom>
                <a:avLst/>
                <a:gdLst>
                  <a:gd name="connsiteX0" fmla="*/ 46703 w 65318"/>
                  <a:gd name="connsiteY0" fmla="*/ 35596 h 65314"/>
                  <a:gd name="connsiteX1" fmla="*/ 35599 w 65318"/>
                  <a:gd name="connsiteY1" fmla="*/ 46700 h 65314"/>
                  <a:gd name="connsiteX2" fmla="*/ 24495 w 65318"/>
                  <a:gd name="connsiteY2" fmla="*/ 35596 h 65314"/>
                  <a:gd name="connsiteX3" fmla="*/ 35599 w 65318"/>
                  <a:gd name="connsiteY3" fmla="*/ 24493 h 65314"/>
                  <a:gd name="connsiteX4" fmla="*/ 46703 w 65318"/>
                  <a:gd name="connsiteY4" fmla="*/ 35596 h 65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318" h="65314">
                    <a:moveTo>
                      <a:pt x="46703" y="35596"/>
                    </a:moveTo>
                    <a:cubicBezTo>
                      <a:pt x="46703" y="41729"/>
                      <a:pt x="41731" y="46700"/>
                      <a:pt x="35599" y="46700"/>
                    </a:cubicBezTo>
                    <a:cubicBezTo>
                      <a:pt x="29466" y="46700"/>
                      <a:pt x="24495" y="41729"/>
                      <a:pt x="24495" y="35596"/>
                    </a:cubicBezTo>
                    <a:cubicBezTo>
                      <a:pt x="24495" y="29464"/>
                      <a:pt x="29466" y="24493"/>
                      <a:pt x="35599" y="24493"/>
                    </a:cubicBezTo>
                    <a:cubicBezTo>
                      <a:pt x="41731" y="24493"/>
                      <a:pt x="46703" y="29464"/>
                      <a:pt x="46703" y="35596"/>
                    </a:cubicBezTo>
                    <a:close/>
                  </a:path>
                </a:pathLst>
              </a:custGeom>
              <a:solidFill>
                <a:srgbClr val="FF5576"/>
              </a:solidFill>
              <a:ln w="9525" cap="flat">
                <a:noFill/>
                <a:prstDash val="solid"/>
                <a:miter/>
              </a:ln>
            </p:spPr>
            <p:txBody>
              <a:bodyPr rtlCol="0" anchor="ctr"/>
              <a:lstStyle/>
              <a:p>
                <a:endParaRPr lang="en-US"/>
              </a:p>
            </p:txBody>
          </p:sp>
          <p:sp>
            <p:nvSpPr>
              <p:cNvPr id="236" name="Freeform: Shape 235">
                <a:extLst>
                  <a:ext uri="{FF2B5EF4-FFF2-40B4-BE49-F238E27FC236}">
                    <a16:creationId xmlns:a16="http://schemas.microsoft.com/office/drawing/2014/main" id="{503B40A8-3915-4F23-92F1-D6AD5CD8C536}"/>
                  </a:ext>
                </a:extLst>
              </p:cNvPr>
              <p:cNvSpPr/>
              <p:nvPr/>
            </p:nvSpPr>
            <p:spPr>
              <a:xfrm>
                <a:off x="13454550" y="2829890"/>
                <a:ext cx="97977" cy="97971"/>
              </a:xfrm>
              <a:custGeom>
                <a:avLst/>
                <a:gdLst>
                  <a:gd name="connsiteX0" fmla="*/ 76096 w 97977"/>
                  <a:gd name="connsiteY0" fmla="*/ 50292 h 97971"/>
                  <a:gd name="connsiteX1" fmla="*/ 50295 w 97977"/>
                  <a:gd name="connsiteY1" fmla="*/ 76091 h 97971"/>
                  <a:gd name="connsiteX2" fmla="*/ 24494 w 97977"/>
                  <a:gd name="connsiteY2" fmla="*/ 50292 h 97971"/>
                  <a:gd name="connsiteX3" fmla="*/ 50295 w 97977"/>
                  <a:gd name="connsiteY3" fmla="*/ 24493 h 97971"/>
                  <a:gd name="connsiteX4" fmla="*/ 76096 w 97977"/>
                  <a:gd name="connsiteY4" fmla="*/ 50292 h 979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977" h="97971">
                    <a:moveTo>
                      <a:pt x="76096" y="50292"/>
                    </a:moveTo>
                    <a:cubicBezTo>
                      <a:pt x="76096" y="64541"/>
                      <a:pt x="64544" y="76091"/>
                      <a:pt x="50295" y="76091"/>
                    </a:cubicBezTo>
                    <a:cubicBezTo>
                      <a:pt x="36046" y="76091"/>
                      <a:pt x="24494" y="64541"/>
                      <a:pt x="24494" y="50292"/>
                    </a:cubicBezTo>
                    <a:cubicBezTo>
                      <a:pt x="24494" y="36044"/>
                      <a:pt x="36046" y="24493"/>
                      <a:pt x="50295" y="24493"/>
                    </a:cubicBezTo>
                    <a:cubicBezTo>
                      <a:pt x="64544" y="24493"/>
                      <a:pt x="76096" y="36044"/>
                      <a:pt x="76096" y="50292"/>
                    </a:cubicBezTo>
                    <a:close/>
                  </a:path>
                </a:pathLst>
              </a:custGeom>
              <a:solidFill>
                <a:srgbClr val="FF5576"/>
              </a:solidFill>
              <a:ln w="9525" cap="flat">
                <a:noFill/>
                <a:prstDash val="solid"/>
                <a:miter/>
              </a:ln>
            </p:spPr>
            <p:txBody>
              <a:bodyPr rtlCol="0" anchor="ctr"/>
              <a:lstStyle/>
              <a:p>
                <a:endParaRPr lang="en-US"/>
              </a:p>
            </p:txBody>
          </p:sp>
          <p:sp>
            <p:nvSpPr>
              <p:cNvPr id="237" name="Freeform: Shape 236">
                <a:extLst>
                  <a:ext uri="{FF2B5EF4-FFF2-40B4-BE49-F238E27FC236}">
                    <a16:creationId xmlns:a16="http://schemas.microsoft.com/office/drawing/2014/main" id="{54EB4AD9-C2FE-43C0-90CB-B09D5EAC2298}"/>
                  </a:ext>
                </a:extLst>
              </p:cNvPr>
              <p:cNvSpPr/>
              <p:nvPr/>
            </p:nvSpPr>
            <p:spPr>
              <a:xfrm>
                <a:off x="16287726" y="2692077"/>
                <a:ext cx="391909" cy="391886"/>
              </a:xfrm>
              <a:custGeom>
                <a:avLst/>
                <a:gdLst>
                  <a:gd name="connsiteX0" fmla="*/ 396155 w 391909"/>
                  <a:gd name="connsiteY0" fmla="*/ 210312 h 391885"/>
                  <a:gd name="connsiteX1" fmla="*/ 210325 w 391909"/>
                  <a:gd name="connsiteY1" fmla="*/ 396131 h 391885"/>
                  <a:gd name="connsiteX2" fmla="*/ 24494 w 391909"/>
                  <a:gd name="connsiteY2" fmla="*/ 210312 h 391885"/>
                  <a:gd name="connsiteX3" fmla="*/ 210325 w 391909"/>
                  <a:gd name="connsiteY3" fmla="*/ 24493 h 391885"/>
                  <a:gd name="connsiteX4" fmla="*/ 396155 w 391909"/>
                  <a:gd name="connsiteY4" fmla="*/ 210312 h 3918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909" h="391885">
                    <a:moveTo>
                      <a:pt x="396155" y="210312"/>
                    </a:moveTo>
                    <a:cubicBezTo>
                      <a:pt x="396155" y="312937"/>
                      <a:pt x="312956" y="396131"/>
                      <a:pt x="210325" y="396131"/>
                    </a:cubicBezTo>
                    <a:cubicBezTo>
                      <a:pt x="107693" y="396131"/>
                      <a:pt x="24494" y="312937"/>
                      <a:pt x="24494" y="210312"/>
                    </a:cubicBezTo>
                    <a:cubicBezTo>
                      <a:pt x="24494" y="107687"/>
                      <a:pt x="107693" y="24493"/>
                      <a:pt x="210325" y="24493"/>
                    </a:cubicBezTo>
                    <a:cubicBezTo>
                      <a:pt x="312956" y="24493"/>
                      <a:pt x="396155" y="107687"/>
                      <a:pt x="396155" y="210312"/>
                    </a:cubicBezTo>
                    <a:close/>
                  </a:path>
                </a:pathLst>
              </a:custGeom>
              <a:solidFill>
                <a:srgbClr val="FF5576"/>
              </a:solidFill>
              <a:ln w="9525" cap="flat">
                <a:noFill/>
                <a:prstDash val="solid"/>
                <a:miter/>
              </a:ln>
            </p:spPr>
            <p:txBody>
              <a:bodyPr rtlCol="0" anchor="ctr"/>
              <a:lstStyle/>
              <a:p>
                <a:endParaRPr lang="en-US"/>
              </a:p>
            </p:txBody>
          </p:sp>
          <p:sp>
            <p:nvSpPr>
              <p:cNvPr id="238" name="Freeform: Shape 237">
                <a:extLst>
                  <a:ext uri="{FF2B5EF4-FFF2-40B4-BE49-F238E27FC236}">
                    <a16:creationId xmlns:a16="http://schemas.microsoft.com/office/drawing/2014/main" id="{92F99CA3-E553-411E-A197-7E73AC19BF54}"/>
                  </a:ext>
                </a:extLst>
              </p:cNvPr>
              <p:cNvSpPr/>
              <p:nvPr/>
            </p:nvSpPr>
            <p:spPr>
              <a:xfrm>
                <a:off x="16287726" y="2692077"/>
                <a:ext cx="391909" cy="359229"/>
              </a:xfrm>
              <a:custGeom>
                <a:avLst/>
                <a:gdLst>
                  <a:gd name="connsiteX0" fmla="*/ 56827 w 391909"/>
                  <a:gd name="connsiteY0" fmla="*/ 254726 h 359228"/>
                  <a:gd name="connsiteX1" fmla="*/ 242657 w 391909"/>
                  <a:gd name="connsiteY1" fmla="*/ 68907 h 359228"/>
                  <a:gd name="connsiteX2" fmla="*/ 373294 w 391909"/>
                  <a:gd name="connsiteY2" fmla="*/ 122791 h 359228"/>
                  <a:gd name="connsiteX3" fmla="*/ 210325 w 391909"/>
                  <a:gd name="connsiteY3" fmla="*/ 24493 h 359228"/>
                  <a:gd name="connsiteX4" fmla="*/ 24494 w 391909"/>
                  <a:gd name="connsiteY4" fmla="*/ 210312 h 359228"/>
                  <a:gd name="connsiteX5" fmla="*/ 79688 w 391909"/>
                  <a:gd name="connsiteY5" fmla="*/ 342247 h 359228"/>
                  <a:gd name="connsiteX6" fmla="*/ 56827 w 391909"/>
                  <a:gd name="connsiteY6" fmla="*/ 254726 h 359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1909" h="359228">
                    <a:moveTo>
                      <a:pt x="56827" y="254726"/>
                    </a:moveTo>
                    <a:cubicBezTo>
                      <a:pt x="56827" y="152182"/>
                      <a:pt x="140107" y="68907"/>
                      <a:pt x="242657" y="68907"/>
                    </a:cubicBezTo>
                    <a:cubicBezTo>
                      <a:pt x="293605" y="68907"/>
                      <a:pt x="339654" y="89481"/>
                      <a:pt x="373294" y="122791"/>
                    </a:cubicBezTo>
                    <a:cubicBezTo>
                      <a:pt x="341941" y="64661"/>
                      <a:pt x="281195" y="24493"/>
                      <a:pt x="210325" y="24493"/>
                    </a:cubicBezTo>
                    <a:cubicBezTo>
                      <a:pt x="107775" y="24493"/>
                      <a:pt x="24494" y="107769"/>
                      <a:pt x="24494" y="210312"/>
                    </a:cubicBezTo>
                    <a:cubicBezTo>
                      <a:pt x="24494" y="261910"/>
                      <a:pt x="45723" y="308610"/>
                      <a:pt x="79688" y="342247"/>
                    </a:cubicBezTo>
                    <a:cubicBezTo>
                      <a:pt x="65645" y="316121"/>
                      <a:pt x="56827" y="286730"/>
                      <a:pt x="56827" y="254726"/>
                    </a:cubicBezTo>
                    <a:close/>
                  </a:path>
                </a:pathLst>
              </a:custGeom>
              <a:solidFill>
                <a:srgbClr val="FF5576"/>
              </a:solidFill>
              <a:ln w="9525" cap="flat">
                <a:noFill/>
                <a:prstDash val="solid"/>
                <a:miter/>
              </a:ln>
            </p:spPr>
            <p:txBody>
              <a:bodyPr rtlCol="0" anchor="ctr"/>
              <a:lstStyle/>
              <a:p>
                <a:endParaRPr lang="en-US"/>
              </a:p>
            </p:txBody>
          </p:sp>
          <p:sp>
            <p:nvSpPr>
              <p:cNvPr id="239" name="Freeform: Shape 238">
                <a:extLst>
                  <a:ext uri="{FF2B5EF4-FFF2-40B4-BE49-F238E27FC236}">
                    <a16:creationId xmlns:a16="http://schemas.microsoft.com/office/drawing/2014/main" id="{84723EEC-3234-4A01-AE37-A5F4693E06B9}"/>
                  </a:ext>
                </a:extLst>
              </p:cNvPr>
              <p:cNvSpPr/>
              <p:nvPr/>
            </p:nvSpPr>
            <p:spPr>
              <a:xfrm>
                <a:off x="16267151" y="2671503"/>
                <a:ext cx="457227" cy="457200"/>
              </a:xfrm>
              <a:custGeom>
                <a:avLst/>
                <a:gdLst>
                  <a:gd name="connsiteX0" fmla="*/ 230900 w 457227"/>
                  <a:gd name="connsiteY0" fmla="*/ 437279 h 457200"/>
                  <a:gd name="connsiteX1" fmla="*/ 24494 w 457227"/>
                  <a:gd name="connsiteY1" fmla="*/ 230886 h 457200"/>
                  <a:gd name="connsiteX2" fmla="*/ 230900 w 457227"/>
                  <a:gd name="connsiteY2" fmla="*/ 24493 h 457200"/>
                  <a:gd name="connsiteX3" fmla="*/ 437305 w 457227"/>
                  <a:gd name="connsiteY3" fmla="*/ 230886 h 457200"/>
                  <a:gd name="connsiteX4" fmla="*/ 230900 w 457227"/>
                  <a:gd name="connsiteY4" fmla="*/ 437279 h 457200"/>
                  <a:gd name="connsiteX5" fmla="*/ 230900 w 457227"/>
                  <a:gd name="connsiteY5" fmla="*/ 65641 h 457200"/>
                  <a:gd name="connsiteX6" fmla="*/ 65645 w 457227"/>
                  <a:gd name="connsiteY6" fmla="*/ 230886 h 457200"/>
                  <a:gd name="connsiteX7" fmla="*/ 230900 w 457227"/>
                  <a:gd name="connsiteY7" fmla="*/ 396131 h 457200"/>
                  <a:gd name="connsiteX8" fmla="*/ 396155 w 457227"/>
                  <a:gd name="connsiteY8" fmla="*/ 230886 h 457200"/>
                  <a:gd name="connsiteX9" fmla="*/ 230900 w 457227"/>
                  <a:gd name="connsiteY9" fmla="*/ 65641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7227" h="457200">
                    <a:moveTo>
                      <a:pt x="230900" y="437279"/>
                    </a:moveTo>
                    <a:cubicBezTo>
                      <a:pt x="116920" y="437279"/>
                      <a:pt x="24494" y="344533"/>
                      <a:pt x="24494" y="230886"/>
                    </a:cubicBezTo>
                    <a:cubicBezTo>
                      <a:pt x="24494" y="116913"/>
                      <a:pt x="117247" y="24493"/>
                      <a:pt x="230900" y="24493"/>
                    </a:cubicBezTo>
                    <a:cubicBezTo>
                      <a:pt x="344880" y="24493"/>
                      <a:pt x="437305" y="117239"/>
                      <a:pt x="437305" y="230886"/>
                    </a:cubicBezTo>
                    <a:cubicBezTo>
                      <a:pt x="437305" y="344859"/>
                      <a:pt x="344880" y="437279"/>
                      <a:pt x="230900" y="437279"/>
                    </a:cubicBezTo>
                    <a:close/>
                    <a:moveTo>
                      <a:pt x="230900" y="65641"/>
                    </a:moveTo>
                    <a:cubicBezTo>
                      <a:pt x="139781" y="65641"/>
                      <a:pt x="65645" y="139773"/>
                      <a:pt x="65645" y="230886"/>
                    </a:cubicBezTo>
                    <a:cubicBezTo>
                      <a:pt x="65645" y="321999"/>
                      <a:pt x="139781" y="396131"/>
                      <a:pt x="230900" y="396131"/>
                    </a:cubicBezTo>
                    <a:cubicBezTo>
                      <a:pt x="322019" y="396131"/>
                      <a:pt x="396155" y="321999"/>
                      <a:pt x="396155" y="230886"/>
                    </a:cubicBezTo>
                    <a:cubicBezTo>
                      <a:pt x="396155" y="139773"/>
                      <a:pt x="322019" y="65641"/>
                      <a:pt x="230900" y="65641"/>
                    </a:cubicBezTo>
                    <a:close/>
                  </a:path>
                </a:pathLst>
              </a:custGeom>
              <a:solidFill>
                <a:srgbClr val="3F4242"/>
              </a:solidFill>
              <a:ln w="9525" cap="flat">
                <a:noFill/>
                <a:prstDash val="solid"/>
                <a:miter/>
              </a:ln>
            </p:spPr>
            <p:txBody>
              <a:bodyPr rtlCol="0" anchor="ctr"/>
              <a:lstStyle/>
              <a:p>
                <a:endParaRPr lang="en-US"/>
              </a:p>
            </p:txBody>
          </p:sp>
          <p:sp>
            <p:nvSpPr>
              <p:cNvPr id="240" name="Freeform: Shape 239">
                <a:extLst>
                  <a:ext uri="{FF2B5EF4-FFF2-40B4-BE49-F238E27FC236}">
                    <a16:creationId xmlns:a16="http://schemas.microsoft.com/office/drawing/2014/main" id="{85659A2A-BD26-4795-9273-3DC3B6711B93}"/>
                  </a:ext>
                </a:extLst>
              </p:cNvPr>
              <p:cNvSpPr/>
              <p:nvPr/>
            </p:nvSpPr>
            <p:spPr>
              <a:xfrm>
                <a:off x="16267477" y="2461517"/>
                <a:ext cx="163295" cy="163286"/>
              </a:xfrm>
              <a:custGeom>
                <a:avLst/>
                <a:gdLst>
                  <a:gd name="connsiteX0" fmla="*/ 170154 w 163295"/>
                  <a:gd name="connsiteY0" fmla="*/ 97318 h 163285"/>
                  <a:gd name="connsiteX1" fmla="*/ 97324 w 163295"/>
                  <a:gd name="connsiteY1" fmla="*/ 170144 h 163285"/>
                  <a:gd name="connsiteX2" fmla="*/ 24494 w 163295"/>
                  <a:gd name="connsiteY2" fmla="*/ 97318 h 163285"/>
                  <a:gd name="connsiteX3" fmla="*/ 97324 w 163295"/>
                  <a:gd name="connsiteY3" fmla="*/ 24493 h 163285"/>
                  <a:gd name="connsiteX4" fmla="*/ 170154 w 163295"/>
                  <a:gd name="connsiteY4" fmla="*/ 97318 h 1632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295" h="163285">
                    <a:moveTo>
                      <a:pt x="170154" y="97318"/>
                    </a:moveTo>
                    <a:cubicBezTo>
                      <a:pt x="170154" y="137539"/>
                      <a:pt x="137547" y="170144"/>
                      <a:pt x="97324" y="170144"/>
                    </a:cubicBezTo>
                    <a:cubicBezTo>
                      <a:pt x="57101" y="170144"/>
                      <a:pt x="24494" y="137539"/>
                      <a:pt x="24494" y="97318"/>
                    </a:cubicBezTo>
                    <a:cubicBezTo>
                      <a:pt x="24494" y="57098"/>
                      <a:pt x="57101" y="24493"/>
                      <a:pt x="97324" y="24493"/>
                    </a:cubicBezTo>
                    <a:cubicBezTo>
                      <a:pt x="137547" y="24493"/>
                      <a:pt x="170154" y="57098"/>
                      <a:pt x="170154" y="97318"/>
                    </a:cubicBezTo>
                    <a:close/>
                  </a:path>
                </a:pathLst>
              </a:custGeom>
              <a:solidFill>
                <a:srgbClr val="FF5576"/>
              </a:solidFill>
              <a:ln w="9525" cap="flat">
                <a:noFill/>
                <a:prstDash val="solid"/>
                <a:miter/>
              </a:ln>
            </p:spPr>
            <p:txBody>
              <a:bodyPr rtlCol="0" anchor="ctr"/>
              <a:lstStyle/>
              <a:p>
                <a:endParaRPr lang="en-US"/>
              </a:p>
            </p:txBody>
          </p:sp>
          <p:sp>
            <p:nvSpPr>
              <p:cNvPr id="241" name="Freeform: Shape 240">
                <a:extLst>
                  <a:ext uri="{FF2B5EF4-FFF2-40B4-BE49-F238E27FC236}">
                    <a16:creationId xmlns:a16="http://schemas.microsoft.com/office/drawing/2014/main" id="{815C4048-186E-487B-BFAC-56FD35F78BDE}"/>
                  </a:ext>
                </a:extLst>
              </p:cNvPr>
              <p:cNvSpPr/>
              <p:nvPr/>
            </p:nvSpPr>
            <p:spPr>
              <a:xfrm>
                <a:off x="16267151" y="2461517"/>
                <a:ext cx="163295" cy="163286"/>
              </a:xfrm>
              <a:custGeom>
                <a:avLst/>
                <a:gdLst>
                  <a:gd name="connsiteX0" fmla="*/ 48009 w 163295"/>
                  <a:gd name="connsiteY0" fmla="*/ 120505 h 163285"/>
                  <a:gd name="connsiteX1" fmla="*/ 120839 w 163295"/>
                  <a:gd name="connsiteY1" fmla="*/ 47679 h 163285"/>
                  <a:gd name="connsiteX2" fmla="*/ 159050 w 163295"/>
                  <a:gd name="connsiteY2" fmla="*/ 58783 h 163285"/>
                  <a:gd name="connsiteX3" fmla="*/ 97324 w 163295"/>
                  <a:gd name="connsiteY3" fmla="*/ 24493 h 163285"/>
                  <a:gd name="connsiteX4" fmla="*/ 24494 w 163295"/>
                  <a:gd name="connsiteY4" fmla="*/ 97318 h 163285"/>
                  <a:gd name="connsiteX5" fmla="*/ 58786 w 163295"/>
                  <a:gd name="connsiteY5" fmla="*/ 159040 h 163285"/>
                  <a:gd name="connsiteX6" fmla="*/ 48009 w 163295"/>
                  <a:gd name="connsiteY6" fmla="*/ 120505 h 163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3295" h="163285">
                    <a:moveTo>
                      <a:pt x="48009" y="120505"/>
                    </a:moveTo>
                    <a:cubicBezTo>
                      <a:pt x="48009" y="80337"/>
                      <a:pt x="80668" y="47679"/>
                      <a:pt x="120839" y="47679"/>
                    </a:cubicBezTo>
                    <a:cubicBezTo>
                      <a:pt x="134882" y="47679"/>
                      <a:pt x="147946" y="51925"/>
                      <a:pt x="159050" y="58783"/>
                    </a:cubicBezTo>
                    <a:cubicBezTo>
                      <a:pt x="146313" y="38209"/>
                      <a:pt x="123451" y="24493"/>
                      <a:pt x="97324" y="24493"/>
                    </a:cubicBezTo>
                    <a:cubicBezTo>
                      <a:pt x="57153" y="24493"/>
                      <a:pt x="24494" y="57150"/>
                      <a:pt x="24494" y="97318"/>
                    </a:cubicBezTo>
                    <a:cubicBezTo>
                      <a:pt x="24494" y="123444"/>
                      <a:pt x="38211" y="145977"/>
                      <a:pt x="58786" y="159040"/>
                    </a:cubicBezTo>
                    <a:cubicBezTo>
                      <a:pt x="52255" y="147937"/>
                      <a:pt x="48009" y="134874"/>
                      <a:pt x="48009" y="120505"/>
                    </a:cubicBezTo>
                    <a:close/>
                  </a:path>
                </a:pathLst>
              </a:custGeom>
              <a:solidFill>
                <a:srgbClr val="FF5576"/>
              </a:solidFill>
              <a:ln w="9525" cap="flat">
                <a:noFill/>
                <a:prstDash val="solid"/>
                <a:miter/>
              </a:ln>
            </p:spPr>
            <p:txBody>
              <a:bodyPr rtlCol="0" anchor="ctr"/>
              <a:lstStyle/>
              <a:p>
                <a:endParaRPr lang="en-US"/>
              </a:p>
            </p:txBody>
          </p:sp>
          <p:sp>
            <p:nvSpPr>
              <p:cNvPr id="242" name="Freeform: Shape 241">
                <a:extLst>
                  <a:ext uri="{FF2B5EF4-FFF2-40B4-BE49-F238E27FC236}">
                    <a16:creationId xmlns:a16="http://schemas.microsoft.com/office/drawing/2014/main" id="{CAF37AC8-201C-44DA-96A4-61ECFB7ABEE7}"/>
                  </a:ext>
                </a:extLst>
              </p:cNvPr>
              <p:cNvSpPr/>
              <p:nvPr/>
            </p:nvSpPr>
            <p:spPr>
              <a:xfrm>
                <a:off x="16246902" y="2440943"/>
                <a:ext cx="228614" cy="228600"/>
              </a:xfrm>
              <a:custGeom>
                <a:avLst/>
                <a:gdLst>
                  <a:gd name="connsiteX0" fmla="*/ 117899 w 228613"/>
                  <a:gd name="connsiteY0" fmla="*/ 211292 h 228600"/>
                  <a:gd name="connsiteX1" fmla="*/ 24494 w 228613"/>
                  <a:gd name="connsiteY1" fmla="*/ 117892 h 228600"/>
                  <a:gd name="connsiteX2" fmla="*/ 117899 w 228613"/>
                  <a:gd name="connsiteY2" fmla="*/ 24493 h 228600"/>
                  <a:gd name="connsiteX3" fmla="*/ 211304 w 228613"/>
                  <a:gd name="connsiteY3" fmla="*/ 117892 h 228600"/>
                  <a:gd name="connsiteX4" fmla="*/ 117899 w 228613"/>
                  <a:gd name="connsiteY4" fmla="*/ 211292 h 228600"/>
                  <a:gd name="connsiteX5" fmla="*/ 117899 w 228613"/>
                  <a:gd name="connsiteY5" fmla="*/ 65967 h 228600"/>
                  <a:gd name="connsiteX6" fmla="*/ 65972 w 228613"/>
                  <a:gd name="connsiteY6" fmla="*/ 117892 h 228600"/>
                  <a:gd name="connsiteX7" fmla="*/ 117899 w 228613"/>
                  <a:gd name="connsiteY7" fmla="*/ 170144 h 228600"/>
                  <a:gd name="connsiteX8" fmla="*/ 169827 w 228613"/>
                  <a:gd name="connsiteY8" fmla="*/ 117892 h 228600"/>
                  <a:gd name="connsiteX9" fmla="*/ 117899 w 228613"/>
                  <a:gd name="connsiteY9" fmla="*/ 65967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13" h="228600">
                    <a:moveTo>
                      <a:pt x="117899" y="211292"/>
                    </a:moveTo>
                    <a:cubicBezTo>
                      <a:pt x="66298" y="211292"/>
                      <a:pt x="24494" y="169491"/>
                      <a:pt x="24494" y="117892"/>
                    </a:cubicBezTo>
                    <a:cubicBezTo>
                      <a:pt x="24494" y="66294"/>
                      <a:pt x="66298" y="24493"/>
                      <a:pt x="117899" y="24493"/>
                    </a:cubicBezTo>
                    <a:cubicBezTo>
                      <a:pt x="169501" y="24493"/>
                      <a:pt x="211304" y="66294"/>
                      <a:pt x="211304" y="117892"/>
                    </a:cubicBezTo>
                    <a:cubicBezTo>
                      <a:pt x="210978" y="169491"/>
                      <a:pt x="169174" y="211292"/>
                      <a:pt x="117899" y="211292"/>
                    </a:cubicBezTo>
                    <a:close/>
                    <a:moveTo>
                      <a:pt x="117899" y="65967"/>
                    </a:moveTo>
                    <a:cubicBezTo>
                      <a:pt x="89159" y="65967"/>
                      <a:pt x="65972" y="89481"/>
                      <a:pt x="65972" y="117892"/>
                    </a:cubicBezTo>
                    <a:cubicBezTo>
                      <a:pt x="65972" y="146631"/>
                      <a:pt x="89486" y="170144"/>
                      <a:pt x="117899" y="170144"/>
                    </a:cubicBezTo>
                    <a:cubicBezTo>
                      <a:pt x="146639" y="170144"/>
                      <a:pt x="169827" y="146631"/>
                      <a:pt x="169827" y="117892"/>
                    </a:cubicBezTo>
                    <a:cubicBezTo>
                      <a:pt x="169827" y="89154"/>
                      <a:pt x="146313" y="65967"/>
                      <a:pt x="117899" y="65967"/>
                    </a:cubicBezTo>
                    <a:close/>
                  </a:path>
                </a:pathLst>
              </a:custGeom>
              <a:solidFill>
                <a:srgbClr val="3F4242"/>
              </a:solidFill>
              <a:ln w="9525" cap="flat">
                <a:noFill/>
                <a:prstDash val="solid"/>
                <a:miter/>
              </a:ln>
            </p:spPr>
            <p:txBody>
              <a:bodyPr rtlCol="0" anchor="ctr"/>
              <a:lstStyle/>
              <a:p>
                <a:endParaRPr lang="en-US"/>
              </a:p>
            </p:txBody>
          </p:sp>
          <p:sp>
            <p:nvSpPr>
              <p:cNvPr id="243" name="Freeform: Shape 242">
                <a:extLst>
                  <a:ext uri="{FF2B5EF4-FFF2-40B4-BE49-F238E27FC236}">
                    <a16:creationId xmlns:a16="http://schemas.microsoft.com/office/drawing/2014/main" id="{477FE51C-A1CC-4E7D-855A-3E06BB0C5D01}"/>
                  </a:ext>
                </a:extLst>
              </p:cNvPr>
              <p:cNvSpPr/>
              <p:nvPr/>
            </p:nvSpPr>
            <p:spPr>
              <a:xfrm>
                <a:off x="16044089" y="2760657"/>
                <a:ext cx="163295" cy="163286"/>
              </a:xfrm>
              <a:custGeom>
                <a:avLst/>
                <a:gdLst>
                  <a:gd name="connsiteX0" fmla="*/ 170154 w 163295"/>
                  <a:gd name="connsiteY0" fmla="*/ 97318 h 163285"/>
                  <a:gd name="connsiteX1" fmla="*/ 97324 w 163295"/>
                  <a:gd name="connsiteY1" fmla="*/ 170144 h 163285"/>
                  <a:gd name="connsiteX2" fmla="*/ 24495 w 163295"/>
                  <a:gd name="connsiteY2" fmla="*/ 97318 h 163285"/>
                  <a:gd name="connsiteX3" fmla="*/ 97324 w 163295"/>
                  <a:gd name="connsiteY3" fmla="*/ 24493 h 163285"/>
                  <a:gd name="connsiteX4" fmla="*/ 170154 w 163295"/>
                  <a:gd name="connsiteY4" fmla="*/ 97318 h 1632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295" h="163285">
                    <a:moveTo>
                      <a:pt x="170154" y="97318"/>
                    </a:moveTo>
                    <a:cubicBezTo>
                      <a:pt x="170154" y="137539"/>
                      <a:pt x="137547" y="170144"/>
                      <a:pt x="97324" y="170144"/>
                    </a:cubicBezTo>
                    <a:cubicBezTo>
                      <a:pt x="57101" y="170144"/>
                      <a:pt x="24495" y="137539"/>
                      <a:pt x="24495" y="97318"/>
                    </a:cubicBezTo>
                    <a:cubicBezTo>
                      <a:pt x="24495" y="57098"/>
                      <a:pt x="57101" y="24493"/>
                      <a:pt x="97324" y="24493"/>
                    </a:cubicBezTo>
                    <a:cubicBezTo>
                      <a:pt x="137547" y="24493"/>
                      <a:pt x="170154" y="57098"/>
                      <a:pt x="170154" y="97318"/>
                    </a:cubicBezTo>
                    <a:close/>
                  </a:path>
                </a:pathLst>
              </a:custGeom>
              <a:solidFill>
                <a:srgbClr val="FF5576"/>
              </a:solidFill>
              <a:ln w="9525" cap="flat">
                <a:noFill/>
                <a:prstDash val="solid"/>
                <a:miter/>
              </a:ln>
            </p:spPr>
            <p:txBody>
              <a:bodyPr rtlCol="0" anchor="ctr"/>
              <a:lstStyle/>
              <a:p>
                <a:endParaRPr lang="en-US"/>
              </a:p>
            </p:txBody>
          </p:sp>
          <p:sp>
            <p:nvSpPr>
              <p:cNvPr id="244" name="Freeform: Shape 243">
                <a:extLst>
                  <a:ext uri="{FF2B5EF4-FFF2-40B4-BE49-F238E27FC236}">
                    <a16:creationId xmlns:a16="http://schemas.microsoft.com/office/drawing/2014/main" id="{EC522470-F076-46BD-B1C0-CFECC17E3F42}"/>
                  </a:ext>
                </a:extLst>
              </p:cNvPr>
              <p:cNvSpPr/>
              <p:nvPr/>
            </p:nvSpPr>
            <p:spPr>
              <a:xfrm>
                <a:off x="16043763" y="2760657"/>
                <a:ext cx="163295" cy="163286"/>
              </a:xfrm>
              <a:custGeom>
                <a:avLst/>
                <a:gdLst>
                  <a:gd name="connsiteX0" fmla="*/ 48009 w 163295"/>
                  <a:gd name="connsiteY0" fmla="*/ 120505 h 163285"/>
                  <a:gd name="connsiteX1" fmla="*/ 120839 w 163295"/>
                  <a:gd name="connsiteY1" fmla="*/ 47679 h 163285"/>
                  <a:gd name="connsiteX2" fmla="*/ 159050 w 163295"/>
                  <a:gd name="connsiteY2" fmla="*/ 58783 h 163285"/>
                  <a:gd name="connsiteX3" fmla="*/ 97324 w 163295"/>
                  <a:gd name="connsiteY3" fmla="*/ 24493 h 163285"/>
                  <a:gd name="connsiteX4" fmla="*/ 24494 w 163295"/>
                  <a:gd name="connsiteY4" fmla="*/ 97318 h 163285"/>
                  <a:gd name="connsiteX5" fmla="*/ 58786 w 163295"/>
                  <a:gd name="connsiteY5" fmla="*/ 159040 h 163285"/>
                  <a:gd name="connsiteX6" fmla="*/ 48009 w 163295"/>
                  <a:gd name="connsiteY6" fmla="*/ 120505 h 163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3295" h="163285">
                    <a:moveTo>
                      <a:pt x="48009" y="120505"/>
                    </a:moveTo>
                    <a:cubicBezTo>
                      <a:pt x="48009" y="80337"/>
                      <a:pt x="80668" y="47679"/>
                      <a:pt x="120839" y="47679"/>
                    </a:cubicBezTo>
                    <a:cubicBezTo>
                      <a:pt x="134882" y="47679"/>
                      <a:pt x="147946" y="51925"/>
                      <a:pt x="159050" y="58783"/>
                    </a:cubicBezTo>
                    <a:cubicBezTo>
                      <a:pt x="146313" y="38209"/>
                      <a:pt x="123451" y="24493"/>
                      <a:pt x="97324" y="24493"/>
                    </a:cubicBezTo>
                    <a:cubicBezTo>
                      <a:pt x="57153" y="24493"/>
                      <a:pt x="24494" y="57150"/>
                      <a:pt x="24494" y="97318"/>
                    </a:cubicBezTo>
                    <a:cubicBezTo>
                      <a:pt x="24494" y="123444"/>
                      <a:pt x="38211" y="145977"/>
                      <a:pt x="58786" y="159040"/>
                    </a:cubicBezTo>
                    <a:cubicBezTo>
                      <a:pt x="52255" y="147610"/>
                      <a:pt x="48009" y="134547"/>
                      <a:pt x="48009" y="120505"/>
                    </a:cubicBezTo>
                    <a:close/>
                  </a:path>
                </a:pathLst>
              </a:custGeom>
              <a:solidFill>
                <a:srgbClr val="FF5576"/>
              </a:solidFill>
              <a:ln w="9525" cap="flat">
                <a:noFill/>
                <a:prstDash val="solid"/>
                <a:miter/>
              </a:ln>
            </p:spPr>
            <p:txBody>
              <a:bodyPr rtlCol="0" anchor="ctr"/>
              <a:lstStyle/>
              <a:p>
                <a:endParaRPr lang="en-US"/>
              </a:p>
            </p:txBody>
          </p:sp>
          <p:sp>
            <p:nvSpPr>
              <p:cNvPr id="245" name="Freeform: Shape 244">
                <a:extLst>
                  <a:ext uri="{FF2B5EF4-FFF2-40B4-BE49-F238E27FC236}">
                    <a16:creationId xmlns:a16="http://schemas.microsoft.com/office/drawing/2014/main" id="{0A16AD5F-6A75-4AD8-970F-C3F8C92E9768}"/>
                  </a:ext>
                </a:extLst>
              </p:cNvPr>
              <p:cNvSpPr/>
              <p:nvPr/>
            </p:nvSpPr>
            <p:spPr>
              <a:xfrm>
                <a:off x="16023514" y="2740083"/>
                <a:ext cx="228614" cy="228600"/>
              </a:xfrm>
              <a:custGeom>
                <a:avLst/>
                <a:gdLst>
                  <a:gd name="connsiteX0" fmla="*/ 117899 w 228613"/>
                  <a:gd name="connsiteY0" fmla="*/ 211292 h 228600"/>
                  <a:gd name="connsiteX1" fmla="*/ 24494 w 228613"/>
                  <a:gd name="connsiteY1" fmla="*/ 117892 h 228600"/>
                  <a:gd name="connsiteX2" fmla="*/ 117899 w 228613"/>
                  <a:gd name="connsiteY2" fmla="*/ 24493 h 228600"/>
                  <a:gd name="connsiteX3" fmla="*/ 211304 w 228613"/>
                  <a:gd name="connsiteY3" fmla="*/ 117892 h 228600"/>
                  <a:gd name="connsiteX4" fmla="*/ 117899 w 228613"/>
                  <a:gd name="connsiteY4" fmla="*/ 211292 h 228600"/>
                  <a:gd name="connsiteX5" fmla="*/ 117899 w 228613"/>
                  <a:gd name="connsiteY5" fmla="*/ 65641 h 228600"/>
                  <a:gd name="connsiteX6" fmla="*/ 65972 w 228613"/>
                  <a:gd name="connsiteY6" fmla="*/ 117566 h 228600"/>
                  <a:gd name="connsiteX7" fmla="*/ 117899 w 228613"/>
                  <a:gd name="connsiteY7" fmla="*/ 169817 h 228600"/>
                  <a:gd name="connsiteX8" fmla="*/ 169827 w 228613"/>
                  <a:gd name="connsiteY8" fmla="*/ 117566 h 228600"/>
                  <a:gd name="connsiteX9" fmla="*/ 117899 w 228613"/>
                  <a:gd name="connsiteY9" fmla="*/ 6564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13" h="228600">
                    <a:moveTo>
                      <a:pt x="117899" y="211292"/>
                    </a:moveTo>
                    <a:cubicBezTo>
                      <a:pt x="66298" y="211292"/>
                      <a:pt x="24494" y="169491"/>
                      <a:pt x="24494" y="117892"/>
                    </a:cubicBezTo>
                    <a:cubicBezTo>
                      <a:pt x="24494" y="66294"/>
                      <a:pt x="66298" y="24493"/>
                      <a:pt x="117899" y="24493"/>
                    </a:cubicBezTo>
                    <a:cubicBezTo>
                      <a:pt x="169501" y="24493"/>
                      <a:pt x="211304" y="66294"/>
                      <a:pt x="211304" y="117892"/>
                    </a:cubicBezTo>
                    <a:cubicBezTo>
                      <a:pt x="211304" y="169491"/>
                      <a:pt x="169174" y="211292"/>
                      <a:pt x="117899" y="211292"/>
                    </a:cubicBezTo>
                    <a:close/>
                    <a:moveTo>
                      <a:pt x="117899" y="65641"/>
                    </a:moveTo>
                    <a:cubicBezTo>
                      <a:pt x="89159" y="65641"/>
                      <a:pt x="65972" y="89154"/>
                      <a:pt x="65972" y="117566"/>
                    </a:cubicBezTo>
                    <a:cubicBezTo>
                      <a:pt x="65972" y="146304"/>
                      <a:pt x="89486" y="169817"/>
                      <a:pt x="117899" y="169817"/>
                    </a:cubicBezTo>
                    <a:cubicBezTo>
                      <a:pt x="146639" y="169817"/>
                      <a:pt x="169827" y="146304"/>
                      <a:pt x="169827" y="117566"/>
                    </a:cubicBezTo>
                    <a:cubicBezTo>
                      <a:pt x="169827" y="89154"/>
                      <a:pt x="146639" y="65641"/>
                      <a:pt x="117899" y="65641"/>
                    </a:cubicBezTo>
                    <a:close/>
                  </a:path>
                </a:pathLst>
              </a:custGeom>
              <a:solidFill>
                <a:srgbClr val="3F4242"/>
              </a:solidFill>
              <a:ln w="9525" cap="flat">
                <a:noFill/>
                <a:prstDash val="solid"/>
                <a:miter/>
              </a:ln>
            </p:spPr>
            <p:txBody>
              <a:bodyPr rtlCol="0" anchor="ctr"/>
              <a:lstStyle/>
              <a:p>
                <a:endParaRPr lang="en-US"/>
              </a:p>
            </p:txBody>
          </p:sp>
          <p:sp>
            <p:nvSpPr>
              <p:cNvPr id="246" name="Freeform: Shape 245">
                <a:extLst>
                  <a:ext uri="{FF2B5EF4-FFF2-40B4-BE49-F238E27FC236}">
                    <a16:creationId xmlns:a16="http://schemas.microsoft.com/office/drawing/2014/main" id="{3FD4CE5F-3364-4D5F-B17E-8471CC385285}"/>
                  </a:ext>
                </a:extLst>
              </p:cNvPr>
              <p:cNvSpPr/>
              <p:nvPr/>
            </p:nvSpPr>
            <p:spPr>
              <a:xfrm>
                <a:off x="16760630" y="2897164"/>
                <a:ext cx="195955" cy="195943"/>
              </a:xfrm>
              <a:custGeom>
                <a:avLst/>
                <a:gdLst>
                  <a:gd name="connsiteX0" fmla="*/ 202160 w 195954"/>
                  <a:gd name="connsiteY0" fmla="*/ 113320 h 195942"/>
                  <a:gd name="connsiteX1" fmla="*/ 113327 w 195954"/>
                  <a:gd name="connsiteY1" fmla="*/ 202148 h 195942"/>
                  <a:gd name="connsiteX2" fmla="*/ 24494 w 195954"/>
                  <a:gd name="connsiteY2" fmla="*/ 113320 h 195942"/>
                  <a:gd name="connsiteX3" fmla="*/ 113327 w 195954"/>
                  <a:gd name="connsiteY3" fmla="*/ 24493 h 195942"/>
                  <a:gd name="connsiteX4" fmla="*/ 202160 w 195954"/>
                  <a:gd name="connsiteY4" fmla="*/ 113320 h 1959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954" h="195942">
                    <a:moveTo>
                      <a:pt x="202160" y="113320"/>
                    </a:moveTo>
                    <a:cubicBezTo>
                      <a:pt x="202160" y="162378"/>
                      <a:pt x="162388" y="202148"/>
                      <a:pt x="113327" y="202148"/>
                    </a:cubicBezTo>
                    <a:cubicBezTo>
                      <a:pt x="64266" y="202148"/>
                      <a:pt x="24494" y="162378"/>
                      <a:pt x="24494" y="113320"/>
                    </a:cubicBezTo>
                    <a:cubicBezTo>
                      <a:pt x="24494" y="64262"/>
                      <a:pt x="64266" y="24493"/>
                      <a:pt x="113327" y="24493"/>
                    </a:cubicBezTo>
                    <a:cubicBezTo>
                      <a:pt x="162388" y="24493"/>
                      <a:pt x="202160" y="64262"/>
                      <a:pt x="202160" y="113320"/>
                    </a:cubicBezTo>
                    <a:close/>
                  </a:path>
                </a:pathLst>
              </a:custGeom>
              <a:solidFill>
                <a:srgbClr val="FF5576"/>
              </a:solidFill>
              <a:ln w="9525" cap="flat">
                <a:noFill/>
                <a:prstDash val="solid"/>
                <a:miter/>
              </a:ln>
            </p:spPr>
            <p:txBody>
              <a:bodyPr rtlCol="0" anchor="ctr"/>
              <a:lstStyle/>
              <a:p>
                <a:endParaRPr lang="en-US"/>
              </a:p>
            </p:txBody>
          </p:sp>
          <p:sp>
            <p:nvSpPr>
              <p:cNvPr id="247" name="Freeform: Shape 246">
                <a:extLst>
                  <a:ext uri="{FF2B5EF4-FFF2-40B4-BE49-F238E27FC236}">
                    <a16:creationId xmlns:a16="http://schemas.microsoft.com/office/drawing/2014/main" id="{B45EA051-1170-47A4-BF13-DC77FCDDFF8A}"/>
                  </a:ext>
                </a:extLst>
              </p:cNvPr>
              <p:cNvSpPr/>
              <p:nvPr/>
            </p:nvSpPr>
            <p:spPr>
              <a:xfrm>
                <a:off x="16760303" y="2897164"/>
                <a:ext cx="195955" cy="195943"/>
              </a:xfrm>
              <a:custGeom>
                <a:avLst/>
                <a:gdLst>
                  <a:gd name="connsiteX0" fmla="*/ 52908 w 195954"/>
                  <a:gd name="connsiteY0" fmla="*/ 141732 h 195942"/>
                  <a:gd name="connsiteX1" fmla="*/ 141740 w 195954"/>
                  <a:gd name="connsiteY1" fmla="*/ 52905 h 195942"/>
                  <a:gd name="connsiteX2" fmla="*/ 188443 w 195954"/>
                  <a:gd name="connsiteY2" fmla="*/ 66620 h 195942"/>
                  <a:gd name="connsiteX3" fmla="*/ 113327 w 195954"/>
                  <a:gd name="connsiteY3" fmla="*/ 24493 h 195942"/>
                  <a:gd name="connsiteX4" fmla="*/ 24494 w 195954"/>
                  <a:gd name="connsiteY4" fmla="*/ 113320 h 195942"/>
                  <a:gd name="connsiteX5" fmla="*/ 66624 w 195954"/>
                  <a:gd name="connsiteY5" fmla="*/ 188432 h 195942"/>
                  <a:gd name="connsiteX6" fmla="*/ 52908 w 195954"/>
                  <a:gd name="connsiteY6" fmla="*/ 141732 h 195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954" h="195942">
                    <a:moveTo>
                      <a:pt x="52908" y="141732"/>
                    </a:moveTo>
                    <a:cubicBezTo>
                      <a:pt x="52908" y="92746"/>
                      <a:pt x="92752" y="52905"/>
                      <a:pt x="141740" y="52905"/>
                    </a:cubicBezTo>
                    <a:cubicBezTo>
                      <a:pt x="159050" y="52905"/>
                      <a:pt x="175053" y="58130"/>
                      <a:pt x="188443" y="66620"/>
                    </a:cubicBezTo>
                    <a:cubicBezTo>
                      <a:pt x="172766" y="41475"/>
                      <a:pt x="145006" y="24493"/>
                      <a:pt x="113327" y="24493"/>
                    </a:cubicBezTo>
                    <a:cubicBezTo>
                      <a:pt x="64338" y="24493"/>
                      <a:pt x="24494" y="64334"/>
                      <a:pt x="24494" y="113320"/>
                    </a:cubicBezTo>
                    <a:cubicBezTo>
                      <a:pt x="24494" y="144998"/>
                      <a:pt x="41477" y="172756"/>
                      <a:pt x="66624" y="188432"/>
                    </a:cubicBezTo>
                    <a:cubicBezTo>
                      <a:pt x="58133" y="175042"/>
                      <a:pt x="52908" y="159040"/>
                      <a:pt x="52908" y="141732"/>
                    </a:cubicBezTo>
                    <a:close/>
                  </a:path>
                </a:pathLst>
              </a:custGeom>
              <a:solidFill>
                <a:srgbClr val="FF5576"/>
              </a:solidFill>
              <a:ln w="9525" cap="flat">
                <a:noFill/>
                <a:prstDash val="solid"/>
                <a:miter/>
              </a:ln>
            </p:spPr>
            <p:txBody>
              <a:bodyPr rtlCol="0" anchor="ctr"/>
              <a:lstStyle/>
              <a:p>
                <a:endParaRPr lang="en-US"/>
              </a:p>
            </p:txBody>
          </p:sp>
          <p:sp>
            <p:nvSpPr>
              <p:cNvPr id="248" name="Freeform: Shape 247">
                <a:extLst>
                  <a:ext uri="{FF2B5EF4-FFF2-40B4-BE49-F238E27FC236}">
                    <a16:creationId xmlns:a16="http://schemas.microsoft.com/office/drawing/2014/main" id="{9FE50529-AB7D-40C0-99FD-207BAD3AACD4}"/>
                  </a:ext>
                </a:extLst>
              </p:cNvPr>
              <p:cNvSpPr/>
              <p:nvPr/>
            </p:nvSpPr>
            <p:spPr>
              <a:xfrm>
                <a:off x="16735482" y="2872018"/>
                <a:ext cx="261273" cy="261257"/>
              </a:xfrm>
              <a:custGeom>
                <a:avLst/>
                <a:gdLst>
                  <a:gd name="connsiteX0" fmla="*/ 138474 w 261272"/>
                  <a:gd name="connsiteY0" fmla="*/ 252766 h 261257"/>
                  <a:gd name="connsiteX1" fmla="*/ 24494 w 261272"/>
                  <a:gd name="connsiteY1" fmla="*/ 138466 h 261257"/>
                  <a:gd name="connsiteX2" fmla="*/ 138474 w 261272"/>
                  <a:gd name="connsiteY2" fmla="*/ 24493 h 261257"/>
                  <a:gd name="connsiteX3" fmla="*/ 252455 w 261272"/>
                  <a:gd name="connsiteY3" fmla="*/ 138466 h 261257"/>
                  <a:gd name="connsiteX4" fmla="*/ 138474 w 261272"/>
                  <a:gd name="connsiteY4" fmla="*/ 252766 h 261257"/>
                  <a:gd name="connsiteX5" fmla="*/ 138474 w 261272"/>
                  <a:gd name="connsiteY5" fmla="*/ 74785 h 261257"/>
                  <a:gd name="connsiteX6" fmla="*/ 74789 w 261272"/>
                  <a:gd name="connsiteY6" fmla="*/ 138466 h 261257"/>
                  <a:gd name="connsiteX7" fmla="*/ 138474 w 261272"/>
                  <a:gd name="connsiteY7" fmla="*/ 202148 h 261257"/>
                  <a:gd name="connsiteX8" fmla="*/ 202159 w 261272"/>
                  <a:gd name="connsiteY8" fmla="*/ 138466 h 261257"/>
                  <a:gd name="connsiteX9" fmla="*/ 138474 w 261272"/>
                  <a:gd name="connsiteY9" fmla="*/ 74785 h 26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1272" h="261257">
                    <a:moveTo>
                      <a:pt x="138474" y="252766"/>
                    </a:moveTo>
                    <a:cubicBezTo>
                      <a:pt x="75442" y="252766"/>
                      <a:pt x="24494" y="201495"/>
                      <a:pt x="24494" y="138466"/>
                    </a:cubicBezTo>
                    <a:cubicBezTo>
                      <a:pt x="24494" y="75438"/>
                      <a:pt x="75769" y="24493"/>
                      <a:pt x="138474" y="24493"/>
                    </a:cubicBezTo>
                    <a:cubicBezTo>
                      <a:pt x="201180" y="24493"/>
                      <a:pt x="252455" y="75765"/>
                      <a:pt x="252455" y="138466"/>
                    </a:cubicBezTo>
                    <a:cubicBezTo>
                      <a:pt x="252455" y="201495"/>
                      <a:pt x="201180" y="252766"/>
                      <a:pt x="138474" y="252766"/>
                    </a:cubicBezTo>
                    <a:close/>
                    <a:moveTo>
                      <a:pt x="138474" y="74785"/>
                    </a:moveTo>
                    <a:cubicBezTo>
                      <a:pt x="103529" y="74785"/>
                      <a:pt x="74789" y="103197"/>
                      <a:pt x="74789" y="138466"/>
                    </a:cubicBezTo>
                    <a:cubicBezTo>
                      <a:pt x="74789" y="173409"/>
                      <a:pt x="103202" y="202148"/>
                      <a:pt x="138474" y="202148"/>
                    </a:cubicBezTo>
                    <a:cubicBezTo>
                      <a:pt x="173746" y="202148"/>
                      <a:pt x="202159" y="173409"/>
                      <a:pt x="202159" y="138466"/>
                    </a:cubicBezTo>
                    <a:cubicBezTo>
                      <a:pt x="202159" y="103523"/>
                      <a:pt x="173420" y="74785"/>
                      <a:pt x="138474" y="74785"/>
                    </a:cubicBezTo>
                    <a:close/>
                  </a:path>
                </a:pathLst>
              </a:custGeom>
              <a:solidFill>
                <a:srgbClr val="3F4242"/>
              </a:solidFill>
              <a:ln w="9525" cap="flat">
                <a:noFill/>
                <a:prstDash val="solid"/>
                <a:miter/>
              </a:ln>
            </p:spPr>
            <p:txBody>
              <a:bodyPr rtlCol="0" anchor="ctr"/>
              <a:lstStyle/>
              <a:p>
                <a:endParaRPr lang="en-US"/>
              </a:p>
            </p:txBody>
          </p:sp>
          <p:sp>
            <p:nvSpPr>
              <p:cNvPr id="249" name="Freeform: Shape 248">
                <a:extLst>
                  <a:ext uri="{FF2B5EF4-FFF2-40B4-BE49-F238E27FC236}">
                    <a16:creationId xmlns:a16="http://schemas.microsoft.com/office/drawing/2014/main" id="{A60737C2-C1C7-4A3C-8227-008FD4DD2147}"/>
                  </a:ext>
                </a:extLst>
              </p:cNvPr>
              <p:cNvSpPr/>
              <p:nvPr/>
            </p:nvSpPr>
            <p:spPr>
              <a:xfrm>
                <a:off x="16677349" y="2607168"/>
                <a:ext cx="163295" cy="163286"/>
              </a:xfrm>
              <a:custGeom>
                <a:avLst/>
                <a:gdLst>
                  <a:gd name="connsiteX0" fmla="*/ 145986 w 163295"/>
                  <a:gd name="connsiteY0" fmla="*/ 85235 h 163285"/>
                  <a:gd name="connsiteX1" fmla="*/ 85240 w 163295"/>
                  <a:gd name="connsiteY1" fmla="*/ 145977 h 163285"/>
                  <a:gd name="connsiteX2" fmla="*/ 24494 w 163295"/>
                  <a:gd name="connsiteY2" fmla="*/ 85235 h 163285"/>
                  <a:gd name="connsiteX3" fmla="*/ 85240 w 163295"/>
                  <a:gd name="connsiteY3" fmla="*/ 24493 h 163285"/>
                  <a:gd name="connsiteX4" fmla="*/ 145986 w 163295"/>
                  <a:gd name="connsiteY4" fmla="*/ 85235 h 1632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295" h="163285">
                    <a:moveTo>
                      <a:pt x="145986" y="85235"/>
                    </a:moveTo>
                    <a:cubicBezTo>
                      <a:pt x="145986" y="118782"/>
                      <a:pt x="118789" y="145977"/>
                      <a:pt x="85240" y="145977"/>
                    </a:cubicBezTo>
                    <a:cubicBezTo>
                      <a:pt x="51691" y="145977"/>
                      <a:pt x="24494" y="118782"/>
                      <a:pt x="24494" y="85235"/>
                    </a:cubicBezTo>
                    <a:cubicBezTo>
                      <a:pt x="24494" y="51688"/>
                      <a:pt x="51691" y="24493"/>
                      <a:pt x="85240" y="24493"/>
                    </a:cubicBezTo>
                    <a:cubicBezTo>
                      <a:pt x="118789" y="24493"/>
                      <a:pt x="145986" y="51688"/>
                      <a:pt x="145986" y="85235"/>
                    </a:cubicBezTo>
                    <a:close/>
                  </a:path>
                </a:pathLst>
              </a:custGeom>
              <a:solidFill>
                <a:srgbClr val="FF5576"/>
              </a:solidFill>
              <a:ln w="9525" cap="flat">
                <a:noFill/>
                <a:prstDash val="solid"/>
                <a:miter/>
              </a:ln>
            </p:spPr>
            <p:txBody>
              <a:bodyPr rtlCol="0" anchor="ctr"/>
              <a:lstStyle/>
              <a:p>
                <a:endParaRPr lang="en-US"/>
              </a:p>
            </p:txBody>
          </p:sp>
          <p:sp>
            <p:nvSpPr>
              <p:cNvPr id="250" name="Freeform: Shape 249">
                <a:extLst>
                  <a:ext uri="{FF2B5EF4-FFF2-40B4-BE49-F238E27FC236}">
                    <a16:creationId xmlns:a16="http://schemas.microsoft.com/office/drawing/2014/main" id="{E60A0D94-AECD-4094-AE26-107C610B84F3}"/>
                  </a:ext>
                </a:extLst>
              </p:cNvPr>
              <p:cNvSpPr/>
              <p:nvPr/>
            </p:nvSpPr>
            <p:spPr>
              <a:xfrm>
                <a:off x="16677676" y="2607168"/>
                <a:ext cx="163295" cy="130629"/>
              </a:xfrm>
              <a:custGeom>
                <a:avLst/>
                <a:gdLst>
                  <a:gd name="connsiteX0" fmla="*/ 42457 w 163295"/>
                  <a:gd name="connsiteY0" fmla="*/ 110381 h 130628"/>
                  <a:gd name="connsiteX1" fmla="*/ 103203 w 163295"/>
                  <a:gd name="connsiteY1" fmla="*/ 49639 h 130628"/>
                  <a:gd name="connsiteX2" fmla="*/ 141740 w 163295"/>
                  <a:gd name="connsiteY2" fmla="*/ 63681 h 130628"/>
                  <a:gd name="connsiteX3" fmla="*/ 85240 w 163295"/>
                  <a:gd name="connsiteY3" fmla="*/ 24493 h 130628"/>
                  <a:gd name="connsiteX4" fmla="*/ 24494 w 163295"/>
                  <a:gd name="connsiteY4" fmla="*/ 85235 h 130628"/>
                  <a:gd name="connsiteX5" fmla="*/ 46702 w 163295"/>
                  <a:gd name="connsiteY5" fmla="*/ 131935 h 130628"/>
                  <a:gd name="connsiteX6" fmla="*/ 42457 w 163295"/>
                  <a:gd name="connsiteY6" fmla="*/ 110381 h 13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3295" h="130628">
                    <a:moveTo>
                      <a:pt x="42457" y="110381"/>
                    </a:moveTo>
                    <a:cubicBezTo>
                      <a:pt x="42457" y="76744"/>
                      <a:pt x="69564" y="49639"/>
                      <a:pt x="103203" y="49639"/>
                    </a:cubicBezTo>
                    <a:cubicBezTo>
                      <a:pt x="117899" y="49639"/>
                      <a:pt x="130963" y="55191"/>
                      <a:pt x="141740" y="63681"/>
                    </a:cubicBezTo>
                    <a:cubicBezTo>
                      <a:pt x="133249" y="40821"/>
                      <a:pt x="111041" y="24493"/>
                      <a:pt x="85240" y="24493"/>
                    </a:cubicBezTo>
                    <a:cubicBezTo>
                      <a:pt x="51601" y="24493"/>
                      <a:pt x="24494" y="51598"/>
                      <a:pt x="24494" y="85235"/>
                    </a:cubicBezTo>
                    <a:cubicBezTo>
                      <a:pt x="24494" y="104176"/>
                      <a:pt x="33312" y="120831"/>
                      <a:pt x="46702" y="131935"/>
                    </a:cubicBezTo>
                    <a:cubicBezTo>
                      <a:pt x="44089" y="125077"/>
                      <a:pt x="42457" y="117892"/>
                      <a:pt x="42457" y="110381"/>
                    </a:cubicBezTo>
                    <a:close/>
                  </a:path>
                </a:pathLst>
              </a:custGeom>
              <a:solidFill>
                <a:srgbClr val="FF5576"/>
              </a:solidFill>
              <a:ln w="9525" cap="flat">
                <a:noFill/>
                <a:prstDash val="solid"/>
                <a:miter/>
              </a:ln>
            </p:spPr>
            <p:txBody>
              <a:bodyPr rtlCol="0" anchor="ctr"/>
              <a:lstStyle/>
              <a:p>
                <a:endParaRPr lang="en-US"/>
              </a:p>
            </p:txBody>
          </p:sp>
          <p:sp>
            <p:nvSpPr>
              <p:cNvPr id="251" name="Freeform: Shape 250">
                <a:extLst>
                  <a:ext uri="{FF2B5EF4-FFF2-40B4-BE49-F238E27FC236}">
                    <a16:creationId xmlns:a16="http://schemas.microsoft.com/office/drawing/2014/main" id="{C66C935C-3510-4F31-B9E8-10341DABD317}"/>
                  </a:ext>
                </a:extLst>
              </p:cNvPr>
              <p:cNvSpPr/>
              <p:nvPr/>
            </p:nvSpPr>
            <p:spPr>
              <a:xfrm>
                <a:off x="16656774" y="2586594"/>
                <a:ext cx="195955" cy="195943"/>
              </a:xfrm>
              <a:custGeom>
                <a:avLst/>
                <a:gdLst>
                  <a:gd name="connsiteX0" fmla="*/ 105815 w 195954"/>
                  <a:gd name="connsiteY0" fmla="*/ 187125 h 195942"/>
                  <a:gd name="connsiteX1" fmla="*/ 24494 w 195954"/>
                  <a:gd name="connsiteY1" fmla="*/ 105809 h 195942"/>
                  <a:gd name="connsiteX2" fmla="*/ 105815 w 195954"/>
                  <a:gd name="connsiteY2" fmla="*/ 24493 h 195942"/>
                  <a:gd name="connsiteX3" fmla="*/ 187136 w 195954"/>
                  <a:gd name="connsiteY3" fmla="*/ 105809 h 195942"/>
                  <a:gd name="connsiteX4" fmla="*/ 105815 w 195954"/>
                  <a:gd name="connsiteY4" fmla="*/ 187125 h 195942"/>
                  <a:gd name="connsiteX5" fmla="*/ 105815 w 195954"/>
                  <a:gd name="connsiteY5" fmla="*/ 65641 h 195942"/>
                  <a:gd name="connsiteX6" fmla="*/ 65972 w 195954"/>
                  <a:gd name="connsiteY6" fmla="*/ 105483 h 195942"/>
                  <a:gd name="connsiteX7" fmla="*/ 105815 w 195954"/>
                  <a:gd name="connsiteY7" fmla="*/ 145324 h 195942"/>
                  <a:gd name="connsiteX8" fmla="*/ 145659 w 195954"/>
                  <a:gd name="connsiteY8" fmla="*/ 105483 h 195942"/>
                  <a:gd name="connsiteX9" fmla="*/ 105815 w 195954"/>
                  <a:gd name="connsiteY9" fmla="*/ 65641 h 195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5954" h="195942">
                    <a:moveTo>
                      <a:pt x="105815" y="187125"/>
                    </a:moveTo>
                    <a:cubicBezTo>
                      <a:pt x="61072" y="187125"/>
                      <a:pt x="24494" y="150549"/>
                      <a:pt x="24494" y="105809"/>
                    </a:cubicBezTo>
                    <a:cubicBezTo>
                      <a:pt x="24494" y="61069"/>
                      <a:pt x="61072" y="24493"/>
                      <a:pt x="105815" y="24493"/>
                    </a:cubicBezTo>
                    <a:cubicBezTo>
                      <a:pt x="150558" y="24493"/>
                      <a:pt x="187136" y="61069"/>
                      <a:pt x="187136" y="105809"/>
                    </a:cubicBezTo>
                    <a:cubicBezTo>
                      <a:pt x="187136" y="150549"/>
                      <a:pt x="150885" y="187125"/>
                      <a:pt x="105815" y="187125"/>
                    </a:cubicBezTo>
                    <a:close/>
                    <a:moveTo>
                      <a:pt x="105815" y="65641"/>
                    </a:moveTo>
                    <a:cubicBezTo>
                      <a:pt x="83934" y="65641"/>
                      <a:pt x="65972" y="83602"/>
                      <a:pt x="65972" y="105483"/>
                    </a:cubicBezTo>
                    <a:cubicBezTo>
                      <a:pt x="65972" y="127363"/>
                      <a:pt x="83934" y="145324"/>
                      <a:pt x="105815" y="145324"/>
                    </a:cubicBezTo>
                    <a:cubicBezTo>
                      <a:pt x="127697" y="145324"/>
                      <a:pt x="145659" y="127363"/>
                      <a:pt x="145659" y="105483"/>
                    </a:cubicBezTo>
                    <a:cubicBezTo>
                      <a:pt x="145659" y="83602"/>
                      <a:pt x="128024" y="65641"/>
                      <a:pt x="105815" y="65641"/>
                    </a:cubicBezTo>
                    <a:close/>
                  </a:path>
                </a:pathLst>
              </a:custGeom>
              <a:solidFill>
                <a:srgbClr val="3F4242"/>
              </a:solidFill>
              <a:ln w="9525" cap="flat">
                <a:noFill/>
                <a:prstDash val="solid"/>
                <a:miter/>
              </a:ln>
            </p:spPr>
            <p:txBody>
              <a:bodyPr rtlCol="0" anchor="ctr"/>
              <a:lstStyle/>
              <a:p>
                <a:endParaRPr lang="en-US"/>
              </a:p>
            </p:txBody>
          </p:sp>
          <p:sp>
            <p:nvSpPr>
              <p:cNvPr id="252" name="Freeform: Shape 251">
                <a:extLst>
                  <a:ext uri="{FF2B5EF4-FFF2-40B4-BE49-F238E27FC236}">
                    <a16:creationId xmlns:a16="http://schemas.microsoft.com/office/drawing/2014/main" id="{C68AFFD9-06FB-4C71-87FB-D9906606639F}"/>
                  </a:ext>
                </a:extLst>
              </p:cNvPr>
              <p:cNvSpPr/>
              <p:nvPr/>
            </p:nvSpPr>
            <p:spPr>
              <a:xfrm>
                <a:off x="16346618" y="3035207"/>
                <a:ext cx="130636" cy="163286"/>
              </a:xfrm>
              <a:custGeom>
                <a:avLst/>
                <a:gdLst>
                  <a:gd name="connsiteX0" fmla="*/ 30887 w 130636"/>
                  <a:gd name="connsiteY0" fmla="*/ 123708 h 163285"/>
                  <a:gd name="connsiteX1" fmla="*/ 61198 w 130636"/>
                  <a:gd name="connsiteY1" fmla="*/ 30886 h 163285"/>
                  <a:gd name="connsiteX2" fmla="*/ 100626 w 130636"/>
                  <a:gd name="connsiteY2" fmla="*/ 43759 h 163285"/>
                  <a:gd name="connsiteX3" fmla="*/ 70316 w 130636"/>
                  <a:gd name="connsiteY3" fmla="*/ 136581 h 163285"/>
                </a:gdLst>
                <a:ahLst/>
                <a:cxnLst>
                  <a:cxn ang="0">
                    <a:pos x="connsiteX0" y="connsiteY0"/>
                  </a:cxn>
                  <a:cxn ang="0">
                    <a:pos x="connsiteX1" y="connsiteY1"/>
                  </a:cxn>
                  <a:cxn ang="0">
                    <a:pos x="connsiteX2" y="connsiteY2"/>
                  </a:cxn>
                  <a:cxn ang="0">
                    <a:pos x="connsiteX3" y="connsiteY3"/>
                  </a:cxn>
                </a:cxnLst>
                <a:rect l="l" t="t" r="r" b="b"/>
                <a:pathLst>
                  <a:path w="130636" h="163285">
                    <a:moveTo>
                      <a:pt x="30887" y="123708"/>
                    </a:moveTo>
                    <a:lnTo>
                      <a:pt x="61198" y="30886"/>
                    </a:lnTo>
                    <a:lnTo>
                      <a:pt x="100626" y="43759"/>
                    </a:lnTo>
                    <a:lnTo>
                      <a:pt x="70316" y="136581"/>
                    </a:lnTo>
                    <a:close/>
                  </a:path>
                </a:pathLst>
              </a:custGeom>
              <a:solidFill>
                <a:srgbClr val="3F4242"/>
              </a:solidFill>
              <a:ln w="9525" cap="flat">
                <a:noFill/>
                <a:prstDash val="solid"/>
                <a:miter/>
              </a:ln>
            </p:spPr>
            <p:txBody>
              <a:bodyPr rtlCol="0" anchor="ctr"/>
              <a:lstStyle/>
              <a:p>
                <a:endParaRPr lang="en-US"/>
              </a:p>
            </p:txBody>
          </p:sp>
          <p:sp>
            <p:nvSpPr>
              <p:cNvPr id="253" name="Freeform: Shape 252">
                <a:extLst>
                  <a:ext uri="{FF2B5EF4-FFF2-40B4-BE49-F238E27FC236}">
                    <a16:creationId xmlns:a16="http://schemas.microsoft.com/office/drawing/2014/main" id="{880DCEE4-195D-4FC8-A8B6-92522E9EEC9B}"/>
                  </a:ext>
                </a:extLst>
              </p:cNvPr>
              <p:cNvSpPr/>
              <p:nvPr/>
            </p:nvSpPr>
            <p:spPr>
              <a:xfrm>
                <a:off x="16164784" y="2818587"/>
                <a:ext cx="163295" cy="97971"/>
              </a:xfrm>
              <a:custGeom>
                <a:avLst/>
                <a:gdLst>
                  <a:gd name="connsiteX0" fmla="*/ 26271 w 163295"/>
                  <a:gd name="connsiteY0" fmla="*/ 67626 h 97971"/>
                  <a:gd name="connsiteX1" fmla="*/ 29399 w 163295"/>
                  <a:gd name="connsiteY1" fmla="*/ 26270 h 97971"/>
                  <a:gd name="connsiteX2" fmla="*/ 162920 w 163295"/>
                  <a:gd name="connsiteY2" fmla="*/ 36365 h 97971"/>
                  <a:gd name="connsiteX3" fmla="*/ 159793 w 163295"/>
                  <a:gd name="connsiteY3" fmla="*/ 77722 h 97971"/>
                </a:gdLst>
                <a:ahLst/>
                <a:cxnLst>
                  <a:cxn ang="0">
                    <a:pos x="connsiteX0" y="connsiteY0"/>
                  </a:cxn>
                  <a:cxn ang="0">
                    <a:pos x="connsiteX1" y="connsiteY1"/>
                  </a:cxn>
                  <a:cxn ang="0">
                    <a:pos x="connsiteX2" y="connsiteY2"/>
                  </a:cxn>
                  <a:cxn ang="0">
                    <a:pos x="connsiteX3" y="connsiteY3"/>
                  </a:cxn>
                </a:cxnLst>
                <a:rect l="l" t="t" r="r" b="b"/>
                <a:pathLst>
                  <a:path w="163295" h="97971">
                    <a:moveTo>
                      <a:pt x="26271" y="67626"/>
                    </a:moveTo>
                    <a:lnTo>
                      <a:pt x="29399" y="26270"/>
                    </a:lnTo>
                    <a:lnTo>
                      <a:pt x="162920" y="36365"/>
                    </a:lnTo>
                    <a:lnTo>
                      <a:pt x="159793" y="77722"/>
                    </a:lnTo>
                    <a:close/>
                  </a:path>
                </a:pathLst>
              </a:custGeom>
              <a:solidFill>
                <a:srgbClr val="3F4242"/>
              </a:solidFill>
              <a:ln w="9525" cap="flat">
                <a:noFill/>
                <a:prstDash val="solid"/>
                <a:miter/>
              </a:ln>
            </p:spPr>
            <p:txBody>
              <a:bodyPr rtlCol="0" anchor="ctr"/>
              <a:lstStyle/>
              <a:p>
                <a:endParaRPr lang="en-US"/>
              </a:p>
            </p:txBody>
          </p:sp>
          <p:sp>
            <p:nvSpPr>
              <p:cNvPr id="254" name="Freeform: Shape 253">
                <a:extLst>
                  <a:ext uri="{FF2B5EF4-FFF2-40B4-BE49-F238E27FC236}">
                    <a16:creationId xmlns:a16="http://schemas.microsoft.com/office/drawing/2014/main" id="{ECD5E5ED-E506-4675-9D62-C17EE29BF84A}"/>
                  </a:ext>
                </a:extLst>
              </p:cNvPr>
              <p:cNvSpPr/>
              <p:nvPr/>
            </p:nvSpPr>
            <p:spPr>
              <a:xfrm>
                <a:off x="16336523" y="2587009"/>
                <a:ext cx="130636" cy="163286"/>
              </a:xfrm>
              <a:custGeom>
                <a:avLst/>
                <a:gdLst>
                  <a:gd name="connsiteX0" fmla="*/ 30556 w 130636"/>
                  <a:gd name="connsiteY0" fmla="*/ 42607 h 163285"/>
                  <a:gd name="connsiteX1" fmla="*/ 70242 w 130636"/>
                  <a:gd name="connsiteY1" fmla="*/ 30554 h 163285"/>
                  <a:gd name="connsiteX2" fmla="*/ 104601 w 130636"/>
                  <a:gd name="connsiteY2" fmla="*/ 143670 h 163285"/>
                  <a:gd name="connsiteX3" fmla="*/ 64914 w 130636"/>
                  <a:gd name="connsiteY3" fmla="*/ 155723 h 163285"/>
                </a:gdLst>
                <a:ahLst/>
                <a:cxnLst>
                  <a:cxn ang="0">
                    <a:pos x="connsiteX0" y="connsiteY0"/>
                  </a:cxn>
                  <a:cxn ang="0">
                    <a:pos x="connsiteX1" y="connsiteY1"/>
                  </a:cxn>
                  <a:cxn ang="0">
                    <a:pos x="connsiteX2" y="connsiteY2"/>
                  </a:cxn>
                  <a:cxn ang="0">
                    <a:pos x="connsiteX3" y="connsiteY3"/>
                  </a:cxn>
                </a:cxnLst>
                <a:rect l="l" t="t" r="r" b="b"/>
                <a:pathLst>
                  <a:path w="130636" h="163285">
                    <a:moveTo>
                      <a:pt x="30556" y="42607"/>
                    </a:moveTo>
                    <a:lnTo>
                      <a:pt x="70242" y="30554"/>
                    </a:lnTo>
                    <a:lnTo>
                      <a:pt x="104601" y="143670"/>
                    </a:lnTo>
                    <a:lnTo>
                      <a:pt x="64914" y="155723"/>
                    </a:lnTo>
                    <a:close/>
                  </a:path>
                </a:pathLst>
              </a:custGeom>
              <a:solidFill>
                <a:srgbClr val="3F4242"/>
              </a:solidFill>
              <a:ln w="9525" cap="flat">
                <a:noFill/>
                <a:prstDash val="solid"/>
                <a:miter/>
              </a:ln>
            </p:spPr>
            <p:txBody>
              <a:bodyPr rtlCol="0" anchor="ctr"/>
              <a:lstStyle/>
              <a:p>
                <a:endParaRPr lang="en-US"/>
              </a:p>
            </p:txBody>
          </p:sp>
          <p:sp>
            <p:nvSpPr>
              <p:cNvPr id="255" name="Freeform: Shape 254">
                <a:extLst>
                  <a:ext uri="{FF2B5EF4-FFF2-40B4-BE49-F238E27FC236}">
                    <a16:creationId xmlns:a16="http://schemas.microsoft.com/office/drawing/2014/main" id="{56106C89-9BCA-4A79-A6AB-0DEDC6B0B03E}"/>
                  </a:ext>
                </a:extLst>
              </p:cNvPr>
              <p:cNvSpPr/>
              <p:nvPr/>
            </p:nvSpPr>
            <p:spPr>
              <a:xfrm>
                <a:off x="16604280" y="2689347"/>
                <a:ext cx="163295" cy="130629"/>
              </a:xfrm>
              <a:custGeom>
                <a:avLst/>
                <a:gdLst>
                  <a:gd name="connsiteX0" fmla="*/ 33267 w 163295"/>
                  <a:gd name="connsiteY0" fmla="*/ 77810 h 130628"/>
                  <a:gd name="connsiteX1" fmla="*/ 114249 w 163295"/>
                  <a:gd name="connsiteY1" fmla="*/ 33265 h 130628"/>
                  <a:gd name="connsiteX2" fmla="*/ 134240 w 163295"/>
                  <a:gd name="connsiteY2" fmla="*/ 69605 h 130628"/>
                  <a:gd name="connsiteX3" fmla="*/ 53259 w 163295"/>
                  <a:gd name="connsiteY3" fmla="*/ 114149 h 130628"/>
                </a:gdLst>
                <a:ahLst/>
                <a:cxnLst>
                  <a:cxn ang="0">
                    <a:pos x="connsiteX0" y="connsiteY0"/>
                  </a:cxn>
                  <a:cxn ang="0">
                    <a:pos x="connsiteX1" y="connsiteY1"/>
                  </a:cxn>
                  <a:cxn ang="0">
                    <a:pos x="connsiteX2" y="connsiteY2"/>
                  </a:cxn>
                  <a:cxn ang="0">
                    <a:pos x="connsiteX3" y="connsiteY3"/>
                  </a:cxn>
                </a:cxnLst>
                <a:rect l="l" t="t" r="r" b="b"/>
                <a:pathLst>
                  <a:path w="163295" h="130628">
                    <a:moveTo>
                      <a:pt x="33267" y="77810"/>
                    </a:moveTo>
                    <a:lnTo>
                      <a:pt x="114249" y="33265"/>
                    </a:lnTo>
                    <a:lnTo>
                      <a:pt x="134240" y="69605"/>
                    </a:lnTo>
                    <a:lnTo>
                      <a:pt x="53259" y="114149"/>
                    </a:lnTo>
                    <a:close/>
                  </a:path>
                </a:pathLst>
              </a:custGeom>
              <a:solidFill>
                <a:srgbClr val="3F4242"/>
              </a:solidFill>
              <a:ln w="9525" cap="flat">
                <a:noFill/>
                <a:prstDash val="solid"/>
                <a:miter/>
              </a:ln>
            </p:spPr>
            <p:txBody>
              <a:bodyPr rtlCol="0" anchor="ctr"/>
              <a:lstStyle/>
              <a:p>
                <a:endParaRPr lang="en-US"/>
              </a:p>
            </p:txBody>
          </p:sp>
          <p:sp>
            <p:nvSpPr>
              <p:cNvPr id="256" name="Freeform: Shape 255">
                <a:extLst>
                  <a:ext uri="{FF2B5EF4-FFF2-40B4-BE49-F238E27FC236}">
                    <a16:creationId xmlns:a16="http://schemas.microsoft.com/office/drawing/2014/main" id="{7CC2184A-B4D4-42C2-8B83-9AA6E77B80A4}"/>
                  </a:ext>
                </a:extLst>
              </p:cNvPr>
              <p:cNvSpPr/>
              <p:nvPr/>
            </p:nvSpPr>
            <p:spPr>
              <a:xfrm>
                <a:off x="16627848" y="2902905"/>
                <a:ext cx="195955" cy="130629"/>
              </a:xfrm>
              <a:custGeom>
                <a:avLst/>
                <a:gdLst>
                  <a:gd name="connsiteX0" fmla="*/ 30282 w 195954"/>
                  <a:gd name="connsiteY0" fmla="*/ 69844 h 130628"/>
                  <a:gd name="connsiteX1" fmla="*/ 41590 w 195954"/>
                  <a:gd name="connsiteY1" fmla="*/ 30281 h 130628"/>
                  <a:gd name="connsiteX2" fmla="*/ 168768 w 195954"/>
                  <a:gd name="connsiteY2" fmla="*/ 66626 h 130628"/>
                  <a:gd name="connsiteX3" fmla="*/ 157460 w 195954"/>
                  <a:gd name="connsiteY3" fmla="*/ 106189 h 130628"/>
                </a:gdLst>
                <a:ahLst/>
                <a:cxnLst>
                  <a:cxn ang="0">
                    <a:pos x="connsiteX0" y="connsiteY0"/>
                  </a:cxn>
                  <a:cxn ang="0">
                    <a:pos x="connsiteX1" y="connsiteY1"/>
                  </a:cxn>
                  <a:cxn ang="0">
                    <a:pos x="connsiteX2" y="connsiteY2"/>
                  </a:cxn>
                  <a:cxn ang="0">
                    <a:pos x="connsiteX3" y="connsiteY3"/>
                  </a:cxn>
                </a:cxnLst>
                <a:rect l="l" t="t" r="r" b="b"/>
                <a:pathLst>
                  <a:path w="195954" h="130628">
                    <a:moveTo>
                      <a:pt x="30282" y="69844"/>
                    </a:moveTo>
                    <a:lnTo>
                      <a:pt x="41590" y="30281"/>
                    </a:lnTo>
                    <a:lnTo>
                      <a:pt x="168768" y="66626"/>
                    </a:lnTo>
                    <a:lnTo>
                      <a:pt x="157460" y="106189"/>
                    </a:lnTo>
                    <a:close/>
                  </a:path>
                </a:pathLst>
              </a:custGeom>
              <a:solidFill>
                <a:srgbClr val="3F4242"/>
              </a:solidFill>
              <a:ln w="9525" cap="flat">
                <a:noFill/>
                <a:prstDash val="solid"/>
                <a:miter/>
              </a:ln>
            </p:spPr>
            <p:txBody>
              <a:bodyPr rtlCol="0" anchor="ctr"/>
              <a:lstStyle/>
              <a:p>
                <a:endParaRPr lang="en-US"/>
              </a:p>
            </p:txBody>
          </p:sp>
          <p:sp>
            <p:nvSpPr>
              <p:cNvPr id="257" name="Freeform: Shape 256">
                <a:extLst>
                  <a:ext uri="{FF2B5EF4-FFF2-40B4-BE49-F238E27FC236}">
                    <a16:creationId xmlns:a16="http://schemas.microsoft.com/office/drawing/2014/main" id="{86894344-548F-463D-8F9F-C850B065138B}"/>
                  </a:ext>
                </a:extLst>
              </p:cNvPr>
              <p:cNvSpPr/>
              <p:nvPr/>
            </p:nvSpPr>
            <p:spPr>
              <a:xfrm>
                <a:off x="16296544" y="3130336"/>
                <a:ext cx="163295" cy="163286"/>
              </a:xfrm>
              <a:custGeom>
                <a:avLst/>
                <a:gdLst>
                  <a:gd name="connsiteX0" fmla="*/ 145986 w 163295"/>
                  <a:gd name="connsiteY0" fmla="*/ 85235 h 163285"/>
                  <a:gd name="connsiteX1" fmla="*/ 85240 w 163295"/>
                  <a:gd name="connsiteY1" fmla="*/ 145978 h 163285"/>
                  <a:gd name="connsiteX2" fmla="*/ 24494 w 163295"/>
                  <a:gd name="connsiteY2" fmla="*/ 85235 h 163285"/>
                  <a:gd name="connsiteX3" fmla="*/ 85240 w 163295"/>
                  <a:gd name="connsiteY3" fmla="*/ 24493 h 163285"/>
                  <a:gd name="connsiteX4" fmla="*/ 145986 w 163295"/>
                  <a:gd name="connsiteY4" fmla="*/ 85235 h 1632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295" h="163285">
                    <a:moveTo>
                      <a:pt x="145986" y="85235"/>
                    </a:moveTo>
                    <a:cubicBezTo>
                      <a:pt x="145986" y="118782"/>
                      <a:pt x="118789" y="145978"/>
                      <a:pt x="85240" y="145978"/>
                    </a:cubicBezTo>
                    <a:cubicBezTo>
                      <a:pt x="51691" y="145978"/>
                      <a:pt x="24494" y="118782"/>
                      <a:pt x="24494" y="85235"/>
                    </a:cubicBezTo>
                    <a:cubicBezTo>
                      <a:pt x="24494" y="51688"/>
                      <a:pt x="51691" y="24493"/>
                      <a:pt x="85240" y="24493"/>
                    </a:cubicBezTo>
                    <a:cubicBezTo>
                      <a:pt x="118789" y="24493"/>
                      <a:pt x="145986" y="51688"/>
                      <a:pt x="145986" y="85235"/>
                    </a:cubicBezTo>
                    <a:close/>
                  </a:path>
                </a:pathLst>
              </a:custGeom>
              <a:solidFill>
                <a:srgbClr val="FF5576"/>
              </a:solidFill>
              <a:ln w="9525" cap="flat">
                <a:noFill/>
                <a:prstDash val="solid"/>
                <a:miter/>
              </a:ln>
            </p:spPr>
            <p:txBody>
              <a:bodyPr rtlCol="0" anchor="ctr"/>
              <a:lstStyle/>
              <a:p>
                <a:endParaRPr lang="en-US"/>
              </a:p>
            </p:txBody>
          </p:sp>
          <p:sp>
            <p:nvSpPr>
              <p:cNvPr id="258" name="Freeform: Shape 257">
                <a:extLst>
                  <a:ext uri="{FF2B5EF4-FFF2-40B4-BE49-F238E27FC236}">
                    <a16:creationId xmlns:a16="http://schemas.microsoft.com/office/drawing/2014/main" id="{9FE6BCE4-227A-4AA1-8D24-4D81C5D790B2}"/>
                  </a:ext>
                </a:extLst>
              </p:cNvPr>
              <p:cNvSpPr/>
              <p:nvPr/>
            </p:nvSpPr>
            <p:spPr>
              <a:xfrm>
                <a:off x="16296871" y="3130336"/>
                <a:ext cx="163295" cy="130629"/>
              </a:xfrm>
              <a:custGeom>
                <a:avLst/>
                <a:gdLst>
                  <a:gd name="connsiteX0" fmla="*/ 42457 w 163295"/>
                  <a:gd name="connsiteY0" fmla="*/ 110381 h 130628"/>
                  <a:gd name="connsiteX1" fmla="*/ 103203 w 163295"/>
                  <a:gd name="connsiteY1" fmla="*/ 49639 h 130628"/>
                  <a:gd name="connsiteX2" fmla="*/ 141740 w 163295"/>
                  <a:gd name="connsiteY2" fmla="*/ 63681 h 130628"/>
                  <a:gd name="connsiteX3" fmla="*/ 85240 w 163295"/>
                  <a:gd name="connsiteY3" fmla="*/ 24493 h 130628"/>
                  <a:gd name="connsiteX4" fmla="*/ 24494 w 163295"/>
                  <a:gd name="connsiteY4" fmla="*/ 85235 h 130628"/>
                  <a:gd name="connsiteX5" fmla="*/ 46703 w 163295"/>
                  <a:gd name="connsiteY5" fmla="*/ 131935 h 130628"/>
                  <a:gd name="connsiteX6" fmla="*/ 42457 w 163295"/>
                  <a:gd name="connsiteY6" fmla="*/ 110381 h 13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3295" h="130628">
                    <a:moveTo>
                      <a:pt x="42457" y="110381"/>
                    </a:moveTo>
                    <a:cubicBezTo>
                      <a:pt x="42457" y="76744"/>
                      <a:pt x="69564" y="49639"/>
                      <a:pt x="103203" y="49639"/>
                    </a:cubicBezTo>
                    <a:cubicBezTo>
                      <a:pt x="117899" y="49639"/>
                      <a:pt x="130963" y="55191"/>
                      <a:pt x="141740" y="63681"/>
                    </a:cubicBezTo>
                    <a:cubicBezTo>
                      <a:pt x="133249" y="40821"/>
                      <a:pt x="111041" y="24493"/>
                      <a:pt x="85240" y="24493"/>
                    </a:cubicBezTo>
                    <a:cubicBezTo>
                      <a:pt x="51601" y="24493"/>
                      <a:pt x="24494" y="51598"/>
                      <a:pt x="24494" y="85235"/>
                    </a:cubicBezTo>
                    <a:cubicBezTo>
                      <a:pt x="24494" y="104176"/>
                      <a:pt x="33312" y="120831"/>
                      <a:pt x="46703" y="131935"/>
                    </a:cubicBezTo>
                    <a:cubicBezTo>
                      <a:pt x="44090" y="125077"/>
                      <a:pt x="42457" y="117892"/>
                      <a:pt x="42457" y="110381"/>
                    </a:cubicBezTo>
                    <a:close/>
                  </a:path>
                </a:pathLst>
              </a:custGeom>
              <a:solidFill>
                <a:srgbClr val="FF5576"/>
              </a:solidFill>
              <a:ln w="9525" cap="flat">
                <a:noFill/>
                <a:prstDash val="solid"/>
                <a:miter/>
              </a:ln>
            </p:spPr>
            <p:txBody>
              <a:bodyPr rtlCol="0" anchor="ctr"/>
              <a:lstStyle/>
              <a:p>
                <a:endParaRPr lang="en-US"/>
              </a:p>
            </p:txBody>
          </p:sp>
          <p:sp>
            <p:nvSpPr>
              <p:cNvPr id="259" name="Freeform: Shape 258">
                <a:extLst>
                  <a:ext uri="{FF2B5EF4-FFF2-40B4-BE49-F238E27FC236}">
                    <a16:creationId xmlns:a16="http://schemas.microsoft.com/office/drawing/2014/main" id="{7C45AEF0-33F8-4795-813F-D6C8DB5813A3}"/>
                  </a:ext>
                </a:extLst>
              </p:cNvPr>
              <p:cNvSpPr/>
              <p:nvPr/>
            </p:nvSpPr>
            <p:spPr>
              <a:xfrm>
                <a:off x="16275969" y="3109762"/>
                <a:ext cx="195955" cy="195943"/>
              </a:xfrm>
              <a:custGeom>
                <a:avLst/>
                <a:gdLst>
                  <a:gd name="connsiteX0" fmla="*/ 105816 w 195954"/>
                  <a:gd name="connsiteY0" fmla="*/ 187125 h 195942"/>
                  <a:gd name="connsiteX1" fmla="*/ 24494 w 195954"/>
                  <a:gd name="connsiteY1" fmla="*/ 105809 h 195942"/>
                  <a:gd name="connsiteX2" fmla="*/ 105816 w 195954"/>
                  <a:gd name="connsiteY2" fmla="*/ 24493 h 195942"/>
                  <a:gd name="connsiteX3" fmla="*/ 187136 w 195954"/>
                  <a:gd name="connsiteY3" fmla="*/ 105809 h 195942"/>
                  <a:gd name="connsiteX4" fmla="*/ 105816 w 195954"/>
                  <a:gd name="connsiteY4" fmla="*/ 187125 h 195942"/>
                  <a:gd name="connsiteX5" fmla="*/ 105816 w 195954"/>
                  <a:gd name="connsiteY5" fmla="*/ 65967 h 195942"/>
                  <a:gd name="connsiteX6" fmla="*/ 65972 w 195954"/>
                  <a:gd name="connsiteY6" fmla="*/ 105809 h 195942"/>
                  <a:gd name="connsiteX7" fmla="*/ 105816 w 195954"/>
                  <a:gd name="connsiteY7" fmla="*/ 145651 h 195942"/>
                  <a:gd name="connsiteX8" fmla="*/ 145660 w 195954"/>
                  <a:gd name="connsiteY8" fmla="*/ 105809 h 195942"/>
                  <a:gd name="connsiteX9" fmla="*/ 105816 w 195954"/>
                  <a:gd name="connsiteY9" fmla="*/ 65967 h 195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5954" h="195942">
                    <a:moveTo>
                      <a:pt x="105816" y="187125"/>
                    </a:moveTo>
                    <a:cubicBezTo>
                      <a:pt x="61072" y="187125"/>
                      <a:pt x="24494" y="150549"/>
                      <a:pt x="24494" y="105809"/>
                    </a:cubicBezTo>
                    <a:cubicBezTo>
                      <a:pt x="24494" y="61069"/>
                      <a:pt x="61072" y="24493"/>
                      <a:pt x="105816" y="24493"/>
                    </a:cubicBezTo>
                    <a:cubicBezTo>
                      <a:pt x="150558" y="24493"/>
                      <a:pt x="187136" y="61069"/>
                      <a:pt x="187136" y="105809"/>
                    </a:cubicBezTo>
                    <a:cubicBezTo>
                      <a:pt x="187136" y="150549"/>
                      <a:pt x="150558" y="187125"/>
                      <a:pt x="105816" y="187125"/>
                    </a:cubicBezTo>
                    <a:close/>
                    <a:moveTo>
                      <a:pt x="105816" y="65967"/>
                    </a:moveTo>
                    <a:cubicBezTo>
                      <a:pt x="83934" y="65967"/>
                      <a:pt x="65972" y="83929"/>
                      <a:pt x="65972" y="105809"/>
                    </a:cubicBezTo>
                    <a:cubicBezTo>
                      <a:pt x="65972" y="127689"/>
                      <a:pt x="83934" y="145651"/>
                      <a:pt x="105816" y="145651"/>
                    </a:cubicBezTo>
                    <a:cubicBezTo>
                      <a:pt x="127697" y="145651"/>
                      <a:pt x="145660" y="127689"/>
                      <a:pt x="145660" y="105809"/>
                    </a:cubicBezTo>
                    <a:cubicBezTo>
                      <a:pt x="145986" y="83929"/>
                      <a:pt x="128024" y="65967"/>
                      <a:pt x="105816" y="65967"/>
                    </a:cubicBezTo>
                    <a:close/>
                  </a:path>
                </a:pathLst>
              </a:custGeom>
              <a:solidFill>
                <a:srgbClr val="3F4242"/>
              </a:solidFill>
              <a:ln w="9525" cap="flat">
                <a:noFill/>
                <a:prstDash val="solid"/>
                <a:miter/>
              </a:ln>
            </p:spPr>
            <p:txBody>
              <a:bodyPr rtlCol="0" anchor="ctr"/>
              <a:lstStyle/>
              <a:p>
                <a:endParaRPr lang="en-US"/>
              </a:p>
            </p:txBody>
          </p:sp>
          <p:sp>
            <p:nvSpPr>
              <p:cNvPr id="260" name="Freeform: Shape 259">
                <a:extLst>
                  <a:ext uri="{FF2B5EF4-FFF2-40B4-BE49-F238E27FC236}">
                    <a16:creationId xmlns:a16="http://schemas.microsoft.com/office/drawing/2014/main" id="{225B9061-1159-4DD7-8AEC-3CF7FEC7231E}"/>
                  </a:ext>
                </a:extLst>
              </p:cNvPr>
              <p:cNvSpPr/>
              <p:nvPr/>
            </p:nvSpPr>
            <p:spPr>
              <a:xfrm>
                <a:off x="16478782" y="2945170"/>
                <a:ext cx="97977" cy="97971"/>
              </a:xfrm>
              <a:custGeom>
                <a:avLst/>
                <a:gdLst>
                  <a:gd name="connsiteX0" fmla="*/ 89159 w 97977"/>
                  <a:gd name="connsiteY0" fmla="*/ 56823 h 97971"/>
                  <a:gd name="connsiteX1" fmla="*/ 56827 w 97977"/>
                  <a:gd name="connsiteY1" fmla="*/ 89154 h 97971"/>
                  <a:gd name="connsiteX2" fmla="*/ 24494 w 97977"/>
                  <a:gd name="connsiteY2" fmla="*/ 56823 h 97971"/>
                  <a:gd name="connsiteX3" fmla="*/ 56827 w 97977"/>
                  <a:gd name="connsiteY3" fmla="*/ 24493 h 97971"/>
                  <a:gd name="connsiteX4" fmla="*/ 89159 w 97977"/>
                  <a:gd name="connsiteY4" fmla="*/ 56823 h 979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977" h="97971">
                    <a:moveTo>
                      <a:pt x="89159" y="56823"/>
                    </a:moveTo>
                    <a:cubicBezTo>
                      <a:pt x="89159" y="74679"/>
                      <a:pt x="74684" y="89154"/>
                      <a:pt x="56827" y="89154"/>
                    </a:cubicBezTo>
                    <a:cubicBezTo>
                      <a:pt x="38970" y="89154"/>
                      <a:pt x="24494" y="74679"/>
                      <a:pt x="24494" y="56823"/>
                    </a:cubicBezTo>
                    <a:cubicBezTo>
                      <a:pt x="24494" y="38968"/>
                      <a:pt x="38970" y="24493"/>
                      <a:pt x="56827" y="24493"/>
                    </a:cubicBezTo>
                    <a:cubicBezTo>
                      <a:pt x="74684" y="24493"/>
                      <a:pt x="89159" y="38968"/>
                      <a:pt x="89159" y="56823"/>
                    </a:cubicBezTo>
                    <a:close/>
                  </a:path>
                </a:pathLst>
              </a:custGeom>
              <a:solidFill>
                <a:srgbClr val="FF5576"/>
              </a:solidFill>
              <a:ln w="9525" cap="flat">
                <a:noFill/>
                <a:prstDash val="solid"/>
                <a:miter/>
              </a:ln>
            </p:spPr>
            <p:txBody>
              <a:bodyPr rtlCol="0" anchor="ctr"/>
              <a:lstStyle/>
              <a:p>
                <a:endParaRPr lang="en-US"/>
              </a:p>
            </p:txBody>
          </p:sp>
          <p:sp>
            <p:nvSpPr>
              <p:cNvPr id="261" name="Freeform: Shape 260">
                <a:extLst>
                  <a:ext uri="{FF2B5EF4-FFF2-40B4-BE49-F238E27FC236}">
                    <a16:creationId xmlns:a16="http://schemas.microsoft.com/office/drawing/2014/main" id="{DAD670B3-6935-4AAB-9A74-03F1DE78AA44}"/>
                  </a:ext>
                </a:extLst>
              </p:cNvPr>
              <p:cNvSpPr/>
              <p:nvPr/>
            </p:nvSpPr>
            <p:spPr>
              <a:xfrm>
                <a:off x="16562389" y="2922310"/>
                <a:ext cx="65318" cy="65314"/>
              </a:xfrm>
              <a:custGeom>
                <a:avLst/>
                <a:gdLst>
                  <a:gd name="connsiteX0" fmla="*/ 42130 w 65318"/>
                  <a:gd name="connsiteY0" fmla="*/ 33310 h 65314"/>
                  <a:gd name="connsiteX1" fmla="*/ 33312 w 65318"/>
                  <a:gd name="connsiteY1" fmla="*/ 42128 h 65314"/>
                  <a:gd name="connsiteX2" fmla="*/ 24494 w 65318"/>
                  <a:gd name="connsiteY2" fmla="*/ 33310 h 65314"/>
                  <a:gd name="connsiteX3" fmla="*/ 33312 w 65318"/>
                  <a:gd name="connsiteY3" fmla="*/ 24493 h 65314"/>
                  <a:gd name="connsiteX4" fmla="*/ 42130 w 65318"/>
                  <a:gd name="connsiteY4" fmla="*/ 33310 h 65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318" h="65314">
                    <a:moveTo>
                      <a:pt x="42130" y="33310"/>
                    </a:moveTo>
                    <a:cubicBezTo>
                      <a:pt x="42130" y="38180"/>
                      <a:pt x="38182" y="42128"/>
                      <a:pt x="33312" y="42128"/>
                    </a:cubicBezTo>
                    <a:cubicBezTo>
                      <a:pt x="28442" y="42128"/>
                      <a:pt x="24494" y="38180"/>
                      <a:pt x="24494" y="33310"/>
                    </a:cubicBezTo>
                    <a:cubicBezTo>
                      <a:pt x="24494" y="28441"/>
                      <a:pt x="28442" y="24493"/>
                      <a:pt x="33312" y="24493"/>
                    </a:cubicBezTo>
                    <a:cubicBezTo>
                      <a:pt x="38182" y="24493"/>
                      <a:pt x="42130" y="28441"/>
                      <a:pt x="42130" y="33310"/>
                    </a:cubicBezTo>
                    <a:close/>
                  </a:path>
                </a:pathLst>
              </a:custGeom>
              <a:solidFill>
                <a:srgbClr val="FF5576"/>
              </a:solidFill>
              <a:ln w="9525" cap="flat">
                <a:noFill/>
                <a:prstDash val="solid"/>
                <a:miter/>
              </a:ln>
            </p:spPr>
            <p:txBody>
              <a:bodyPr rtlCol="0" anchor="ctr"/>
              <a:lstStyle/>
              <a:p>
                <a:endParaRPr lang="en-US"/>
              </a:p>
            </p:txBody>
          </p:sp>
          <p:sp>
            <p:nvSpPr>
              <p:cNvPr id="262" name="Freeform: Shape 261">
                <a:extLst>
                  <a:ext uri="{FF2B5EF4-FFF2-40B4-BE49-F238E27FC236}">
                    <a16:creationId xmlns:a16="http://schemas.microsoft.com/office/drawing/2014/main" id="{62BEB69E-EA35-40AA-8554-3B3B61210FCE}"/>
                  </a:ext>
                </a:extLst>
              </p:cNvPr>
              <p:cNvSpPr/>
              <p:nvPr/>
            </p:nvSpPr>
            <p:spPr>
              <a:xfrm>
                <a:off x="16406279" y="2973581"/>
                <a:ext cx="65318" cy="65314"/>
              </a:xfrm>
              <a:custGeom>
                <a:avLst/>
                <a:gdLst>
                  <a:gd name="connsiteX0" fmla="*/ 64991 w 65318"/>
                  <a:gd name="connsiteY0" fmla="*/ 44740 h 65314"/>
                  <a:gd name="connsiteX1" fmla="*/ 44743 w 65318"/>
                  <a:gd name="connsiteY1" fmla="*/ 64988 h 65314"/>
                  <a:gd name="connsiteX2" fmla="*/ 24494 w 65318"/>
                  <a:gd name="connsiteY2" fmla="*/ 44740 h 65314"/>
                  <a:gd name="connsiteX3" fmla="*/ 44743 w 65318"/>
                  <a:gd name="connsiteY3" fmla="*/ 24493 h 65314"/>
                  <a:gd name="connsiteX4" fmla="*/ 64991 w 65318"/>
                  <a:gd name="connsiteY4" fmla="*/ 44740 h 65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318" h="65314">
                    <a:moveTo>
                      <a:pt x="64991" y="44740"/>
                    </a:moveTo>
                    <a:cubicBezTo>
                      <a:pt x="64991" y="55923"/>
                      <a:pt x="55926" y="64988"/>
                      <a:pt x="44743" y="64988"/>
                    </a:cubicBezTo>
                    <a:cubicBezTo>
                      <a:pt x="33560" y="64988"/>
                      <a:pt x="24494" y="55923"/>
                      <a:pt x="24494" y="44740"/>
                    </a:cubicBezTo>
                    <a:cubicBezTo>
                      <a:pt x="24494" y="33558"/>
                      <a:pt x="33560" y="24493"/>
                      <a:pt x="44743" y="24493"/>
                    </a:cubicBezTo>
                    <a:cubicBezTo>
                      <a:pt x="55926" y="24493"/>
                      <a:pt x="64991" y="33558"/>
                      <a:pt x="64991" y="44740"/>
                    </a:cubicBezTo>
                    <a:close/>
                  </a:path>
                </a:pathLst>
              </a:custGeom>
              <a:solidFill>
                <a:srgbClr val="FF5576"/>
              </a:solidFill>
              <a:ln w="9525" cap="flat">
                <a:noFill/>
                <a:prstDash val="solid"/>
                <a:miter/>
              </a:ln>
            </p:spPr>
            <p:txBody>
              <a:bodyPr rtlCol="0" anchor="ctr"/>
              <a:lstStyle/>
              <a:p>
                <a:endParaRPr lang="en-US"/>
              </a:p>
            </p:txBody>
          </p:sp>
          <p:sp>
            <p:nvSpPr>
              <p:cNvPr id="263" name="Freeform: Shape 262">
                <a:extLst>
                  <a:ext uri="{FF2B5EF4-FFF2-40B4-BE49-F238E27FC236}">
                    <a16:creationId xmlns:a16="http://schemas.microsoft.com/office/drawing/2014/main" id="{0ADDD74E-B37F-4070-A3BF-7A5A4C1F2AF9}"/>
                  </a:ext>
                </a:extLst>
              </p:cNvPr>
              <p:cNvSpPr/>
              <p:nvPr/>
            </p:nvSpPr>
            <p:spPr>
              <a:xfrm>
                <a:off x="14670121" y="3703469"/>
                <a:ext cx="391909" cy="391886"/>
              </a:xfrm>
              <a:custGeom>
                <a:avLst/>
                <a:gdLst>
                  <a:gd name="connsiteX0" fmla="*/ 371334 w 391909"/>
                  <a:gd name="connsiteY0" fmla="*/ 197902 h 391885"/>
                  <a:gd name="connsiteX1" fmla="*/ 197914 w 391909"/>
                  <a:gd name="connsiteY1" fmla="*/ 371312 h 391885"/>
                  <a:gd name="connsiteX2" fmla="*/ 24495 w 391909"/>
                  <a:gd name="connsiteY2" fmla="*/ 197902 h 391885"/>
                  <a:gd name="connsiteX3" fmla="*/ 197914 w 391909"/>
                  <a:gd name="connsiteY3" fmla="*/ 24493 h 391885"/>
                  <a:gd name="connsiteX4" fmla="*/ 371334 w 391909"/>
                  <a:gd name="connsiteY4" fmla="*/ 197902 h 3918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909" h="391885">
                    <a:moveTo>
                      <a:pt x="371334" y="197902"/>
                    </a:moveTo>
                    <a:cubicBezTo>
                      <a:pt x="371334" y="293674"/>
                      <a:pt x="293691" y="371312"/>
                      <a:pt x="197914" y="371312"/>
                    </a:cubicBezTo>
                    <a:cubicBezTo>
                      <a:pt x="102137" y="371312"/>
                      <a:pt x="24495" y="293674"/>
                      <a:pt x="24495" y="197902"/>
                    </a:cubicBezTo>
                    <a:cubicBezTo>
                      <a:pt x="24495" y="102131"/>
                      <a:pt x="102137" y="24493"/>
                      <a:pt x="197914" y="24493"/>
                    </a:cubicBezTo>
                    <a:cubicBezTo>
                      <a:pt x="293691" y="24493"/>
                      <a:pt x="371334" y="102131"/>
                      <a:pt x="371334" y="197902"/>
                    </a:cubicBezTo>
                    <a:close/>
                  </a:path>
                </a:pathLst>
              </a:custGeom>
              <a:solidFill>
                <a:srgbClr val="FF5576"/>
              </a:solidFill>
              <a:ln w="9525" cap="flat">
                <a:noFill/>
                <a:prstDash val="solid"/>
                <a:miter/>
              </a:ln>
            </p:spPr>
            <p:txBody>
              <a:bodyPr rtlCol="0" anchor="ctr"/>
              <a:lstStyle/>
              <a:p>
                <a:endParaRPr lang="en-US"/>
              </a:p>
            </p:txBody>
          </p:sp>
          <p:sp>
            <p:nvSpPr>
              <p:cNvPr id="264" name="Freeform: Shape 263">
                <a:extLst>
                  <a:ext uri="{FF2B5EF4-FFF2-40B4-BE49-F238E27FC236}">
                    <a16:creationId xmlns:a16="http://schemas.microsoft.com/office/drawing/2014/main" id="{1837783F-AC3F-487C-8D6E-065F7F82CD94}"/>
                  </a:ext>
                </a:extLst>
              </p:cNvPr>
              <p:cNvSpPr/>
              <p:nvPr/>
            </p:nvSpPr>
            <p:spPr>
              <a:xfrm>
                <a:off x="14670168" y="3703867"/>
                <a:ext cx="359250" cy="326571"/>
              </a:xfrm>
              <a:custGeom>
                <a:avLst/>
                <a:gdLst>
                  <a:gd name="connsiteX0" fmla="*/ 50575 w 359249"/>
                  <a:gd name="connsiteY0" fmla="*/ 219710 h 326571"/>
                  <a:gd name="connsiteX1" fmla="*/ 245223 w 359249"/>
                  <a:gd name="connsiteY1" fmla="*/ 71121 h 326571"/>
                  <a:gd name="connsiteX2" fmla="*/ 359204 w 359249"/>
                  <a:gd name="connsiteY2" fmla="*/ 137088 h 326571"/>
                  <a:gd name="connsiteX3" fmla="*/ 220729 w 359249"/>
                  <a:gd name="connsiteY3" fmla="*/ 26054 h 326571"/>
                  <a:gd name="connsiteX4" fmla="*/ 26081 w 359249"/>
                  <a:gd name="connsiteY4" fmla="*/ 174644 h 326571"/>
                  <a:gd name="connsiteX5" fmla="*/ 60700 w 359249"/>
                  <a:gd name="connsiteY5" fmla="*/ 303639 h 326571"/>
                  <a:gd name="connsiteX6" fmla="*/ 50575 w 359249"/>
                  <a:gd name="connsiteY6" fmla="*/ 219710 h 326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9249" h="326571">
                    <a:moveTo>
                      <a:pt x="50575" y="219710"/>
                    </a:moveTo>
                    <a:cubicBezTo>
                      <a:pt x="63312" y="125005"/>
                      <a:pt x="150512" y="58384"/>
                      <a:pt x="245223" y="71121"/>
                    </a:cubicBezTo>
                    <a:cubicBezTo>
                      <a:pt x="292252" y="77325"/>
                      <a:pt x="332423" y="102145"/>
                      <a:pt x="359204" y="137088"/>
                    </a:cubicBezTo>
                    <a:cubicBezTo>
                      <a:pt x="337322" y="79285"/>
                      <a:pt x="286047" y="34871"/>
                      <a:pt x="220729" y="26054"/>
                    </a:cubicBezTo>
                    <a:cubicBezTo>
                      <a:pt x="126018" y="13317"/>
                      <a:pt x="38818" y="79938"/>
                      <a:pt x="26081" y="174644"/>
                    </a:cubicBezTo>
                    <a:cubicBezTo>
                      <a:pt x="19549" y="222323"/>
                      <a:pt x="33592" y="268043"/>
                      <a:pt x="60700" y="303639"/>
                    </a:cubicBezTo>
                    <a:cubicBezTo>
                      <a:pt x="50902" y="277514"/>
                      <a:pt x="46329" y="249102"/>
                      <a:pt x="50575" y="219710"/>
                    </a:cubicBezTo>
                    <a:close/>
                  </a:path>
                </a:pathLst>
              </a:custGeom>
              <a:solidFill>
                <a:srgbClr val="FF5576"/>
              </a:solidFill>
              <a:ln w="9525" cap="flat">
                <a:noFill/>
                <a:prstDash val="solid"/>
                <a:miter/>
              </a:ln>
            </p:spPr>
            <p:txBody>
              <a:bodyPr rtlCol="0" anchor="ctr"/>
              <a:lstStyle/>
              <a:p>
                <a:endParaRPr lang="en-US"/>
              </a:p>
            </p:txBody>
          </p:sp>
          <p:sp>
            <p:nvSpPr>
              <p:cNvPr id="265" name="Freeform: Shape 264">
                <a:extLst>
                  <a:ext uri="{FF2B5EF4-FFF2-40B4-BE49-F238E27FC236}">
                    <a16:creationId xmlns:a16="http://schemas.microsoft.com/office/drawing/2014/main" id="{EA8C6DC5-E255-419E-83FD-7EF28FE53F3A}"/>
                  </a:ext>
                </a:extLst>
              </p:cNvPr>
              <p:cNvSpPr/>
              <p:nvPr/>
            </p:nvSpPr>
            <p:spPr>
              <a:xfrm>
                <a:off x="14650778" y="3684453"/>
                <a:ext cx="424568" cy="424543"/>
              </a:xfrm>
              <a:custGeom>
                <a:avLst/>
                <a:gdLst>
                  <a:gd name="connsiteX0" fmla="*/ 191457 w 424568"/>
                  <a:gd name="connsiteY0" fmla="*/ 407962 h 424542"/>
                  <a:gd name="connsiteX1" fmla="*/ 26202 w 424568"/>
                  <a:gd name="connsiteY1" fmla="*/ 191445 h 424542"/>
                  <a:gd name="connsiteX2" fmla="*/ 242731 w 424568"/>
                  <a:gd name="connsiteY2" fmla="*/ 26200 h 424542"/>
                  <a:gd name="connsiteX3" fmla="*/ 407987 w 424568"/>
                  <a:gd name="connsiteY3" fmla="*/ 242717 h 424542"/>
                  <a:gd name="connsiteX4" fmla="*/ 191457 w 424568"/>
                  <a:gd name="connsiteY4" fmla="*/ 407962 h 424542"/>
                  <a:gd name="connsiteX5" fmla="*/ 237506 w 424568"/>
                  <a:gd name="connsiteY5" fmla="*/ 64409 h 424542"/>
                  <a:gd name="connsiteX6" fmla="*/ 64413 w 424568"/>
                  <a:gd name="connsiteY6" fmla="*/ 196671 h 424542"/>
                  <a:gd name="connsiteX7" fmla="*/ 196682 w 424568"/>
                  <a:gd name="connsiteY7" fmla="*/ 369753 h 424542"/>
                  <a:gd name="connsiteX8" fmla="*/ 369775 w 424568"/>
                  <a:gd name="connsiteY8" fmla="*/ 237492 h 424542"/>
                  <a:gd name="connsiteX9" fmla="*/ 237506 w 424568"/>
                  <a:gd name="connsiteY9" fmla="*/ 64409 h 42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4568" h="424542">
                    <a:moveTo>
                      <a:pt x="191457" y="407962"/>
                    </a:moveTo>
                    <a:cubicBezTo>
                      <a:pt x="86295" y="393920"/>
                      <a:pt x="12158" y="296928"/>
                      <a:pt x="26202" y="191445"/>
                    </a:cubicBezTo>
                    <a:cubicBezTo>
                      <a:pt x="40245" y="86289"/>
                      <a:pt x="137243" y="12158"/>
                      <a:pt x="242731" y="26200"/>
                    </a:cubicBezTo>
                    <a:cubicBezTo>
                      <a:pt x="347894" y="40243"/>
                      <a:pt x="422030" y="137235"/>
                      <a:pt x="407987" y="242717"/>
                    </a:cubicBezTo>
                    <a:cubicBezTo>
                      <a:pt x="393943" y="348200"/>
                      <a:pt x="296946" y="422005"/>
                      <a:pt x="191457" y="407962"/>
                    </a:cubicBezTo>
                    <a:close/>
                    <a:moveTo>
                      <a:pt x="237506" y="64409"/>
                    </a:moveTo>
                    <a:cubicBezTo>
                      <a:pt x="153246" y="52979"/>
                      <a:pt x="75517" y="112415"/>
                      <a:pt x="64413" y="196671"/>
                    </a:cubicBezTo>
                    <a:cubicBezTo>
                      <a:pt x="53309" y="280926"/>
                      <a:pt x="112422" y="358650"/>
                      <a:pt x="196682" y="369753"/>
                    </a:cubicBezTo>
                    <a:cubicBezTo>
                      <a:pt x="280943" y="381183"/>
                      <a:pt x="358671" y="321747"/>
                      <a:pt x="369775" y="237492"/>
                    </a:cubicBezTo>
                    <a:cubicBezTo>
                      <a:pt x="381206" y="153236"/>
                      <a:pt x="321767" y="75839"/>
                      <a:pt x="237506" y="64409"/>
                    </a:cubicBezTo>
                    <a:close/>
                  </a:path>
                </a:pathLst>
              </a:custGeom>
              <a:solidFill>
                <a:srgbClr val="3F4242"/>
              </a:solidFill>
              <a:ln w="9525" cap="flat">
                <a:noFill/>
                <a:prstDash val="solid"/>
                <a:miter/>
              </a:ln>
            </p:spPr>
            <p:txBody>
              <a:bodyPr rtlCol="0" anchor="ctr"/>
              <a:lstStyle/>
              <a:p>
                <a:endParaRPr lang="en-US"/>
              </a:p>
            </p:txBody>
          </p:sp>
          <p:sp>
            <p:nvSpPr>
              <p:cNvPr id="266" name="Freeform: Shape 265">
                <a:extLst>
                  <a:ext uri="{FF2B5EF4-FFF2-40B4-BE49-F238E27FC236}">
                    <a16:creationId xmlns:a16="http://schemas.microsoft.com/office/drawing/2014/main" id="{7A3E2585-6367-4EB7-8599-42FD59247AA7}"/>
                  </a:ext>
                </a:extLst>
              </p:cNvPr>
              <p:cNvSpPr/>
              <p:nvPr/>
            </p:nvSpPr>
            <p:spPr>
              <a:xfrm>
                <a:off x="14694942" y="3475195"/>
                <a:ext cx="163295" cy="163286"/>
              </a:xfrm>
              <a:custGeom>
                <a:avLst/>
                <a:gdLst>
                  <a:gd name="connsiteX0" fmla="*/ 160356 w 163295"/>
                  <a:gd name="connsiteY0" fmla="*/ 92420 h 163285"/>
                  <a:gd name="connsiteX1" fmla="*/ 92425 w 163295"/>
                  <a:gd name="connsiteY1" fmla="*/ 160347 h 163285"/>
                  <a:gd name="connsiteX2" fmla="*/ 24494 w 163295"/>
                  <a:gd name="connsiteY2" fmla="*/ 92420 h 163285"/>
                  <a:gd name="connsiteX3" fmla="*/ 92425 w 163295"/>
                  <a:gd name="connsiteY3" fmla="*/ 24493 h 163285"/>
                  <a:gd name="connsiteX4" fmla="*/ 160356 w 163295"/>
                  <a:gd name="connsiteY4" fmla="*/ 92420 h 1632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295" h="163285">
                    <a:moveTo>
                      <a:pt x="160356" y="92420"/>
                    </a:moveTo>
                    <a:cubicBezTo>
                      <a:pt x="160356" y="129935"/>
                      <a:pt x="129942" y="160347"/>
                      <a:pt x="92425" y="160347"/>
                    </a:cubicBezTo>
                    <a:cubicBezTo>
                      <a:pt x="54908" y="160347"/>
                      <a:pt x="24494" y="129935"/>
                      <a:pt x="24494" y="92420"/>
                    </a:cubicBezTo>
                    <a:cubicBezTo>
                      <a:pt x="24494" y="54905"/>
                      <a:pt x="54908" y="24493"/>
                      <a:pt x="92425" y="24493"/>
                    </a:cubicBezTo>
                    <a:cubicBezTo>
                      <a:pt x="129942" y="24493"/>
                      <a:pt x="160356" y="54905"/>
                      <a:pt x="160356" y="92420"/>
                    </a:cubicBezTo>
                    <a:close/>
                  </a:path>
                </a:pathLst>
              </a:custGeom>
              <a:solidFill>
                <a:srgbClr val="FF5576"/>
              </a:solidFill>
              <a:ln w="9525" cap="flat">
                <a:noFill/>
                <a:prstDash val="solid"/>
                <a:miter/>
              </a:ln>
            </p:spPr>
            <p:txBody>
              <a:bodyPr rtlCol="0" anchor="ctr"/>
              <a:lstStyle/>
              <a:p>
                <a:endParaRPr lang="en-US"/>
              </a:p>
            </p:txBody>
          </p:sp>
          <p:sp>
            <p:nvSpPr>
              <p:cNvPr id="267" name="Freeform: Shape 266">
                <a:extLst>
                  <a:ext uri="{FF2B5EF4-FFF2-40B4-BE49-F238E27FC236}">
                    <a16:creationId xmlns:a16="http://schemas.microsoft.com/office/drawing/2014/main" id="{63CEB5E6-7348-431B-A7C1-2CB25B1C5A2C}"/>
                  </a:ext>
                </a:extLst>
              </p:cNvPr>
              <p:cNvSpPr/>
              <p:nvPr/>
            </p:nvSpPr>
            <p:spPr>
              <a:xfrm>
                <a:off x="14694986" y="3475258"/>
                <a:ext cx="163295" cy="163286"/>
              </a:xfrm>
              <a:custGeom>
                <a:avLst/>
                <a:gdLst>
                  <a:gd name="connsiteX0" fmla="*/ 43719 w 163295"/>
                  <a:gd name="connsiteY0" fmla="*/ 107706 h 163285"/>
                  <a:gd name="connsiteX1" fmla="*/ 119815 w 163295"/>
                  <a:gd name="connsiteY1" fmla="*/ 49576 h 163285"/>
                  <a:gd name="connsiteX2" fmla="*/ 153780 w 163295"/>
                  <a:gd name="connsiteY2" fmla="*/ 64598 h 163285"/>
                  <a:gd name="connsiteX3" fmla="*/ 101199 w 163295"/>
                  <a:gd name="connsiteY3" fmla="*/ 25083 h 163285"/>
                  <a:gd name="connsiteX4" fmla="*/ 25103 w 163295"/>
                  <a:gd name="connsiteY4" fmla="*/ 83213 h 163285"/>
                  <a:gd name="connsiteX5" fmla="*/ 49271 w 163295"/>
                  <a:gd name="connsiteY5" fmla="*/ 144282 h 163285"/>
                  <a:gd name="connsiteX6" fmla="*/ 43719 w 163295"/>
                  <a:gd name="connsiteY6" fmla="*/ 107706 h 163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3295" h="163285">
                    <a:moveTo>
                      <a:pt x="43719" y="107706"/>
                    </a:moveTo>
                    <a:cubicBezTo>
                      <a:pt x="48618" y="70477"/>
                      <a:pt x="82910" y="44678"/>
                      <a:pt x="119815" y="49576"/>
                    </a:cubicBezTo>
                    <a:cubicBezTo>
                      <a:pt x="132879" y="51209"/>
                      <a:pt x="144309" y="56761"/>
                      <a:pt x="153780" y="64598"/>
                    </a:cubicBezTo>
                    <a:cubicBezTo>
                      <a:pt x="144309" y="44025"/>
                      <a:pt x="125367" y="28349"/>
                      <a:pt x="101199" y="25083"/>
                    </a:cubicBezTo>
                    <a:cubicBezTo>
                      <a:pt x="63968" y="20185"/>
                      <a:pt x="30002" y="46311"/>
                      <a:pt x="25103" y="83213"/>
                    </a:cubicBezTo>
                    <a:cubicBezTo>
                      <a:pt x="21838" y="107379"/>
                      <a:pt x="31962" y="129913"/>
                      <a:pt x="49271" y="144282"/>
                    </a:cubicBezTo>
                    <a:cubicBezTo>
                      <a:pt x="44372" y="133505"/>
                      <a:pt x="42086" y="120769"/>
                      <a:pt x="43719" y="107706"/>
                    </a:cubicBezTo>
                    <a:close/>
                  </a:path>
                </a:pathLst>
              </a:custGeom>
              <a:solidFill>
                <a:srgbClr val="FF5576"/>
              </a:solidFill>
              <a:ln w="9525" cap="flat">
                <a:noFill/>
                <a:prstDash val="solid"/>
                <a:miter/>
              </a:ln>
            </p:spPr>
            <p:txBody>
              <a:bodyPr rtlCol="0" anchor="ctr"/>
              <a:lstStyle/>
              <a:p>
                <a:endParaRPr lang="en-US"/>
              </a:p>
            </p:txBody>
          </p:sp>
          <p:sp>
            <p:nvSpPr>
              <p:cNvPr id="268" name="Freeform: Shape 267">
                <a:extLst>
                  <a:ext uri="{FF2B5EF4-FFF2-40B4-BE49-F238E27FC236}">
                    <a16:creationId xmlns:a16="http://schemas.microsoft.com/office/drawing/2014/main" id="{04944FD5-CA7F-4E30-A3CE-ACC98198AFCE}"/>
                  </a:ext>
                </a:extLst>
              </p:cNvPr>
              <p:cNvSpPr/>
              <p:nvPr/>
            </p:nvSpPr>
            <p:spPr>
              <a:xfrm>
                <a:off x="14675583" y="3455837"/>
                <a:ext cx="195955" cy="195943"/>
              </a:xfrm>
              <a:custGeom>
                <a:avLst/>
                <a:gdLst>
                  <a:gd name="connsiteX0" fmla="*/ 100027 w 195954"/>
                  <a:gd name="connsiteY0" fmla="*/ 197993 h 195942"/>
                  <a:gd name="connsiteX1" fmla="*/ 25238 w 195954"/>
                  <a:gd name="connsiteY1" fmla="*/ 100021 h 195942"/>
                  <a:gd name="connsiteX2" fmla="*/ 123215 w 195954"/>
                  <a:gd name="connsiteY2" fmla="*/ 25236 h 195942"/>
                  <a:gd name="connsiteX3" fmla="*/ 198004 w 195954"/>
                  <a:gd name="connsiteY3" fmla="*/ 123208 h 195942"/>
                  <a:gd name="connsiteX4" fmla="*/ 100027 w 195954"/>
                  <a:gd name="connsiteY4" fmla="*/ 197993 h 195942"/>
                  <a:gd name="connsiteX5" fmla="*/ 118316 w 195954"/>
                  <a:gd name="connsiteY5" fmla="*/ 63772 h 195942"/>
                  <a:gd name="connsiteX6" fmla="*/ 63776 w 195954"/>
                  <a:gd name="connsiteY6" fmla="*/ 105573 h 195942"/>
                  <a:gd name="connsiteX7" fmla="*/ 105579 w 195954"/>
                  <a:gd name="connsiteY7" fmla="*/ 160110 h 195942"/>
                  <a:gd name="connsiteX8" fmla="*/ 160120 w 195954"/>
                  <a:gd name="connsiteY8" fmla="*/ 118309 h 195942"/>
                  <a:gd name="connsiteX9" fmla="*/ 118316 w 195954"/>
                  <a:gd name="connsiteY9" fmla="*/ 63772 h 195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5954" h="195942">
                    <a:moveTo>
                      <a:pt x="100027" y="197993"/>
                    </a:moveTo>
                    <a:cubicBezTo>
                      <a:pt x="52345" y="191461"/>
                      <a:pt x="19032" y="147701"/>
                      <a:pt x="25238" y="100021"/>
                    </a:cubicBezTo>
                    <a:cubicBezTo>
                      <a:pt x="31769" y="52342"/>
                      <a:pt x="75533" y="19031"/>
                      <a:pt x="123215" y="25236"/>
                    </a:cubicBezTo>
                    <a:cubicBezTo>
                      <a:pt x="170897" y="31768"/>
                      <a:pt x="204209" y="75528"/>
                      <a:pt x="198004" y="123208"/>
                    </a:cubicBezTo>
                    <a:cubicBezTo>
                      <a:pt x="191472" y="170887"/>
                      <a:pt x="147709" y="204524"/>
                      <a:pt x="100027" y="197993"/>
                    </a:cubicBezTo>
                    <a:close/>
                    <a:moveTo>
                      <a:pt x="118316" y="63772"/>
                    </a:moveTo>
                    <a:cubicBezTo>
                      <a:pt x="91862" y="60179"/>
                      <a:pt x="67368" y="78794"/>
                      <a:pt x="63776" y="105573"/>
                    </a:cubicBezTo>
                    <a:cubicBezTo>
                      <a:pt x="60183" y="132025"/>
                      <a:pt x="78799" y="156518"/>
                      <a:pt x="105579" y="160110"/>
                    </a:cubicBezTo>
                    <a:cubicBezTo>
                      <a:pt x="132033" y="163702"/>
                      <a:pt x="156527" y="145088"/>
                      <a:pt x="160120" y="118309"/>
                    </a:cubicBezTo>
                    <a:cubicBezTo>
                      <a:pt x="163386" y="91857"/>
                      <a:pt x="144770" y="67364"/>
                      <a:pt x="118316" y="63772"/>
                    </a:cubicBezTo>
                    <a:close/>
                  </a:path>
                </a:pathLst>
              </a:custGeom>
              <a:solidFill>
                <a:srgbClr val="3F4242"/>
              </a:solidFill>
              <a:ln w="9525" cap="flat">
                <a:noFill/>
                <a:prstDash val="solid"/>
                <a:miter/>
              </a:ln>
            </p:spPr>
            <p:txBody>
              <a:bodyPr rtlCol="0" anchor="ctr"/>
              <a:lstStyle/>
              <a:p>
                <a:endParaRPr lang="en-US"/>
              </a:p>
            </p:txBody>
          </p:sp>
          <p:sp>
            <p:nvSpPr>
              <p:cNvPr id="269" name="Freeform: Shape 268">
                <a:extLst>
                  <a:ext uri="{FF2B5EF4-FFF2-40B4-BE49-F238E27FC236}">
                    <a16:creationId xmlns:a16="http://schemas.microsoft.com/office/drawing/2014/main" id="{9BBC18EE-C09B-4DE5-A10B-9060869647DE}"/>
                  </a:ext>
                </a:extLst>
              </p:cNvPr>
              <p:cNvSpPr/>
              <p:nvPr/>
            </p:nvSpPr>
            <p:spPr>
              <a:xfrm>
                <a:off x="14451632" y="3723716"/>
                <a:ext cx="163295" cy="163286"/>
              </a:xfrm>
              <a:custGeom>
                <a:avLst/>
                <a:gdLst>
                  <a:gd name="connsiteX0" fmla="*/ 160356 w 163295"/>
                  <a:gd name="connsiteY0" fmla="*/ 92420 h 163285"/>
                  <a:gd name="connsiteX1" fmla="*/ 92425 w 163295"/>
                  <a:gd name="connsiteY1" fmla="*/ 160347 h 163285"/>
                  <a:gd name="connsiteX2" fmla="*/ 24494 w 163295"/>
                  <a:gd name="connsiteY2" fmla="*/ 92420 h 163285"/>
                  <a:gd name="connsiteX3" fmla="*/ 92425 w 163295"/>
                  <a:gd name="connsiteY3" fmla="*/ 24493 h 163285"/>
                  <a:gd name="connsiteX4" fmla="*/ 160356 w 163295"/>
                  <a:gd name="connsiteY4" fmla="*/ 92420 h 1632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295" h="163285">
                    <a:moveTo>
                      <a:pt x="160356" y="92420"/>
                    </a:moveTo>
                    <a:cubicBezTo>
                      <a:pt x="160356" y="129935"/>
                      <a:pt x="129942" y="160347"/>
                      <a:pt x="92425" y="160347"/>
                    </a:cubicBezTo>
                    <a:cubicBezTo>
                      <a:pt x="54908" y="160347"/>
                      <a:pt x="24494" y="129935"/>
                      <a:pt x="24494" y="92420"/>
                    </a:cubicBezTo>
                    <a:cubicBezTo>
                      <a:pt x="24494" y="54905"/>
                      <a:pt x="54908" y="24493"/>
                      <a:pt x="92425" y="24493"/>
                    </a:cubicBezTo>
                    <a:cubicBezTo>
                      <a:pt x="129942" y="24493"/>
                      <a:pt x="160356" y="54905"/>
                      <a:pt x="160356" y="92420"/>
                    </a:cubicBezTo>
                    <a:close/>
                  </a:path>
                </a:pathLst>
              </a:custGeom>
              <a:solidFill>
                <a:srgbClr val="FF5576"/>
              </a:solidFill>
              <a:ln w="9525" cap="flat">
                <a:noFill/>
                <a:prstDash val="solid"/>
                <a:miter/>
              </a:ln>
            </p:spPr>
            <p:txBody>
              <a:bodyPr rtlCol="0" anchor="ctr"/>
              <a:lstStyle/>
              <a:p>
                <a:endParaRPr lang="en-US"/>
              </a:p>
            </p:txBody>
          </p:sp>
          <p:sp>
            <p:nvSpPr>
              <p:cNvPr id="270" name="Freeform: Shape 269">
                <a:extLst>
                  <a:ext uri="{FF2B5EF4-FFF2-40B4-BE49-F238E27FC236}">
                    <a16:creationId xmlns:a16="http://schemas.microsoft.com/office/drawing/2014/main" id="{E2ACA023-A9CC-4A54-B109-1F54EAE16571}"/>
                  </a:ext>
                </a:extLst>
              </p:cNvPr>
              <p:cNvSpPr/>
              <p:nvPr/>
            </p:nvSpPr>
            <p:spPr>
              <a:xfrm>
                <a:off x="14451676" y="3723779"/>
                <a:ext cx="163295" cy="163286"/>
              </a:xfrm>
              <a:custGeom>
                <a:avLst/>
                <a:gdLst>
                  <a:gd name="connsiteX0" fmla="*/ 43719 w 163295"/>
                  <a:gd name="connsiteY0" fmla="*/ 107706 h 163285"/>
                  <a:gd name="connsiteX1" fmla="*/ 119815 w 163295"/>
                  <a:gd name="connsiteY1" fmla="*/ 49576 h 163285"/>
                  <a:gd name="connsiteX2" fmla="*/ 153780 w 163295"/>
                  <a:gd name="connsiteY2" fmla="*/ 64598 h 163285"/>
                  <a:gd name="connsiteX3" fmla="*/ 101199 w 163295"/>
                  <a:gd name="connsiteY3" fmla="*/ 25083 h 163285"/>
                  <a:gd name="connsiteX4" fmla="*/ 25104 w 163295"/>
                  <a:gd name="connsiteY4" fmla="*/ 83213 h 163285"/>
                  <a:gd name="connsiteX5" fmla="*/ 49271 w 163295"/>
                  <a:gd name="connsiteY5" fmla="*/ 144282 h 163285"/>
                  <a:gd name="connsiteX6" fmla="*/ 43719 w 163295"/>
                  <a:gd name="connsiteY6" fmla="*/ 107706 h 163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3295" h="163285">
                    <a:moveTo>
                      <a:pt x="43719" y="107706"/>
                    </a:moveTo>
                    <a:cubicBezTo>
                      <a:pt x="48618" y="70477"/>
                      <a:pt x="82910" y="44678"/>
                      <a:pt x="119815" y="49576"/>
                    </a:cubicBezTo>
                    <a:cubicBezTo>
                      <a:pt x="132878" y="51209"/>
                      <a:pt x="144309" y="56761"/>
                      <a:pt x="153780" y="64598"/>
                    </a:cubicBezTo>
                    <a:cubicBezTo>
                      <a:pt x="144309" y="44025"/>
                      <a:pt x="125367" y="28349"/>
                      <a:pt x="101199" y="25083"/>
                    </a:cubicBezTo>
                    <a:cubicBezTo>
                      <a:pt x="63968" y="20185"/>
                      <a:pt x="30002" y="46311"/>
                      <a:pt x="25104" y="83213"/>
                    </a:cubicBezTo>
                    <a:cubicBezTo>
                      <a:pt x="21837" y="107379"/>
                      <a:pt x="31962" y="129913"/>
                      <a:pt x="49271" y="144282"/>
                    </a:cubicBezTo>
                    <a:cubicBezTo>
                      <a:pt x="44372" y="133505"/>
                      <a:pt x="42086" y="120769"/>
                      <a:pt x="43719" y="107706"/>
                    </a:cubicBezTo>
                    <a:close/>
                  </a:path>
                </a:pathLst>
              </a:custGeom>
              <a:solidFill>
                <a:srgbClr val="FF5576"/>
              </a:solidFill>
              <a:ln w="9525" cap="flat">
                <a:noFill/>
                <a:prstDash val="solid"/>
                <a:miter/>
              </a:ln>
            </p:spPr>
            <p:txBody>
              <a:bodyPr rtlCol="0" anchor="ctr"/>
              <a:lstStyle/>
              <a:p>
                <a:endParaRPr lang="en-US"/>
              </a:p>
            </p:txBody>
          </p:sp>
          <p:sp>
            <p:nvSpPr>
              <p:cNvPr id="271" name="Freeform: Shape 270">
                <a:extLst>
                  <a:ext uri="{FF2B5EF4-FFF2-40B4-BE49-F238E27FC236}">
                    <a16:creationId xmlns:a16="http://schemas.microsoft.com/office/drawing/2014/main" id="{A2D3AA8F-9386-4984-B365-A68C482294C4}"/>
                  </a:ext>
                </a:extLst>
              </p:cNvPr>
              <p:cNvSpPr/>
              <p:nvPr/>
            </p:nvSpPr>
            <p:spPr>
              <a:xfrm>
                <a:off x="14432273" y="3704685"/>
                <a:ext cx="195955" cy="195943"/>
              </a:xfrm>
              <a:custGeom>
                <a:avLst/>
                <a:gdLst>
                  <a:gd name="connsiteX0" fmla="*/ 100027 w 195954"/>
                  <a:gd name="connsiteY0" fmla="*/ 197993 h 195942"/>
                  <a:gd name="connsiteX1" fmla="*/ 25238 w 195954"/>
                  <a:gd name="connsiteY1" fmla="*/ 100021 h 195942"/>
                  <a:gd name="connsiteX2" fmla="*/ 123215 w 195954"/>
                  <a:gd name="connsiteY2" fmla="*/ 25236 h 195942"/>
                  <a:gd name="connsiteX3" fmla="*/ 198004 w 195954"/>
                  <a:gd name="connsiteY3" fmla="*/ 123208 h 195942"/>
                  <a:gd name="connsiteX4" fmla="*/ 100027 w 195954"/>
                  <a:gd name="connsiteY4" fmla="*/ 197993 h 195942"/>
                  <a:gd name="connsiteX5" fmla="*/ 118316 w 195954"/>
                  <a:gd name="connsiteY5" fmla="*/ 63445 h 195942"/>
                  <a:gd name="connsiteX6" fmla="*/ 63775 w 195954"/>
                  <a:gd name="connsiteY6" fmla="*/ 105246 h 195942"/>
                  <a:gd name="connsiteX7" fmla="*/ 105579 w 195954"/>
                  <a:gd name="connsiteY7" fmla="*/ 159784 h 195942"/>
                  <a:gd name="connsiteX8" fmla="*/ 160120 w 195954"/>
                  <a:gd name="connsiteY8" fmla="*/ 117983 h 195942"/>
                  <a:gd name="connsiteX9" fmla="*/ 118316 w 195954"/>
                  <a:gd name="connsiteY9" fmla="*/ 63445 h 195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5954" h="195942">
                    <a:moveTo>
                      <a:pt x="100027" y="197993"/>
                    </a:moveTo>
                    <a:cubicBezTo>
                      <a:pt x="52345" y="191461"/>
                      <a:pt x="19033" y="147701"/>
                      <a:pt x="25238" y="100021"/>
                    </a:cubicBezTo>
                    <a:cubicBezTo>
                      <a:pt x="31770" y="52342"/>
                      <a:pt x="75533" y="19032"/>
                      <a:pt x="123215" y="25236"/>
                    </a:cubicBezTo>
                    <a:cubicBezTo>
                      <a:pt x="170897" y="31441"/>
                      <a:pt x="204210" y="75528"/>
                      <a:pt x="198004" y="123208"/>
                    </a:cubicBezTo>
                    <a:cubicBezTo>
                      <a:pt x="191473" y="170887"/>
                      <a:pt x="147709" y="204197"/>
                      <a:pt x="100027" y="197993"/>
                    </a:cubicBezTo>
                    <a:close/>
                    <a:moveTo>
                      <a:pt x="118316" y="63445"/>
                    </a:moveTo>
                    <a:cubicBezTo>
                      <a:pt x="91862" y="59853"/>
                      <a:pt x="67368" y="78468"/>
                      <a:pt x="63775" y="105246"/>
                    </a:cubicBezTo>
                    <a:cubicBezTo>
                      <a:pt x="60183" y="131699"/>
                      <a:pt x="78799" y="156191"/>
                      <a:pt x="105579" y="159784"/>
                    </a:cubicBezTo>
                    <a:cubicBezTo>
                      <a:pt x="132033" y="163376"/>
                      <a:pt x="156527" y="144761"/>
                      <a:pt x="160120" y="117983"/>
                    </a:cubicBezTo>
                    <a:cubicBezTo>
                      <a:pt x="163386" y="91530"/>
                      <a:pt x="144770" y="67037"/>
                      <a:pt x="118316" y="63445"/>
                    </a:cubicBezTo>
                    <a:close/>
                  </a:path>
                </a:pathLst>
              </a:custGeom>
              <a:solidFill>
                <a:srgbClr val="3F4242"/>
              </a:solidFill>
              <a:ln w="9525" cap="flat">
                <a:noFill/>
                <a:prstDash val="solid"/>
                <a:miter/>
              </a:ln>
            </p:spPr>
            <p:txBody>
              <a:bodyPr rtlCol="0" anchor="ctr"/>
              <a:lstStyle/>
              <a:p>
                <a:endParaRPr lang="en-US"/>
              </a:p>
            </p:txBody>
          </p:sp>
          <p:sp>
            <p:nvSpPr>
              <p:cNvPr id="272" name="Freeform: Shape 271">
                <a:extLst>
                  <a:ext uri="{FF2B5EF4-FFF2-40B4-BE49-F238E27FC236}">
                    <a16:creationId xmlns:a16="http://schemas.microsoft.com/office/drawing/2014/main" id="{D6BBB8E9-A586-4C52-84D1-119A33322ED6}"/>
                  </a:ext>
                </a:extLst>
              </p:cNvPr>
              <p:cNvSpPr/>
              <p:nvPr/>
            </p:nvSpPr>
            <p:spPr>
              <a:xfrm>
                <a:off x="15094363" y="3940559"/>
                <a:ext cx="195955" cy="195943"/>
              </a:xfrm>
              <a:custGeom>
                <a:avLst/>
                <a:gdLst>
                  <a:gd name="connsiteX0" fmla="*/ 190403 w 195954"/>
                  <a:gd name="connsiteY0" fmla="*/ 107442 h 195942"/>
                  <a:gd name="connsiteX1" fmla="*/ 107448 w 195954"/>
                  <a:gd name="connsiteY1" fmla="*/ 190391 h 195942"/>
                  <a:gd name="connsiteX2" fmla="*/ 24494 w 195954"/>
                  <a:gd name="connsiteY2" fmla="*/ 107442 h 195942"/>
                  <a:gd name="connsiteX3" fmla="*/ 107448 w 195954"/>
                  <a:gd name="connsiteY3" fmla="*/ 24493 h 195942"/>
                  <a:gd name="connsiteX4" fmla="*/ 190403 w 195954"/>
                  <a:gd name="connsiteY4" fmla="*/ 107442 h 1959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954" h="195942">
                    <a:moveTo>
                      <a:pt x="190403" y="107442"/>
                    </a:moveTo>
                    <a:cubicBezTo>
                      <a:pt x="190403" y="153254"/>
                      <a:pt x="153263" y="190391"/>
                      <a:pt x="107448" y="190391"/>
                    </a:cubicBezTo>
                    <a:cubicBezTo>
                      <a:pt x="61634" y="190391"/>
                      <a:pt x="24494" y="153254"/>
                      <a:pt x="24494" y="107442"/>
                    </a:cubicBezTo>
                    <a:cubicBezTo>
                      <a:pt x="24494" y="61631"/>
                      <a:pt x="61634" y="24493"/>
                      <a:pt x="107448" y="24493"/>
                    </a:cubicBezTo>
                    <a:cubicBezTo>
                      <a:pt x="153263" y="24493"/>
                      <a:pt x="190403" y="61631"/>
                      <a:pt x="190403" y="107442"/>
                    </a:cubicBezTo>
                    <a:close/>
                  </a:path>
                </a:pathLst>
              </a:custGeom>
              <a:solidFill>
                <a:srgbClr val="FF5576"/>
              </a:solidFill>
              <a:ln w="9525" cap="flat">
                <a:noFill/>
                <a:prstDash val="solid"/>
                <a:miter/>
              </a:ln>
            </p:spPr>
            <p:txBody>
              <a:bodyPr rtlCol="0" anchor="ctr"/>
              <a:lstStyle/>
              <a:p>
                <a:endParaRPr lang="en-US"/>
              </a:p>
            </p:txBody>
          </p:sp>
          <p:sp>
            <p:nvSpPr>
              <p:cNvPr id="273" name="Freeform: Shape 272">
                <a:extLst>
                  <a:ext uri="{FF2B5EF4-FFF2-40B4-BE49-F238E27FC236}">
                    <a16:creationId xmlns:a16="http://schemas.microsoft.com/office/drawing/2014/main" id="{4BC37F69-6138-4D42-BF09-1A6BC0070EAC}"/>
                  </a:ext>
                </a:extLst>
              </p:cNvPr>
              <p:cNvSpPr/>
              <p:nvPr/>
            </p:nvSpPr>
            <p:spPr>
              <a:xfrm>
                <a:off x="15094283" y="3940443"/>
                <a:ext cx="195955" cy="163286"/>
              </a:xfrm>
              <a:custGeom>
                <a:avLst/>
                <a:gdLst>
                  <a:gd name="connsiteX0" fmla="*/ 48089 w 195954"/>
                  <a:gd name="connsiteY0" fmla="*/ 126173 h 163285"/>
                  <a:gd name="connsiteX1" fmla="*/ 141167 w 195954"/>
                  <a:gd name="connsiteY1" fmla="*/ 54981 h 163285"/>
                  <a:gd name="connsiteX2" fmla="*/ 182644 w 195954"/>
                  <a:gd name="connsiteY2" fmla="*/ 73268 h 163285"/>
                  <a:gd name="connsiteX3" fmla="*/ 118306 w 195954"/>
                  <a:gd name="connsiteY3" fmla="*/ 25262 h 163285"/>
                  <a:gd name="connsiteX4" fmla="*/ 25227 w 195954"/>
                  <a:gd name="connsiteY4" fmla="*/ 96455 h 163285"/>
                  <a:gd name="connsiteX5" fmla="*/ 54620 w 195954"/>
                  <a:gd name="connsiteY5" fmla="*/ 171240 h 163285"/>
                  <a:gd name="connsiteX6" fmla="*/ 48089 w 195954"/>
                  <a:gd name="connsiteY6" fmla="*/ 126173 h 163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954" h="163285">
                    <a:moveTo>
                      <a:pt x="48089" y="126173"/>
                    </a:moveTo>
                    <a:cubicBezTo>
                      <a:pt x="54294" y="80780"/>
                      <a:pt x="95771" y="49102"/>
                      <a:pt x="141167" y="54981"/>
                    </a:cubicBezTo>
                    <a:cubicBezTo>
                      <a:pt x="157170" y="57267"/>
                      <a:pt x="171213" y="63798"/>
                      <a:pt x="182644" y="73268"/>
                    </a:cubicBezTo>
                    <a:cubicBezTo>
                      <a:pt x="171213" y="48123"/>
                      <a:pt x="147699" y="29181"/>
                      <a:pt x="118306" y="25262"/>
                    </a:cubicBezTo>
                    <a:cubicBezTo>
                      <a:pt x="72910" y="19057"/>
                      <a:pt x="31106" y="51062"/>
                      <a:pt x="25227" y="96455"/>
                    </a:cubicBezTo>
                    <a:cubicBezTo>
                      <a:pt x="21308" y="125846"/>
                      <a:pt x="33392" y="153605"/>
                      <a:pt x="54620" y="171240"/>
                    </a:cubicBezTo>
                    <a:cubicBezTo>
                      <a:pt x="48742" y="157524"/>
                      <a:pt x="45802" y="142175"/>
                      <a:pt x="48089" y="126173"/>
                    </a:cubicBezTo>
                    <a:close/>
                  </a:path>
                </a:pathLst>
              </a:custGeom>
              <a:solidFill>
                <a:srgbClr val="FF5576"/>
              </a:solidFill>
              <a:ln w="9525" cap="flat">
                <a:noFill/>
                <a:prstDash val="solid"/>
                <a:miter/>
              </a:ln>
            </p:spPr>
            <p:txBody>
              <a:bodyPr rtlCol="0" anchor="ctr"/>
              <a:lstStyle/>
              <a:p>
                <a:endParaRPr lang="en-US"/>
              </a:p>
            </p:txBody>
          </p:sp>
          <p:sp>
            <p:nvSpPr>
              <p:cNvPr id="274" name="Freeform: Shape 273">
                <a:extLst>
                  <a:ext uri="{FF2B5EF4-FFF2-40B4-BE49-F238E27FC236}">
                    <a16:creationId xmlns:a16="http://schemas.microsoft.com/office/drawing/2014/main" id="{E9A4C3AB-CED9-4439-B19A-3D85AD7D4BFA}"/>
                  </a:ext>
                </a:extLst>
              </p:cNvPr>
              <p:cNvSpPr/>
              <p:nvPr/>
            </p:nvSpPr>
            <p:spPr>
              <a:xfrm>
                <a:off x="15070938" y="3917135"/>
                <a:ext cx="261273" cy="261257"/>
              </a:xfrm>
              <a:custGeom>
                <a:avLst/>
                <a:gdLst>
                  <a:gd name="connsiteX0" fmla="*/ 116830 w 261272"/>
                  <a:gd name="connsiteY0" fmla="*/ 236349 h 261257"/>
                  <a:gd name="connsiteX1" fmla="*/ 25385 w 261272"/>
                  <a:gd name="connsiteY1" fmla="*/ 116824 h 261257"/>
                  <a:gd name="connsiteX2" fmla="*/ 144917 w 261272"/>
                  <a:gd name="connsiteY2" fmla="*/ 25383 h 261257"/>
                  <a:gd name="connsiteX3" fmla="*/ 236363 w 261272"/>
                  <a:gd name="connsiteY3" fmla="*/ 144909 h 261257"/>
                  <a:gd name="connsiteX4" fmla="*/ 116830 w 261272"/>
                  <a:gd name="connsiteY4" fmla="*/ 236349 h 261257"/>
                  <a:gd name="connsiteX5" fmla="*/ 138712 w 261272"/>
                  <a:gd name="connsiteY5" fmla="*/ 72083 h 261257"/>
                  <a:gd name="connsiteX6" fmla="*/ 72087 w 261272"/>
                  <a:gd name="connsiteY6" fmla="*/ 123028 h 261257"/>
                  <a:gd name="connsiteX7" fmla="*/ 123036 w 261272"/>
                  <a:gd name="connsiteY7" fmla="*/ 189649 h 261257"/>
                  <a:gd name="connsiteX8" fmla="*/ 189660 w 261272"/>
                  <a:gd name="connsiteY8" fmla="*/ 138704 h 261257"/>
                  <a:gd name="connsiteX9" fmla="*/ 138712 w 261272"/>
                  <a:gd name="connsiteY9" fmla="*/ 72083 h 26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1272" h="261257">
                    <a:moveTo>
                      <a:pt x="116830" y="236349"/>
                    </a:moveTo>
                    <a:cubicBezTo>
                      <a:pt x="58697" y="228511"/>
                      <a:pt x="17873" y="174953"/>
                      <a:pt x="25385" y="116824"/>
                    </a:cubicBezTo>
                    <a:cubicBezTo>
                      <a:pt x="33223" y="58694"/>
                      <a:pt x="86784" y="17872"/>
                      <a:pt x="144917" y="25383"/>
                    </a:cubicBezTo>
                    <a:cubicBezTo>
                      <a:pt x="203050" y="33221"/>
                      <a:pt x="243874" y="86779"/>
                      <a:pt x="236363" y="144909"/>
                    </a:cubicBezTo>
                    <a:cubicBezTo>
                      <a:pt x="228524" y="203038"/>
                      <a:pt x="174963" y="244186"/>
                      <a:pt x="116830" y="236349"/>
                    </a:cubicBezTo>
                    <a:close/>
                    <a:moveTo>
                      <a:pt x="138712" y="72083"/>
                    </a:moveTo>
                    <a:cubicBezTo>
                      <a:pt x="106379" y="67838"/>
                      <a:pt x="76333" y="90698"/>
                      <a:pt x="72087" y="123028"/>
                    </a:cubicBezTo>
                    <a:cubicBezTo>
                      <a:pt x="67842" y="155359"/>
                      <a:pt x="90703" y="185404"/>
                      <a:pt x="123036" y="189649"/>
                    </a:cubicBezTo>
                    <a:cubicBezTo>
                      <a:pt x="155368" y="193894"/>
                      <a:pt x="185414" y="171034"/>
                      <a:pt x="189660" y="138704"/>
                    </a:cubicBezTo>
                    <a:cubicBezTo>
                      <a:pt x="193906" y="106373"/>
                      <a:pt x="171044" y="76329"/>
                      <a:pt x="138712" y="72083"/>
                    </a:cubicBezTo>
                    <a:close/>
                  </a:path>
                </a:pathLst>
              </a:custGeom>
              <a:solidFill>
                <a:srgbClr val="3F4242"/>
              </a:solidFill>
              <a:ln w="9525" cap="flat">
                <a:noFill/>
                <a:prstDash val="solid"/>
                <a:miter/>
              </a:ln>
            </p:spPr>
            <p:txBody>
              <a:bodyPr rtlCol="0" anchor="ctr"/>
              <a:lstStyle/>
              <a:p>
                <a:endParaRPr lang="en-US"/>
              </a:p>
            </p:txBody>
          </p:sp>
          <p:sp>
            <p:nvSpPr>
              <p:cNvPr id="275" name="Freeform: Shape 274">
                <a:extLst>
                  <a:ext uri="{FF2B5EF4-FFF2-40B4-BE49-F238E27FC236}">
                    <a16:creationId xmlns:a16="http://schemas.microsoft.com/office/drawing/2014/main" id="{1ACB7E7E-458F-44CB-B6DA-11716400C98F}"/>
                  </a:ext>
                </a:extLst>
              </p:cNvPr>
              <p:cNvSpPr/>
              <p:nvPr/>
            </p:nvSpPr>
            <p:spPr>
              <a:xfrm>
                <a:off x="15057458" y="3659055"/>
                <a:ext cx="130636" cy="130629"/>
              </a:xfrm>
              <a:custGeom>
                <a:avLst/>
                <a:gdLst>
                  <a:gd name="connsiteX0" fmla="*/ 137495 w 130636"/>
                  <a:gd name="connsiteY0" fmla="*/ 80990 h 130628"/>
                  <a:gd name="connsiteX1" fmla="*/ 80994 w 130636"/>
                  <a:gd name="connsiteY1" fmla="*/ 137487 h 130628"/>
                  <a:gd name="connsiteX2" fmla="*/ 24494 w 130636"/>
                  <a:gd name="connsiteY2" fmla="*/ 80990 h 130628"/>
                  <a:gd name="connsiteX3" fmla="*/ 80994 w 130636"/>
                  <a:gd name="connsiteY3" fmla="*/ 24493 h 130628"/>
                  <a:gd name="connsiteX4" fmla="*/ 137495 w 130636"/>
                  <a:gd name="connsiteY4" fmla="*/ 80990 h 130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636" h="130628">
                    <a:moveTo>
                      <a:pt x="137495" y="80990"/>
                    </a:moveTo>
                    <a:cubicBezTo>
                      <a:pt x="137495" y="112192"/>
                      <a:pt x="112199" y="137487"/>
                      <a:pt x="80994" y="137487"/>
                    </a:cubicBezTo>
                    <a:cubicBezTo>
                      <a:pt x="49790" y="137487"/>
                      <a:pt x="24494" y="112192"/>
                      <a:pt x="24494" y="80990"/>
                    </a:cubicBezTo>
                    <a:cubicBezTo>
                      <a:pt x="24494" y="49787"/>
                      <a:pt x="49790" y="24493"/>
                      <a:pt x="80994" y="24493"/>
                    </a:cubicBezTo>
                    <a:cubicBezTo>
                      <a:pt x="112199" y="24493"/>
                      <a:pt x="137495" y="49787"/>
                      <a:pt x="137495" y="80990"/>
                    </a:cubicBezTo>
                    <a:close/>
                  </a:path>
                </a:pathLst>
              </a:custGeom>
              <a:solidFill>
                <a:srgbClr val="FF5576"/>
              </a:solidFill>
              <a:ln w="9525" cap="flat">
                <a:noFill/>
                <a:prstDash val="solid"/>
                <a:miter/>
              </a:ln>
            </p:spPr>
            <p:txBody>
              <a:bodyPr rtlCol="0" anchor="ctr"/>
              <a:lstStyle/>
              <a:p>
                <a:endParaRPr lang="en-US"/>
              </a:p>
            </p:txBody>
          </p:sp>
          <p:sp>
            <p:nvSpPr>
              <p:cNvPr id="276" name="Freeform: Shape 275">
                <a:extLst>
                  <a:ext uri="{FF2B5EF4-FFF2-40B4-BE49-F238E27FC236}">
                    <a16:creationId xmlns:a16="http://schemas.microsoft.com/office/drawing/2014/main" id="{B04FF311-4800-4A89-8E36-DE5A89E41E29}"/>
                  </a:ext>
                </a:extLst>
              </p:cNvPr>
              <p:cNvSpPr/>
              <p:nvPr/>
            </p:nvSpPr>
            <p:spPr>
              <a:xfrm>
                <a:off x="15057623" y="3659181"/>
                <a:ext cx="130636" cy="130629"/>
              </a:xfrm>
              <a:custGeom>
                <a:avLst/>
                <a:gdLst>
                  <a:gd name="connsiteX0" fmla="*/ 38700 w 130636"/>
                  <a:gd name="connsiteY0" fmla="*/ 99151 h 130628"/>
                  <a:gd name="connsiteX1" fmla="*/ 102058 w 130636"/>
                  <a:gd name="connsiteY1" fmla="*/ 50819 h 130628"/>
                  <a:gd name="connsiteX2" fmla="*/ 135697 w 130636"/>
                  <a:gd name="connsiteY2" fmla="*/ 68454 h 130628"/>
                  <a:gd name="connsiteX3" fmla="*/ 88342 w 130636"/>
                  <a:gd name="connsiteY3" fmla="*/ 25020 h 130628"/>
                  <a:gd name="connsiteX4" fmla="*/ 24983 w 130636"/>
                  <a:gd name="connsiteY4" fmla="*/ 73679 h 130628"/>
                  <a:gd name="connsiteX5" fmla="*/ 39680 w 130636"/>
                  <a:gd name="connsiteY5" fmla="*/ 119399 h 130628"/>
                  <a:gd name="connsiteX6" fmla="*/ 38700 w 130636"/>
                  <a:gd name="connsiteY6" fmla="*/ 99151 h 13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636" h="130628">
                    <a:moveTo>
                      <a:pt x="38700" y="99151"/>
                    </a:moveTo>
                    <a:cubicBezTo>
                      <a:pt x="42945" y="68127"/>
                      <a:pt x="71359" y="46573"/>
                      <a:pt x="102058" y="50819"/>
                    </a:cubicBezTo>
                    <a:cubicBezTo>
                      <a:pt x="115449" y="52778"/>
                      <a:pt x="127206" y="59310"/>
                      <a:pt x="135697" y="68454"/>
                    </a:cubicBezTo>
                    <a:cubicBezTo>
                      <a:pt x="130472" y="46247"/>
                      <a:pt x="112183" y="28285"/>
                      <a:pt x="88342" y="25020"/>
                    </a:cubicBezTo>
                    <a:cubicBezTo>
                      <a:pt x="57315" y="20774"/>
                      <a:pt x="28902" y="42654"/>
                      <a:pt x="24983" y="73679"/>
                    </a:cubicBezTo>
                    <a:cubicBezTo>
                      <a:pt x="22697" y="90987"/>
                      <a:pt x="28575" y="107642"/>
                      <a:pt x="39680" y="119399"/>
                    </a:cubicBezTo>
                    <a:cubicBezTo>
                      <a:pt x="38046" y="112867"/>
                      <a:pt x="37720" y="106009"/>
                      <a:pt x="38700" y="99151"/>
                    </a:cubicBezTo>
                    <a:close/>
                  </a:path>
                </a:pathLst>
              </a:custGeom>
              <a:solidFill>
                <a:srgbClr val="FF5576"/>
              </a:solidFill>
              <a:ln w="9525" cap="flat">
                <a:noFill/>
                <a:prstDash val="solid"/>
                <a:miter/>
              </a:ln>
            </p:spPr>
            <p:txBody>
              <a:bodyPr rtlCol="0" anchor="ctr"/>
              <a:lstStyle/>
              <a:p>
                <a:endParaRPr lang="en-US"/>
              </a:p>
            </p:txBody>
          </p:sp>
          <p:sp>
            <p:nvSpPr>
              <p:cNvPr id="277" name="Freeform: Shape 276">
                <a:extLst>
                  <a:ext uri="{FF2B5EF4-FFF2-40B4-BE49-F238E27FC236}">
                    <a16:creationId xmlns:a16="http://schemas.microsoft.com/office/drawing/2014/main" id="{0601567F-1F16-4479-8212-E6CC4C990A33}"/>
                  </a:ext>
                </a:extLst>
              </p:cNvPr>
              <p:cNvSpPr/>
              <p:nvPr/>
            </p:nvSpPr>
            <p:spPr>
              <a:xfrm>
                <a:off x="15038163" y="3639761"/>
                <a:ext cx="195955" cy="195943"/>
              </a:xfrm>
              <a:custGeom>
                <a:avLst/>
                <a:gdLst>
                  <a:gd name="connsiteX0" fmla="*/ 90166 w 195954"/>
                  <a:gd name="connsiteY0" fmla="*/ 175395 h 195942"/>
                  <a:gd name="connsiteX1" fmla="*/ 25174 w 195954"/>
                  <a:gd name="connsiteY1" fmla="*/ 90160 h 195942"/>
                  <a:gd name="connsiteX2" fmla="*/ 110414 w 195954"/>
                  <a:gd name="connsiteY2" fmla="*/ 25173 h 195942"/>
                  <a:gd name="connsiteX3" fmla="*/ 175406 w 195954"/>
                  <a:gd name="connsiteY3" fmla="*/ 110408 h 195942"/>
                  <a:gd name="connsiteX4" fmla="*/ 90166 w 195954"/>
                  <a:gd name="connsiteY4" fmla="*/ 175395 h 195942"/>
                  <a:gd name="connsiteX5" fmla="*/ 105189 w 195954"/>
                  <a:gd name="connsiteY5" fmla="*/ 63381 h 195942"/>
                  <a:gd name="connsiteX6" fmla="*/ 63385 w 195954"/>
                  <a:gd name="connsiteY6" fmla="*/ 95385 h 195942"/>
                  <a:gd name="connsiteX7" fmla="*/ 95391 w 195954"/>
                  <a:gd name="connsiteY7" fmla="*/ 137187 h 195942"/>
                  <a:gd name="connsiteX8" fmla="*/ 137195 w 195954"/>
                  <a:gd name="connsiteY8" fmla="*/ 105182 h 195942"/>
                  <a:gd name="connsiteX9" fmla="*/ 105189 w 195954"/>
                  <a:gd name="connsiteY9" fmla="*/ 63381 h 195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5954" h="195942">
                    <a:moveTo>
                      <a:pt x="90166" y="175395"/>
                    </a:moveTo>
                    <a:cubicBezTo>
                      <a:pt x="48689" y="169844"/>
                      <a:pt x="19622" y="131635"/>
                      <a:pt x="25174" y="90160"/>
                    </a:cubicBezTo>
                    <a:cubicBezTo>
                      <a:pt x="30726" y="48686"/>
                      <a:pt x="68937" y="19621"/>
                      <a:pt x="110414" y="25173"/>
                    </a:cubicBezTo>
                    <a:cubicBezTo>
                      <a:pt x="151891" y="30724"/>
                      <a:pt x="180958" y="68933"/>
                      <a:pt x="175406" y="110408"/>
                    </a:cubicBezTo>
                    <a:cubicBezTo>
                      <a:pt x="169854" y="151882"/>
                      <a:pt x="131643" y="180947"/>
                      <a:pt x="90166" y="175395"/>
                    </a:cubicBezTo>
                    <a:close/>
                    <a:moveTo>
                      <a:pt x="105189" y="63381"/>
                    </a:moveTo>
                    <a:cubicBezTo>
                      <a:pt x="84940" y="60769"/>
                      <a:pt x="65998" y="75138"/>
                      <a:pt x="63385" y="95385"/>
                    </a:cubicBezTo>
                    <a:cubicBezTo>
                      <a:pt x="60772" y="115633"/>
                      <a:pt x="75142" y="134574"/>
                      <a:pt x="95391" y="137187"/>
                    </a:cubicBezTo>
                    <a:cubicBezTo>
                      <a:pt x="115640" y="139799"/>
                      <a:pt x="134582" y="125430"/>
                      <a:pt x="137195" y="105182"/>
                    </a:cubicBezTo>
                    <a:cubicBezTo>
                      <a:pt x="140134" y="84935"/>
                      <a:pt x="125764" y="66321"/>
                      <a:pt x="105189" y="63381"/>
                    </a:cubicBezTo>
                    <a:close/>
                  </a:path>
                </a:pathLst>
              </a:custGeom>
              <a:solidFill>
                <a:srgbClr val="3F4242"/>
              </a:solidFill>
              <a:ln w="9525" cap="flat">
                <a:noFill/>
                <a:prstDash val="solid"/>
                <a:miter/>
              </a:ln>
            </p:spPr>
            <p:txBody>
              <a:bodyPr rtlCol="0" anchor="ctr"/>
              <a:lstStyle/>
              <a:p>
                <a:endParaRPr lang="en-US"/>
              </a:p>
            </p:txBody>
          </p:sp>
          <p:sp>
            <p:nvSpPr>
              <p:cNvPr id="278" name="Freeform: Shape 277">
                <a:extLst>
                  <a:ext uri="{FF2B5EF4-FFF2-40B4-BE49-F238E27FC236}">
                    <a16:creationId xmlns:a16="http://schemas.microsoft.com/office/drawing/2014/main" id="{5C3037B0-AF73-4AC8-A836-4856AC99EF51}"/>
                  </a:ext>
                </a:extLst>
              </p:cNvPr>
              <p:cNvSpPr/>
              <p:nvPr/>
            </p:nvSpPr>
            <p:spPr>
              <a:xfrm>
                <a:off x="14692070" y="4008947"/>
                <a:ext cx="130636" cy="163286"/>
              </a:xfrm>
              <a:custGeom>
                <a:avLst/>
                <a:gdLst>
                  <a:gd name="connsiteX0" fmla="*/ 32697 w 130636"/>
                  <a:gd name="connsiteY0" fmla="*/ 114783 h 163285"/>
                  <a:gd name="connsiteX1" fmla="*/ 72236 w 130636"/>
                  <a:gd name="connsiteY1" fmla="*/ 32695 h 163285"/>
                  <a:gd name="connsiteX2" fmla="*/ 106956 w 130636"/>
                  <a:gd name="connsiteY2" fmla="*/ 49416 h 163285"/>
                  <a:gd name="connsiteX3" fmla="*/ 67417 w 130636"/>
                  <a:gd name="connsiteY3" fmla="*/ 131505 h 163285"/>
                </a:gdLst>
                <a:ahLst/>
                <a:cxnLst>
                  <a:cxn ang="0">
                    <a:pos x="connsiteX0" y="connsiteY0"/>
                  </a:cxn>
                  <a:cxn ang="0">
                    <a:pos x="connsiteX1" y="connsiteY1"/>
                  </a:cxn>
                  <a:cxn ang="0">
                    <a:pos x="connsiteX2" y="connsiteY2"/>
                  </a:cxn>
                  <a:cxn ang="0">
                    <a:pos x="connsiteX3" y="connsiteY3"/>
                  </a:cxn>
                </a:cxnLst>
                <a:rect l="l" t="t" r="r" b="b"/>
                <a:pathLst>
                  <a:path w="130636" h="163285">
                    <a:moveTo>
                      <a:pt x="32697" y="114783"/>
                    </a:moveTo>
                    <a:lnTo>
                      <a:pt x="72236" y="32695"/>
                    </a:lnTo>
                    <a:lnTo>
                      <a:pt x="106956" y="49416"/>
                    </a:lnTo>
                    <a:lnTo>
                      <a:pt x="67417" y="131505"/>
                    </a:lnTo>
                    <a:close/>
                  </a:path>
                </a:pathLst>
              </a:custGeom>
              <a:solidFill>
                <a:srgbClr val="3F4242"/>
              </a:solidFill>
              <a:ln w="9525" cap="flat">
                <a:noFill/>
                <a:prstDash val="solid"/>
                <a:miter/>
              </a:ln>
            </p:spPr>
            <p:txBody>
              <a:bodyPr rtlCol="0" anchor="ctr"/>
              <a:lstStyle/>
              <a:p>
                <a:endParaRPr lang="en-US"/>
              </a:p>
            </p:txBody>
          </p:sp>
          <p:sp>
            <p:nvSpPr>
              <p:cNvPr id="279" name="Freeform: Shape 278">
                <a:extLst>
                  <a:ext uri="{FF2B5EF4-FFF2-40B4-BE49-F238E27FC236}">
                    <a16:creationId xmlns:a16="http://schemas.microsoft.com/office/drawing/2014/main" id="{E41899C2-11FC-4B1B-A28A-5F666F1ACB25}"/>
                  </a:ext>
                </a:extLst>
              </p:cNvPr>
              <p:cNvSpPr/>
              <p:nvPr/>
            </p:nvSpPr>
            <p:spPr>
              <a:xfrm>
                <a:off x="14557616" y="3782244"/>
                <a:ext cx="163295" cy="97971"/>
              </a:xfrm>
              <a:custGeom>
                <a:avLst/>
                <a:gdLst>
                  <a:gd name="connsiteX0" fmla="*/ 29038 w 163295"/>
                  <a:gd name="connsiteY0" fmla="*/ 66735 h 97971"/>
                  <a:gd name="connsiteX1" fmla="*/ 37023 w 163295"/>
                  <a:gd name="connsiteY1" fmla="*/ 29036 h 97971"/>
                  <a:gd name="connsiteX2" fmla="*/ 159073 w 163295"/>
                  <a:gd name="connsiteY2" fmla="*/ 54884 h 97971"/>
                  <a:gd name="connsiteX3" fmla="*/ 151088 w 163295"/>
                  <a:gd name="connsiteY3" fmla="*/ 92583 h 97971"/>
                </a:gdLst>
                <a:ahLst/>
                <a:cxnLst>
                  <a:cxn ang="0">
                    <a:pos x="connsiteX0" y="connsiteY0"/>
                  </a:cxn>
                  <a:cxn ang="0">
                    <a:pos x="connsiteX1" y="connsiteY1"/>
                  </a:cxn>
                  <a:cxn ang="0">
                    <a:pos x="connsiteX2" y="connsiteY2"/>
                  </a:cxn>
                  <a:cxn ang="0">
                    <a:pos x="connsiteX3" y="connsiteY3"/>
                  </a:cxn>
                </a:cxnLst>
                <a:rect l="l" t="t" r="r" b="b"/>
                <a:pathLst>
                  <a:path w="163295" h="97971">
                    <a:moveTo>
                      <a:pt x="29038" y="66735"/>
                    </a:moveTo>
                    <a:lnTo>
                      <a:pt x="37023" y="29036"/>
                    </a:lnTo>
                    <a:lnTo>
                      <a:pt x="159073" y="54884"/>
                    </a:lnTo>
                    <a:lnTo>
                      <a:pt x="151088" y="92583"/>
                    </a:lnTo>
                    <a:close/>
                  </a:path>
                </a:pathLst>
              </a:custGeom>
              <a:solidFill>
                <a:srgbClr val="3F4242"/>
              </a:solidFill>
              <a:ln w="9525" cap="flat">
                <a:noFill/>
                <a:prstDash val="solid"/>
                <a:miter/>
              </a:ln>
            </p:spPr>
            <p:txBody>
              <a:bodyPr rtlCol="0" anchor="ctr"/>
              <a:lstStyle/>
              <a:p>
                <a:endParaRPr lang="en-US"/>
              </a:p>
            </p:txBody>
          </p:sp>
          <p:sp>
            <p:nvSpPr>
              <p:cNvPr id="280" name="Freeform: Shape 279">
                <a:extLst>
                  <a:ext uri="{FF2B5EF4-FFF2-40B4-BE49-F238E27FC236}">
                    <a16:creationId xmlns:a16="http://schemas.microsoft.com/office/drawing/2014/main" id="{BE7450D8-9F15-46B5-8B16-AB43BB712F43}"/>
                  </a:ext>
                </a:extLst>
              </p:cNvPr>
              <p:cNvSpPr/>
              <p:nvPr/>
            </p:nvSpPr>
            <p:spPr>
              <a:xfrm>
                <a:off x="14752560" y="3598906"/>
                <a:ext cx="97977" cy="163286"/>
              </a:xfrm>
              <a:custGeom>
                <a:avLst/>
                <a:gdLst>
                  <a:gd name="connsiteX0" fmla="*/ 28116 w 97977"/>
                  <a:gd name="connsiteY0" fmla="*/ 34315 h 163285"/>
                  <a:gd name="connsiteX1" fmla="*/ 66152 w 97977"/>
                  <a:gd name="connsiteY1" fmla="*/ 28115 h 163285"/>
                  <a:gd name="connsiteX2" fmla="*/ 83913 w 97977"/>
                  <a:gd name="connsiteY2" fmla="*/ 137058 h 163285"/>
                  <a:gd name="connsiteX3" fmla="*/ 45877 w 97977"/>
                  <a:gd name="connsiteY3" fmla="*/ 143258 h 163285"/>
                </a:gdLst>
                <a:ahLst/>
                <a:cxnLst>
                  <a:cxn ang="0">
                    <a:pos x="connsiteX0" y="connsiteY0"/>
                  </a:cxn>
                  <a:cxn ang="0">
                    <a:pos x="connsiteX1" y="connsiteY1"/>
                  </a:cxn>
                  <a:cxn ang="0">
                    <a:pos x="connsiteX2" y="connsiteY2"/>
                  </a:cxn>
                  <a:cxn ang="0">
                    <a:pos x="connsiteX3" y="connsiteY3"/>
                  </a:cxn>
                </a:cxnLst>
                <a:rect l="l" t="t" r="r" b="b"/>
                <a:pathLst>
                  <a:path w="97977" h="163285">
                    <a:moveTo>
                      <a:pt x="28116" y="34315"/>
                    </a:moveTo>
                    <a:lnTo>
                      <a:pt x="66152" y="28115"/>
                    </a:lnTo>
                    <a:lnTo>
                      <a:pt x="83913" y="137058"/>
                    </a:lnTo>
                    <a:lnTo>
                      <a:pt x="45877" y="143258"/>
                    </a:lnTo>
                    <a:close/>
                  </a:path>
                </a:pathLst>
              </a:custGeom>
              <a:solidFill>
                <a:srgbClr val="3F4242"/>
              </a:solidFill>
              <a:ln w="9525" cap="flat">
                <a:noFill/>
                <a:prstDash val="solid"/>
                <a:miter/>
              </a:ln>
            </p:spPr>
            <p:txBody>
              <a:bodyPr rtlCol="0" anchor="ctr"/>
              <a:lstStyle/>
              <a:p>
                <a:endParaRPr lang="en-US"/>
              </a:p>
            </p:txBody>
          </p:sp>
          <p:sp>
            <p:nvSpPr>
              <p:cNvPr id="281" name="Freeform: Shape 280">
                <a:extLst>
                  <a:ext uri="{FF2B5EF4-FFF2-40B4-BE49-F238E27FC236}">
                    <a16:creationId xmlns:a16="http://schemas.microsoft.com/office/drawing/2014/main" id="{686DB3CD-EE49-45B2-BD48-A5932BDEFF7D}"/>
                  </a:ext>
                </a:extLst>
              </p:cNvPr>
              <p:cNvSpPr/>
              <p:nvPr/>
            </p:nvSpPr>
            <p:spPr>
              <a:xfrm>
                <a:off x="14981883" y="3731079"/>
                <a:ext cx="130636" cy="97971"/>
              </a:xfrm>
              <a:custGeom>
                <a:avLst/>
                <a:gdLst>
                  <a:gd name="connsiteX0" fmla="*/ 31689 w 130636"/>
                  <a:gd name="connsiteY0" fmla="*/ 62717 h 97971"/>
                  <a:gd name="connsiteX1" fmla="*/ 111781 w 130636"/>
                  <a:gd name="connsiteY1" fmla="*/ 31687 h 97971"/>
                  <a:gd name="connsiteX2" fmla="*/ 125704 w 130636"/>
                  <a:gd name="connsiteY2" fmla="*/ 67620 h 97971"/>
                  <a:gd name="connsiteX3" fmla="*/ 45612 w 130636"/>
                  <a:gd name="connsiteY3" fmla="*/ 98650 h 97971"/>
                </a:gdLst>
                <a:ahLst/>
                <a:cxnLst>
                  <a:cxn ang="0">
                    <a:pos x="connsiteX0" y="connsiteY0"/>
                  </a:cxn>
                  <a:cxn ang="0">
                    <a:pos x="connsiteX1" y="connsiteY1"/>
                  </a:cxn>
                  <a:cxn ang="0">
                    <a:pos x="connsiteX2" y="connsiteY2"/>
                  </a:cxn>
                  <a:cxn ang="0">
                    <a:pos x="connsiteX3" y="connsiteY3"/>
                  </a:cxn>
                </a:cxnLst>
                <a:rect l="l" t="t" r="r" b="b"/>
                <a:pathLst>
                  <a:path w="130636" h="97971">
                    <a:moveTo>
                      <a:pt x="31689" y="62717"/>
                    </a:moveTo>
                    <a:lnTo>
                      <a:pt x="111781" y="31687"/>
                    </a:lnTo>
                    <a:lnTo>
                      <a:pt x="125704" y="67620"/>
                    </a:lnTo>
                    <a:lnTo>
                      <a:pt x="45612" y="98650"/>
                    </a:lnTo>
                    <a:close/>
                  </a:path>
                </a:pathLst>
              </a:custGeom>
              <a:solidFill>
                <a:srgbClr val="3F4242"/>
              </a:solidFill>
              <a:ln w="9525" cap="flat">
                <a:noFill/>
                <a:prstDash val="solid"/>
                <a:miter/>
              </a:ln>
            </p:spPr>
            <p:txBody>
              <a:bodyPr rtlCol="0" anchor="ctr"/>
              <a:lstStyle/>
              <a:p>
                <a:endParaRPr lang="en-US"/>
              </a:p>
            </p:txBody>
          </p:sp>
          <p:sp>
            <p:nvSpPr>
              <p:cNvPr id="282" name="Freeform: Shape 281">
                <a:extLst>
                  <a:ext uri="{FF2B5EF4-FFF2-40B4-BE49-F238E27FC236}">
                    <a16:creationId xmlns:a16="http://schemas.microsoft.com/office/drawing/2014/main" id="{FFC7477C-79CC-41A8-836F-48C731764597}"/>
                  </a:ext>
                </a:extLst>
              </p:cNvPr>
              <p:cNvSpPr/>
              <p:nvPr/>
            </p:nvSpPr>
            <p:spPr>
              <a:xfrm>
                <a:off x="14974869" y="3918378"/>
                <a:ext cx="163295" cy="130629"/>
              </a:xfrm>
              <a:custGeom>
                <a:avLst/>
                <a:gdLst>
                  <a:gd name="connsiteX0" fmla="*/ 32248 w 163295"/>
                  <a:gd name="connsiteY0" fmla="*/ 67563 h 130628"/>
                  <a:gd name="connsiteX1" fmla="*/ 47667 w 163295"/>
                  <a:gd name="connsiteY1" fmla="*/ 32247 h 130628"/>
                  <a:gd name="connsiteX2" fmla="*/ 160807 w 163295"/>
                  <a:gd name="connsiteY2" fmla="*/ 81636 h 130628"/>
                  <a:gd name="connsiteX3" fmla="*/ 145388 w 163295"/>
                  <a:gd name="connsiteY3" fmla="*/ 116952 h 130628"/>
                </a:gdLst>
                <a:ahLst/>
                <a:cxnLst>
                  <a:cxn ang="0">
                    <a:pos x="connsiteX0" y="connsiteY0"/>
                  </a:cxn>
                  <a:cxn ang="0">
                    <a:pos x="connsiteX1" y="connsiteY1"/>
                  </a:cxn>
                  <a:cxn ang="0">
                    <a:pos x="connsiteX2" y="connsiteY2"/>
                  </a:cxn>
                  <a:cxn ang="0">
                    <a:pos x="connsiteX3" y="connsiteY3"/>
                  </a:cxn>
                </a:cxnLst>
                <a:rect l="l" t="t" r="r" b="b"/>
                <a:pathLst>
                  <a:path w="163295" h="130628">
                    <a:moveTo>
                      <a:pt x="32248" y="67563"/>
                    </a:moveTo>
                    <a:lnTo>
                      <a:pt x="47667" y="32247"/>
                    </a:lnTo>
                    <a:lnTo>
                      <a:pt x="160807" y="81636"/>
                    </a:lnTo>
                    <a:lnTo>
                      <a:pt x="145388" y="116952"/>
                    </a:lnTo>
                    <a:close/>
                  </a:path>
                </a:pathLst>
              </a:custGeom>
              <a:solidFill>
                <a:srgbClr val="3F4242"/>
              </a:solidFill>
              <a:ln w="9525" cap="flat">
                <a:noFill/>
                <a:prstDash val="solid"/>
                <a:miter/>
              </a:ln>
            </p:spPr>
            <p:txBody>
              <a:bodyPr rtlCol="0" anchor="ctr"/>
              <a:lstStyle/>
              <a:p>
                <a:endParaRPr lang="en-US"/>
              </a:p>
            </p:txBody>
          </p:sp>
          <p:sp>
            <p:nvSpPr>
              <p:cNvPr id="283" name="Freeform: Shape 282">
                <a:extLst>
                  <a:ext uri="{FF2B5EF4-FFF2-40B4-BE49-F238E27FC236}">
                    <a16:creationId xmlns:a16="http://schemas.microsoft.com/office/drawing/2014/main" id="{F28C5D2A-EFA5-4553-B976-C76ACF07918E}"/>
                  </a:ext>
                </a:extLst>
              </p:cNvPr>
              <p:cNvSpPr/>
              <p:nvPr/>
            </p:nvSpPr>
            <p:spPr>
              <a:xfrm>
                <a:off x="14640728" y="4095354"/>
                <a:ext cx="130636" cy="130629"/>
              </a:xfrm>
              <a:custGeom>
                <a:avLst/>
                <a:gdLst>
                  <a:gd name="connsiteX0" fmla="*/ 137495 w 130636"/>
                  <a:gd name="connsiteY0" fmla="*/ 80990 h 130628"/>
                  <a:gd name="connsiteX1" fmla="*/ 80994 w 130636"/>
                  <a:gd name="connsiteY1" fmla="*/ 137487 h 130628"/>
                  <a:gd name="connsiteX2" fmla="*/ 24494 w 130636"/>
                  <a:gd name="connsiteY2" fmla="*/ 80990 h 130628"/>
                  <a:gd name="connsiteX3" fmla="*/ 80994 w 130636"/>
                  <a:gd name="connsiteY3" fmla="*/ 24493 h 130628"/>
                  <a:gd name="connsiteX4" fmla="*/ 137495 w 130636"/>
                  <a:gd name="connsiteY4" fmla="*/ 80990 h 130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636" h="130628">
                    <a:moveTo>
                      <a:pt x="137495" y="80990"/>
                    </a:moveTo>
                    <a:cubicBezTo>
                      <a:pt x="137495" y="112192"/>
                      <a:pt x="112199" y="137487"/>
                      <a:pt x="80994" y="137487"/>
                    </a:cubicBezTo>
                    <a:cubicBezTo>
                      <a:pt x="49790" y="137487"/>
                      <a:pt x="24494" y="112192"/>
                      <a:pt x="24494" y="80990"/>
                    </a:cubicBezTo>
                    <a:cubicBezTo>
                      <a:pt x="24494" y="49787"/>
                      <a:pt x="49790" y="24493"/>
                      <a:pt x="80994" y="24493"/>
                    </a:cubicBezTo>
                    <a:cubicBezTo>
                      <a:pt x="112199" y="24493"/>
                      <a:pt x="137495" y="49787"/>
                      <a:pt x="137495" y="80990"/>
                    </a:cubicBezTo>
                    <a:close/>
                  </a:path>
                </a:pathLst>
              </a:custGeom>
              <a:solidFill>
                <a:srgbClr val="FF5576"/>
              </a:solidFill>
              <a:ln w="9525" cap="flat">
                <a:noFill/>
                <a:prstDash val="solid"/>
                <a:miter/>
              </a:ln>
            </p:spPr>
            <p:txBody>
              <a:bodyPr rtlCol="0" anchor="ctr"/>
              <a:lstStyle/>
              <a:p>
                <a:endParaRPr lang="en-US"/>
              </a:p>
            </p:txBody>
          </p:sp>
          <p:sp>
            <p:nvSpPr>
              <p:cNvPr id="284" name="Freeform: Shape 283">
                <a:extLst>
                  <a:ext uri="{FF2B5EF4-FFF2-40B4-BE49-F238E27FC236}">
                    <a16:creationId xmlns:a16="http://schemas.microsoft.com/office/drawing/2014/main" id="{D41A5096-41F6-43E9-81C4-8B59474B00BC}"/>
                  </a:ext>
                </a:extLst>
              </p:cNvPr>
              <p:cNvSpPr/>
              <p:nvPr/>
            </p:nvSpPr>
            <p:spPr>
              <a:xfrm>
                <a:off x="14640893" y="4095480"/>
                <a:ext cx="130636" cy="130629"/>
              </a:xfrm>
              <a:custGeom>
                <a:avLst/>
                <a:gdLst>
                  <a:gd name="connsiteX0" fmla="*/ 38700 w 130636"/>
                  <a:gd name="connsiteY0" fmla="*/ 99152 h 130628"/>
                  <a:gd name="connsiteX1" fmla="*/ 102058 w 130636"/>
                  <a:gd name="connsiteY1" fmla="*/ 50819 h 130628"/>
                  <a:gd name="connsiteX2" fmla="*/ 135697 w 130636"/>
                  <a:gd name="connsiteY2" fmla="*/ 68454 h 130628"/>
                  <a:gd name="connsiteX3" fmla="*/ 88341 w 130636"/>
                  <a:gd name="connsiteY3" fmla="*/ 25020 h 130628"/>
                  <a:gd name="connsiteX4" fmla="*/ 24983 w 130636"/>
                  <a:gd name="connsiteY4" fmla="*/ 73679 h 130628"/>
                  <a:gd name="connsiteX5" fmla="*/ 39679 w 130636"/>
                  <a:gd name="connsiteY5" fmla="*/ 119399 h 130628"/>
                  <a:gd name="connsiteX6" fmla="*/ 38700 w 130636"/>
                  <a:gd name="connsiteY6" fmla="*/ 99152 h 13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636" h="130628">
                    <a:moveTo>
                      <a:pt x="38700" y="99152"/>
                    </a:moveTo>
                    <a:cubicBezTo>
                      <a:pt x="42945" y="68127"/>
                      <a:pt x="71359" y="46574"/>
                      <a:pt x="102058" y="50819"/>
                    </a:cubicBezTo>
                    <a:cubicBezTo>
                      <a:pt x="115448" y="52779"/>
                      <a:pt x="127206" y="59310"/>
                      <a:pt x="135697" y="68454"/>
                    </a:cubicBezTo>
                    <a:cubicBezTo>
                      <a:pt x="130472" y="46247"/>
                      <a:pt x="112183" y="28286"/>
                      <a:pt x="88341" y="25020"/>
                    </a:cubicBezTo>
                    <a:cubicBezTo>
                      <a:pt x="57315" y="20774"/>
                      <a:pt x="28902" y="42655"/>
                      <a:pt x="24983" y="73679"/>
                    </a:cubicBezTo>
                    <a:cubicBezTo>
                      <a:pt x="22697" y="90987"/>
                      <a:pt x="28575" y="107643"/>
                      <a:pt x="39679" y="119399"/>
                    </a:cubicBezTo>
                    <a:cubicBezTo>
                      <a:pt x="38373" y="112868"/>
                      <a:pt x="37720" y="106010"/>
                      <a:pt x="38700" y="99152"/>
                    </a:cubicBezTo>
                    <a:close/>
                  </a:path>
                </a:pathLst>
              </a:custGeom>
              <a:solidFill>
                <a:srgbClr val="FF5576"/>
              </a:solidFill>
              <a:ln w="9525" cap="flat">
                <a:noFill/>
                <a:prstDash val="solid"/>
                <a:miter/>
              </a:ln>
            </p:spPr>
            <p:txBody>
              <a:bodyPr rtlCol="0" anchor="ctr"/>
              <a:lstStyle/>
              <a:p>
                <a:endParaRPr lang="en-US"/>
              </a:p>
            </p:txBody>
          </p:sp>
          <p:sp>
            <p:nvSpPr>
              <p:cNvPr id="285" name="Freeform: Shape 284">
                <a:extLst>
                  <a:ext uri="{FF2B5EF4-FFF2-40B4-BE49-F238E27FC236}">
                    <a16:creationId xmlns:a16="http://schemas.microsoft.com/office/drawing/2014/main" id="{D5A5A983-CE69-470A-980F-4DD0FF0F713A}"/>
                  </a:ext>
                </a:extLst>
              </p:cNvPr>
              <p:cNvSpPr/>
              <p:nvPr/>
            </p:nvSpPr>
            <p:spPr>
              <a:xfrm>
                <a:off x="14621759" y="4076060"/>
                <a:ext cx="195955" cy="195943"/>
              </a:xfrm>
              <a:custGeom>
                <a:avLst/>
                <a:gdLst>
                  <a:gd name="connsiteX0" fmla="*/ 90166 w 195954"/>
                  <a:gd name="connsiteY0" fmla="*/ 175395 h 195942"/>
                  <a:gd name="connsiteX1" fmla="*/ 25174 w 195954"/>
                  <a:gd name="connsiteY1" fmla="*/ 90160 h 195942"/>
                  <a:gd name="connsiteX2" fmla="*/ 110414 w 195954"/>
                  <a:gd name="connsiteY2" fmla="*/ 25173 h 195942"/>
                  <a:gd name="connsiteX3" fmla="*/ 175406 w 195954"/>
                  <a:gd name="connsiteY3" fmla="*/ 110408 h 195942"/>
                  <a:gd name="connsiteX4" fmla="*/ 90166 w 195954"/>
                  <a:gd name="connsiteY4" fmla="*/ 175395 h 195942"/>
                  <a:gd name="connsiteX5" fmla="*/ 104862 w 195954"/>
                  <a:gd name="connsiteY5" fmla="*/ 63381 h 195942"/>
                  <a:gd name="connsiteX6" fmla="*/ 63058 w 195954"/>
                  <a:gd name="connsiteY6" fmla="*/ 95385 h 195942"/>
                  <a:gd name="connsiteX7" fmla="*/ 95064 w 195954"/>
                  <a:gd name="connsiteY7" fmla="*/ 137187 h 195942"/>
                  <a:gd name="connsiteX8" fmla="*/ 136868 w 195954"/>
                  <a:gd name="connsiteY8" fmla="*/ 105182 h 195942"/>
                  <a:gd name="connsiteX9" fmla="*/ 104862 w 195954"/>
                  <a:gd name="connsiteY9" fmla="*/ 63381 h 195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5954" h="195942">
                    <a:moveTo>
                      <a:pt x="90166" y="175395"/>
                    </a:moveTo>
                    <a:cubicBezTo>
                      <a:pt x="48689" y="169844"/>
                      <a:pt x="19622" y="131635"/>
                      <a:pt x="25174" y="90160"/>
                    </a:cubicBezTo>
                    <a:cubicBezTo>
                      <a:pt x="30726" y="48686"/>
                      <a:pt x="68937" y="19621"/>
                      <a:pt x="110414" y="25173"/>
                    </a:cubicBezTo>
                    <a:cubicBezTo>
                      <a:pt x="151891" y="30724"/>
                      <a:pt x="180958" y="68933"/>
                      <a:pt x="175406" y="110408"/>
                    </a:cubicBezTo>
                    <a:cubicBezTo>
                      <a:pt x="169854" y="151882"/>
                      <a:pt x="131316" y="180947"/>
                      <a:pt x="90166" y="175395"/>
                    </a:cubicBezTo>
                    <a:close/>
                    <a:moveTo>
                      <a:pt x="104862" y="63381"/>
                    </a:moveTo>
                    <a:cubicBezTo>
                      <a:pt x="84614" y="60769"/>
                      <a:pt x="65671" y="75138"/>
                      <a:pt x="63058" y="95385"/>
                    </a:cubicBezTo>
                    <a:cubicBezTo>
                      <a:pt x="60446" y="115633"/>
                      <a:pt x="74816" y="134574"/>
                      <a:pt x="95064" y="137187"/>
                    </a:cubicBezTo>
                    <a:cubicBezTo>
                      <a:pt x="115313" y="139799"/>
                      <a:pt x="134255" y="125430"/>
                      <a:pt x="136868" y="105182"/>
                    </a:cubicBezTo>
                    <a:cubicBezTo>
                      <a:pt x="139481" y="84935"/>
                      <a:pt x="125437" y="66321"/>
                      <a:pt x="104862" y="63381"/>
                    </a:cubicBezTo>
                    <a:close/>
                  </a:path>
                </a:pathLst>
              </a:custGeom>
              <a:solidFill>
                <a:srgbClr val="3F4242"/>
              </a:solidFill>
              <a:ln w="9525" cap="flat">
                <a:noFill/>
                <a:prstDash val="solid"/>
                <a:miter/>
              </a:ln>
            </p:spPr>
            <p:txBody>
              <a:bodyPr rtlCol="0" anchor="ctr"/>
              <a:lstStyle/>
              <a:p>
                <a:endParaRPr lang="en-US"/>
              </a:p>
            </p:txBody>
          </p:sp>
          <p:sp>
            <p:nvSpPr>
              <p:cNvPr id="286" name="Freeform: Shape 285">
                <a:extLst>
                  <a:ext uri="{FF2B5EF4-FFF2-40B4-BE49-F238E27FC236}">
                    <a16:creationId xmlns:a16="http://schemas.microsoft.com/office/drawing/2014/main" id="{0791B9D5-0DD6-4059-AA09-64E0E09172D2}"/>
                  </a:ext>
                </a:extLst>
              </p:cNvPr>
              <p:cNvSpPr/>
              <p:nvPr/>
            </p:nvSpPr>
            <p:spPr>
              <a:xfrm>
                <a:off x="14836030" y="3943825"/>
                <a:ext cx="97977" cy="97971"/>
              </a:xfrm>
              <a:custGeom>
                <a:avLst/>
                <a:gdLst>
                  <a:gd name="connsiteX0" fmla="*/ 84587 w 97977"/>
                  <a:gd name="connsiteY0" fmla="*/ 54537 h 97971"/>
                  <a:gd name="connsiteX1" fmla="*/ 54541 w 97977"/>
                  <a:gd name="connsiteY1" fmla="*/ 84582 h 97971"/>
                  <a:gd name="connsiteX2" fmla="*/ 24494 w 97977"/>
                  <a:gd name="connsiteY2" fmla="*/ 54537 h 97971"/>
                  <a:gd name="connsiteX3" fmla="*/ 54541 w 97977"/>
                  <a:gd name="connsiteY3" fmla="*/ 24493 h 97971"/>
                  <a:gd name="connsiteX4" fmla="*/ 84587 w 97977"/>
                  <a:gd name="connsiteY4" fmla="*/ 54537 h 979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977" h="97971">
                    <a:moveTo>
                      <a:pt x="84587" y="54537"/>
                    </a:moveTo>
                    <a:cubicBezTo>
                      <a:pt x="84587" y="71131"/>
                      <a:pt x="71135" y="84582"/>
                      <a:pt x="54541" y="84582"/>
                    </a:cubicBezTo>
                    <a:cubicBezTo>
                      <a:pt x="37947" y="84582"/>
                      <a:pt x="24494" y="71131"/>
                      <a:pt x="24494" y="54537"/>
                    </a:cubicBezTo>
                    <a:cubicBezTo>
                      <a:pt x="24494" y="37944"/>
                      <a:pt x="37947" y="24493"/>
                      <a:pt x="54541" y="24493"/>
                    </a:cubicBezTo>
                    <a:cubicBezTo>
                      <a:pt x="71135" y="24493"/>
                      <a:pt x="84587" y="37944"/>
                      <a:pt x="84587" y="54537"/>
                    </a:cubicBezTo>
                    <a:close/>
                  </a:path>
                </a:pathLst>
              </a:custGeom>
              <a:solidFill>
                <a:srgbClr val="FF5576"/>
              </a:solidFill>
              <a:ln w="9525" cap="flat">
                <a:noFill/>
                <a:prstDash val="solid"/>
                <a:miter/>
              </a:ln>
            </p:spPr>
            <p:txBody>
              <a:bodyPr rtlCol="0" anchor="ctr"/>
              <a:lstStyle/>
              <a:p>
                <a:endParaRPr lang="en-US"/>
              </a:p>
            </p:txBody>
          </p:sp>
          <p:sp>
            <p:nvSpPr>
              <p:cNvPr id="287" name="Freeform: Shape 286">
                <a:extLst>
                  <a:ext uri="{FF2B5EF4-FFF2-40B4-BE49-F238E27FC236}">
                    <a16:creationId xmlns:a16="http://schemas.microsoft.com/office/drawing/2014/main" id="{331D57BC-BD6A-4447-B130-21ACC103242B}"/>
                  </a:ext>
                </a:extLst>
              </p:cNvPr>
              <p:cNvSpPr/>
              <p:nvPr/>
            </p:nvSpPr>
            <p:spPr>
              <a:xfrm>
                <a:off x="14918984" y="3930109"/>
                <a:ext cx="65318" cy="65314"/>
              </a:xfrm>
              <a:custGeom>
                <a:avLst/>
                <a:gdLst>
                  <a:gd name="connsiteX0" fmla="*/ 40824 w 65318"/>
                  <a:gd name="connsiteY0" fmla="*/ 32657 h 65314"/>
                  <a:gd name="connsiteX1" fmla="*/ 32659 w 65318"/>
                  <a:gd name="connsiteY1" fmla="*/ 40822 h 65314"/>
                  <a:gd name="connsiteX2" fmla="*/ 24494 w 65318"/>
                  <a:gd name="connsiteY2" fmla="*/ 32657 h 65314"/>
                  <a:gd name="connsiteX3" fmla="*/ 32659 w 65318"/>
                  <a:gd name="connsiteY3" fmla="*/ 24493 h 65314"/>
                  <a:gd name="connsiteX4" fmla="*/ 40824 w 65318"/>
                  <a:gd name="connsiteY4" fmla="*/ 32657 h 65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318" h="65314">
                    <a:moveTo>
                      <a:pt x="40824" y="32657"/>
                    </a:moveTo>
                    <a:cubicBezTo>
                      <a:pt x="40824" y="37166"/>
                      <a:pt x="37168" y="40822"/>
                      <a:pt x="32659" y="40822"/>
                    </a:cubicBezTo>
                    <a:cubicBezTo>
                      <a:pt x="28150" y="40822"/>
                      <a:pt x="24494" y="37166"/>
                      <a:pt x="24494" y="32657"/>
                    </a:cubicBezTo>
                    <a:cubicBezTo>
                      <a:pt x="24494" y="28148"/>
                      <a:pt x="28150" y="24493"/>
                      <a:pt x="32659" y="24493"/>
                    </a:cubicBezTo>
                    <a:cubicBezTo>
                      <a:pt x="37168" y="24493"/>
                      <a:pt x="40824" y="28148"/>
                      <a:pt x="40824" y="32657"/>
                    </a:cubicBezTo>
                    <a:close/>
                  </a:path>
                </a:pathLst>
              </a:custGeom>
              <a:solidFill>
                <a:srgbClr val="FF5576"/>
              </a:solidFill>
              <a:ln w="9525" cap="flat">
                <a:noFill/>
                <a:prstDash val="solid"/>
                <a:miter/>
              </a:ln>
            </p:spPr>
            <p:txBody>
              <a:bodyPr rtlCol="0" anchor="ctr"/>
              <a:lstStyle/>
              <a:p>
                <a:endParaRPr lang="en-US"/>
              </a:p>
            </p:txBody>
          </p:sp>
          <p:sp>
            <p:nvSpPr>
              <p:cNvPr id="288" name="Freeform: Shape 287">
                <a:extLst>
                  <a:ext uri="{FF2B5EF4-FFF2-40B4-BE49-F238E27FC236}">
                    <a16:creationId xmlns:a16="http://schemas.microsoft.com/office/drawing/2014/main" id="{BBA73A74-0913-43F1-8458-E479E884A4A1}"/>
                  </a:ext>
                </a:extLst>
              </p:cNvPr>
              <p:cNvSpPr/>
              <p:nvPr/>
            </p:nvSpPr>
            <p:spPr>
              <a:xfrm>
                <a:off x="14766792" y="3959174"/>
                <a:ext cx="65318" cy="65314"/>
              </a:xfrm>
              <a:custGeom>
                <a:avLst/>
                <a:gdLst>
                  <a:gd name="connsiteX0" fmla="*/ 62379 w 65318"/>
                  <a:gd name="connsiteY0" fmla="*/ 43434 h 65314"/>
                  <a:gd name="connsiteX1" fmla="*/ 43437 w 65318"/>
                  <a:gd name="connsiteY1" fmla="*/ 62375 h 65314"/>
                  <a:gd name="connsiteX2" fmla="*/ 24494 w 65318"/>
                  <a:gd name="connsiteY2" fmla="*/ 43434 h 65314"/>
                  <a:gd name="connsiteX3" fmla="*/ 43437 w 65318"/>
                  <a:gd name="connsiteY3" fmla="*/ 24493 h 65314"/>
                  <a:gd name="connsiteX4" fmla="*/ 62379 w 65318"/>
                  <a:gd name="connsiteY4" fmla="*/ 43434 h 65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318" h="65314">
                    <a:moveTo>
                      <a:pt x="62379" y="43434"/>
                    </a:moveTo>
                    <a:cubicBezTo>
                      <a:pt x="62379" y="53895"/>
                      <a:pt x="53898" y="62375"/>
                      <a:pt x="43437" y="62375"/>
                    </a:cubicBezTo>
                    <a:cubicBezTo>
                      <a:pt x="32975" y="62375"/>
                      <a:pt x="24494" y="53895"/>
                      <a:pt x="24494" y="43434"/>
                    </a:cubicBezTo>
                    <a:cubicBezTo>
                      <a:pt x="24494" y="32973"/>
                      <a:pt x="32975" y="24493"/>
                      <a:pt x="43437" y="24493"/>
                    </a:cubicBezTo>
                    <a:cubicBezTo>
                      <a:pt x="53898" y="24493"/>
                      <a:pt x="62379" y="32973"/>
                      <a:pt x="62379" y="43434"/>
                    </a:cubicBezTo>
                    <a:close/>
                  </a:path>
                </a:pathLst>
              </a:custGeom>
              <a:solidFill>
                <a:srgbClr val="FF5576"/>
              </a:solidFill>
              <a:ln w="9525" cap="flat">
                <a:noFill/>
                <a:prstDash val="solid"/>
                <a:miter/>
              </a:ln>
            </p:spPr>
            <p:txBody>
              <a:bodyPr rtlCol="0" anchor="ctr"/>
              <a:lstStyle/>
              <a:p>
                <a:endParaRPr lang="en-US"/>
              </a:p>
            </p:txBody>
          </p:sp>
        </p:grpSp>
        <p:grpSp>
          <p:nvGrpSpPr>
            <p:cNvPr id="14" name="Picture 2">
              <a:extLst>
                <a:ext uri="{FF2B5EF4-FFF2-40B4-BE49-F238E27FC236}">
                  <a16:creationId xmlns:a16="http://schemas.microsoft.com/office/drawing/2014/main" id="{9B7E2DE2-61C6-4B03-B8D9-8A27162E11FE}"/>
                </a:ext>
              </a:extLst>
            </p:cNvPr>
            <p:cNvGrpSpPr/>
            <p:nvPr/>
          </p:nvGrpSpPr>
          <p:grpSpPr>
            <a:xfrm>
              <a:off x="7339142" y="4731457"/>
              <a:ext cx="3622374" cy="3029665"/>
              <a:chOff x="6987501" y="4636477"/>
              <a:chExt cx="3622374" cy="3029665"/>
            </a:xfrm>
          </p:grpSpPr>
          <p:sp>
            <p:nvSpPr>
              <p:cNvPr id="15" name="Freeform: Shape 14">
                <a:extLst>
                  <a:ext uri="{FF2B5EF4-FFF2-40B4-BE49-F238E27FC236}">
                    <a16:creationId xmlns:a16="http://schemas.microsoft.com/office/drawing/2014/main" id="{C874CB94-FEBA-4806-9D78-A7DF3C629F69}"/>
                  </a:ext>
                </a:extLst>
              </p:cNvPr>
              <p:cNvSpPr/>
              <p:nvPr/>
            </p:nvSpPr>
            <p:spPr>
              <a:xfrm>
                <a:off x="7023465" y="5327594"/>
                <a:ext cx="1819469" cy="951722"/>
              </a:xfrm>
              <a:custGeom>
                <a:avLst/>
                <a:gdLst>
                  <a:gd name="connsiteX0" fmla="*/ 80272 w 1819469"/>
                  <a:gd name="connsiteY0" fmla="*/ 569363 h 951722"/>
                  <a:gd name="connsiteX1" fmla="*/ 28207 w 1819469"/>
                  <a:gd name="connsiteY1" fmla="*/ 651659 h 951722"/>
                  <a:gd name="connsiteX2" fmla="*/ 42483 w 1819469"/>
                  <a:gd name="connsiteY2" fmla="*/ 715480 h 951722"/>
                  <a:gd name="connsiteX3" fmla="*/ 124779 w 1819469"/>
                  <a:gd name="connsiteY3" fmla="*/ 767545 h 951722"/>
                  <a:gd name="connsiteX4" fmla="*/ 1749985 w 1819469"/>
                  <a:gd name="connsiteY4" fmla="*/ 401692 h 951722"/>
                  <a:gd name="connsiteX5" fmla="*/ 1802050 w 1819469"/>
                  <a:gd name="connsiteY5" fmla="*/ 319395 h 951722"/>
                  <a:gd name="connsiteX6" fmla="*/ 1787774 w 1819469"/>
                  <a:gd name="connsiteY6" fmla="*/ 255574 h 951722"/>
                  <a:gd name="connsiteX7" fmla="*/ 1705478 w 1819469"/>
                  <a:gd name="connsiteY7" fmla="*/ 203509 h 951722"/>
                  <a:gd name="connsiteX8" fmla="*/ 80272 w 1819469"/>
                  <a:gd name="connsiteY8" fmla="*/ 569363 h 951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9469" h="951722">
                    <a:moveTo>
                      <a:pt x="80272" y="569363"/>
                    </a:moveTo>
                    <a:lnTo>
                      <a:pt x="28207" y="651659"/>
                    </a:lnTo>
                    <a:cubicBezTo>
                      <a:pt x="14491" y="673212"/>
                      <a:pt x="20929" y="701764"/>
                      <a:pt x="42483" y="715480"/>
                    </a:cubicBezTo>
                    <a:lnTo>
                      <a:pt x="124779" y="767545"/>
                    </a:lnTo>
                    <a:cubicBezTo>
                      <a:pt x="674539" y="1115483"/>
                      <a:pt x="1402327" y="951731"/>
                      <a:pt x="1749985" y="401692"/>
                    </a:cubicBezTo>
                    <a:lnTo>
                      <a:pt x="1802050" y="319395"/>
                    </a:lnTo>
                    <a:cubicBezTo>
                      <a:pt x="1815766" y="297842"/>
                      <a:pt x="1809328" y="269290"/>
                      <a:pt x="1787774" y="255574"/>
                    </a:cubicBezTo>
                    <a:lnTo>
                      <a:pt x="1705478" y="203509"/>
                    </a:lnTo>
                    <a:cubicBezTo>
                      <a:pt x="1155718" y="-144149"/>
                      <a:pt x="427931" y="19603"/>
                      <a:pt x="80272" y="569363"/>
                    </a:cubicBezTo>
                    <a:close/>
                  </a:path>
                </a:pathLst>
              </a:custGeom>
              <a:solidFill>
                <a:srgbClr val="E4F2F9"/>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8F9B9E3F-1F4E-47B6-9C08-DF309137E5AA}"/>
                  </a:ext>
                </a:extLst>
              </p:cNvPr>
              <p:cNvSpPr/>
              <p:nvPr/>
            </p:nvSpPr>
            <p:spPr>
              <a:xfrm>
                <a:off x="7024281" y="5547058"/>
                <a:ext cx="1819469" cy="727788"/>
              </a:xfrm>
              <a:custGeom>
                <a:avLst/>
                <a:gdLst>
                  <a:gd name="connsiteX0" fmla="*/ 1786959 w 1819469"/>
                  <a:gd name="connsiteY0" fmla="*/ 36109 h 727787"/>
                  <a:gd name="connsiteX1" fmla="*/ 1762886 w 1819469"/>
                  <a:gd name="connsiteY1" fmla="*/ 20994 h 727787"/>
                  <a:gd name="connsiteX2" fmla="*/ 1759247 w 1819469"/>
                  <a:gd name="connsiteY2" fmla="*/ 30511 h 727787"/>
                  <a:gd name="connsiteX3" fmla="*/ 1707182 w 1819469"/>
                  <a:gd name="connsiteY3" fmla="*/ 112807 h 727787"/>
                  <a:gd name="connsiteX4" fmla="*/ 81976 w 1819469"/>
                  <a:gd name="connsiteY4" fmla="*/ 478381 h 727787"/>
                  <a:gd name="connsiteX5" fmla="*/ 23753 w 1819469"/>
                  <a:gd name="connsiteY5" fmla="*/ 441431 h 727787"/>
                  <a:gd name="connsiteX6" fmla="*/ 41668 w 1819469"/>
                  <a:gd name="connsiteY6" fmla="*/ 495735 h 727787"/>
                  <a:gd name="connsiteX7" fmla="*/ 123963 w 1819469"/>
                  <a:gd name="connsiteY7" fmla="*/ 547800 h 727787"/>
                  <a:gd name="connsiteX8" fmla="*/ 1749170 w 1819469"/>
                  <a:gd name="connsiteY8" fmla="*/ 181947 h 727787"/>
                  <a:gd name="connsiteX9" fmla="*/ 1801234 w 1819469"/>
                  <a:gd name="connsiteY9" fmla="*/ 99651 h 727787"/>
                  <a:gd name="connsiteX10" fmla="*/ 1786959 w 1819469"/>
                  <a:gd name="connsiteY10" fmla="*/ 36109 h 727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19469" h="727787">
                    <a:moveTo>
                      <a:pt x="1786959" y="36109"/>
                    </a:moveTo>
                    <a:lnTo>
                      <a:pt x="1762886" y="20994"/>
                    </a:lnTo>
                    <a:cubicBezTo>
                      <a:pt x="1761766" y="24073"/>
                      <a:pt x="1761206" y="27432"/>
                      <a:pt x="1759247" y="30511"/>
                    </a:cubicBezTo>
                    <a:lnTo>
                      <a:pt x="1707182" y="112807"/>
                    </a:lnTo>
                    <a:cubicBezTo>
                      <a:pt x="1359523" y="662567"/>
                      <a:pt x="631735" y="826319"/>
                      <a:pt x="81976" y="478381"/>
                    </a:cubicBezTo>
                    <a:lnTo>
                      <a:pt x="23753" y="441431"/>
                    </a:lnTo>
                    <a:cubicBezTo>
                      <a:pt x="16755" y="461306"/>
                      <a:pt x="23193" y="483979"/>
                      <a:pt x="41668" y="495735"/>
                    </a:cubicBezTo>
                    <a:lnTo>
                      <a:pt x="123963" y="547800"/>
                    </a:lnTo>
                    <a:cubicBezTo>
                      <a:pt x="673723" y="895739"/>
                      <a:pt x="1401511" y="731987"/>
                      <a:pt x="1749170" y="181947"/>
                    </a:cubicBezTo>
                    <a:lnTo>
                      <a:pt x="1801234" y="99651"/>
                    </a:lnTo>
                    <a:cubicBezTo>
                      <a:pt x="1814950" y="78377"/>
                      <a:pt x="1808512" y="49826"/>
                      <a:pt x="1786959" y="36109"/>
                    </a:cubicBezTo>
                    <a:close/>
                  </a:path>
                </a:pathLst>
              </a:custGeom>
              <a:solidFill>
                <a:srgbClr val="E4F2F9">
                  <a:alpha val="50000"/>
                </a:srgbClr>
              </a:solid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EAE9EC01-7C61-4200-83D9-40DDF2F8B481}"/>
                  </a:ext>
                </a:extLst>
              </p:cNvPr>
              <p:cNvSpPr/>
              <p:nvPr/>
            </p:nvSpPr>
            <p:spPr>
              <a:xfrm>
                <a:off x="7023465" y="5327681"/>
                <a:ext cx="1819469" cy="755780"/>
              </a:xfrm>
              <a:custGeom>
                <a:avLst/>
                <a:gdLst>
                  <a:gd name="connsiteX0" fmla="*/ 123379 w 1819469"/>
                  <a:gd name="connsiteY0" fmla="*/ 655210 h 755779"/>
                  <a:gd name="connsiteX1" fmla="*/ 1748865 w 1819469"/>
                  <a:gd name="connsiteY1" fmla="*/ 289637 h 755779"/>
                  <a:gd name="connsiteX2" fmla="*/ 1800370 w 1819469"/>
                  <a:gd name="connsiteY2" fmla="*/ 322387 h 755779"/>
                  <a:gd name="connsiteX3" fmla="*/ 1802050 w 1819469"/>
                  <a:gd name="connsiteY3" fmla="*/ 319588 h 755779"/>
                  <a:gd name="connsiteX4" fmla="*/ 1787774 w 1819469"/>
                  <a:gd name="connsiteY4" fmla="*/ 255767 h 755779"/>
                  <a:gd name="connsiteX5" fmla="*/ 1705478 w 1819469"/>
                  <a:gd name="connsiteY5" fmla="*/ 203702 h 755779"/>
                  <a:gd name="connsiteX6" fmla="*/ 80272 w 1819469"/>
                  <a:gd name="connsiteY6" fmla="*/ 569555 h 755779"/>
                  <a:gd name="connsiteX7" fmla="*/ 28207 w 1819469"/>
                  <a:gd name="connsiteY7" fmla="*/ 651851 h 755779"/>
                  <a:gd name="connsiteX8" fmla="*/ 42483 w 1819469"/>
                  <a:gd name="connsiteY8" fmla="*/ 715672 h 755779"/>
                  <a:gd name="connsiteX9" fmla="*/ 73274 w 1819469"/>
                  <a:gd name="connsiteY9" fmla="*/ 734987 h 755779"/>
                  <a:gd name="connsiteX10" fmla="*/ 123379 w 1819469"/>
                  <a:gd name="connsiteY10" fmla="*/ 655210 h 755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19469" h="755779">
                    <a:moveTo>
                      <a:pt x="123379" y="655210"/>
                    </a:moveTo>
                    <a:cubicBezTo>
                      <a:pt x="471318" y="105450"/>
                      <a:pt x="1198826" y="-58302"/>
                      <a:pt x="1748865" y="289637"/>
                    </a:cubicBezTo>
                    <a:lnTo>
                      <a:pt x="1800370" y="322387"/>
                    </a:lnTo>
                    <a:lnTo>
                      <a:pt x="1802050" y="319588"/>
                    </a:lnTo>
                    <a:cubicBezTo>
                      <a:pt x="1815766" y="298034"/>
                      <a:pt x="1809328" y="269482"/>
                      <a:pt x="1787774" y="255767"/>
                    </a:cubicBezTo>
                    <a:lnTo>
                      <a:pt x="1705478" y="203702"/>
                    </a:lnTo>
                    <a:cubicBezTo>
                      <a:pt x="1155718" y="-144237"/>
                      <a:pt x="427931" y="19515"/>
                      <a:pt x="80272" y="569555"/>
                    </a:cubicBezTo>
                    <a:lnTo>
                      <a:pt x="28207" y="651851"/>
                    </a:lnTo>
                    <a:cubicBezTo>
                      <a:pt x="14491" y="673405"/>
                      <a:pt x="20929" y="701956"/>
                      <a:pt x="42483" y="715672"/>
                    </a:cubicBezTo>
                    <a:lnTo>
                      <a:pt x="73274" y="734987"/>
                    </a:lnTo>
                    <a:lnTo>
                      <a:pt x="123379" y="655210"/>
                    </a:lnTo>
                    <a:close/>
                  </a:path>
                </a:pathLst>
              </a:custGeom>
              <a:solidFill>
                <a:srgbClr val="FFFFFF"/>
              </a:solid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748C8D24-1E89-4EDD-9474-EBCFD1E879C2}"/>
                  </a:ext>
                </a:extLst>
              </p:cNvPr>
              <p:cNvSpPr/>
              <p:nvPr/>
            </p:nvSpPr>
            <p:spPr>
              <a:xfrm>
                <a:off x="7447197" y="5330961"/>
                <a:ext cx="951722" cy="951722"/>
              </a:xfrm>
              <a:custGeom>
                <a:avLst/>
                <a:gdLst>
                  <a:gd name="connsiteX0" fmla="*/ 948643 w 951722"/>
                  <a:gd name="connsiteY0" fmla="*/ 484819 h 951722"/>
                  <a:gd name="connsiteX1" fmla="*/ 484819 w 951722"/>
                  <a:gd name="connsiteY1" fmla="*/ 948643 h 951722"/>
                  <a:gd name="connsiteX2" fmla="*/ 20994 w 951722"/>
                  <a:gd name="connsiteY2" fmla="*/ 484819 h 951722"/>
                  <a:gd name="connsiteX3" fmla="*/ 484819 w 951722"/>
                  <a:gd name="connsiteY3" fmla="*/ 20994 h 951722"/>
                  <a:gd name="connsiteX4" fmla="*/ 948643 w 951722"/>
                  <a:gd name="connsiteY4" fmla="*/ 484819 h 9517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1722" h="951722">
                    <a:moveTo>
                      <a:pt x="948643" y="484819"/>
                    </a:moveTo>
                    <a:cubicBezTo>
                      <a:pt x="948643" y="740982"/>
                      <a:pt x="740982" y="948643"/>
                      <a:pt x="484819" y="948643"/>
                    </a:cubicBezTo>
                    <a:cubicBezTo>
                      <a:pt x="228655" y="948643"/>
                      <a:pt x="20994" y="740982"/>
                      <a:pt x="20994" y="484819"/>
                    </a:cubicBezTo>
                    <a:cubicBezTo>
                      <a:pt x="20994" y="228655"/>
                      <a:pt x="228655" y="20994"/>
                      <a:pt x="484819" y="20994"/>
                    </a:cubicBezTo>
                    <a:cubicBezTo>
                      <a:pt x="740982" y="20994"/>
                      <a:pt x="948643" y="228655"/>
                      <a:pt x="948643" y="484819"/>
                    </a:cubicBezTo>
                    <a:close/>
                  </a:path>
                </a:pathLst>
              </a:custGeom>
              <a:solidFill>
                <a:srgbClr val="3DB8EA"/>
              </a:solid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F44AE7A8-64E6-4B3A-88D8-6BB4CE9158E5}"/>
                  </a:ext>
                </a:extLst>
              </p:cNvPr>
              <p:cNvSpPr/>
              <p:nvPr/>
            </p:nvSpPr>
            <p:spPr>
              <a:xfrm>
                <a:off x="7432386" y="5316347"/>
                <a:ext cx="979714" cy="979714"/>
              </a:xfrm>
              <a:custGeom>
                <a:avLst/>
                <a:gdLst>
                  <a:gd name="connsiteX0" fmla="*/ 498790 w 979714"/>
                  <a:gd name="connsiteY0" fmla="*/ 978094 h 979714"/>
                  <a:gd name="connsiteX1" fmla="*/ 243785 w 979714"/>
                  <a:gd name="connsiteY1" fmla="*/ 903915 h 979714"/>
                  <a:gd name="connsiteX2" fmla="*/ 32726 w 979714"/>
                  <a:gd name="connsiteY2" fmla="*/ 604682 h 979714"/>
                  <a:gd name="connsiteX3" fmla="*/ 394661 w 979714"/>
                  <a:gd name="connsiteY3" fmla="*/ 32809 h 979714"/>
                  <a:gd name="connsiteX4" fmla="*/ 755475 w 979714"/>
                  <a:gd name="connsiteY4" fmla="*/ 95231 h 979714"/>
                  <a:gd name="connsiteX5" fmla="*/ 966534 w 979714"/>
                  <a:gd name="connsiteY5" fmla="*/ 394464 h 979714"/>
                  <a:gd name="connsiteX6" fmla="*/ 966534 w 979714"/>
                  <a:gd name="connsiteY6" fmla="*/ 394464 h 979714"/>
                  <a:gd name="connsiteX7" fmla="*/ 604599 w 979714"/>
                  <a:gd name="connsiteY7" fmla="*/ 966337 h 979714"/>
                  <a:gd name="connsiteX8" fmla="*/ 498790 w 979714"/>
                  <a:gd name="connsiteY8" fmla="*/ 978094 h 979714"/>
                  <a:gd name="connsiteX9" fmla="*/ 500470 w 979714"/>
                  <a:gd name="connsiteY9" fmla="*/ 50444 h 979714"/>
                  <a:gd name="connsiteX10" fmla="*/ 401099 w 979714"/>
                  <a:gd name="connsiteY10" fmla="*/ 61641 h 979714"/>
                  <a:gd name="connsiteX11" fmla="*/ 61558 w 979714"/>
                  <a:gd name="connsiteY11" fmla="*/ 598244 h 979714"/>
                  <a:gd name="connsiteX12" fmla="*/ 598161 w 979714"/>
                  <a:gd name="connsiteY12" fmla="*/ 937785 h 979714"/>
                  <a:gd name="connsiteX13" fmla="*/ 937702 w 979714"/>
                  <a:gd name="connsiteY13" fmla="*/ 401182 h 979714"/>
                  <a:gd name="connsiteX14" fmla="*/ 937702 w 979714"/>
                  <a:gd name="connsiteY14" fmla="*/ 401182 h 979714"/>
                  <a:gd name="connsiteX15" fmla="*/ 739800 w 979714"/>
                  <a:gd name="connsiteY15" fmla="*/ 120424 h 979714"/>
                  <a:gd name="connsiteX16" fmla="*/ 500470 w 979714"/>
                  <a:gd name="connsiteY16" fmla="*/ 50444 h 97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79714" h="979714">
                    <a:moveTo>
                      <a:pt x="498790" y="978094"/>
                    </a:moveTo>
                    <a:cubicBezTo>
                      <a:pt x="409216" y="978094"/>
                      <a:pt x="321322" y="952901"/>
                      <a:pt x="243785" y="903915"/>
                    </a:cubicBezTo>
                    <a:cubicBezTo>
                      <a:pt x="135736" y="835615"/>
                      <a:pt x="60718" y="729246"/>
                      <a:pt x="32726" y="604682"/>
                    </a:cubicBezTo>
                    <a:cubicBezTo>
                      <a:pt x="-25217" y="347158"/>
                      <a:pt x="137136" y="90752"/>
                      <a:pt x="394661" y="32809"/>
                    </a:cubicBezTo>
                    <a:cubicBezTo>
                      <a:pt x="519224" y="4817"/>
                      <a:pt x="647427" y="26931"/>
                      <a:pt x="755475" y="95231"/>
                    </a:cubicBezTo>
                    <a:cubicBezTo>
                      <a:pt x="863524" y="163531"/>
                      <a:pt x="938542" y="269900"/>
                      <a:pt x="966534" y="394464"/>
                    </a:cubicBezTo>
                    <a:lnTo>
                      <a:pt x="966534" y="394464"/>
                    </a:lnTo>
                    <a:cubicBezTo>
                      <a:pt x="1024477" y="651989"/>
                      <a:pt x="862124" y="908394"/>
                      <a:pt x="604599" y="966337"/>
                    </a:cubicBezTo>
                    <a:cubicBezTo>
                      <a:pt x="569330" y="974175"/>
                      <a:pt x="533780" y="978094"/>
                      <a:pt x="498790" y="978094"/>
                    </a:cubicBezTo>
                    <a:close/>
                    <a:moveTo>
                      <a:pt x="500470" y="50444"/>
                    </a:moveTo>
                    <a:cubicBezTo>
                      <a:pt x="467439" y="50444"/>
                      <a:pt x="434129" y="54083"/>
                      <a:pt x="401099" y="61641"/>
                    </a:cubicBezTo>
                    <a:cubicBezTo>
                      <a:pt x="159529" y="115945"/>
                      <a:pt x="7253" y="356675"/>
                      <a:pt x="61558" y="598244"/>
                    </a:cubicBezTo>
                    <a:cubicBezTo>
                      <a:pt x="115862" y="839814"/>
                      <a:pt x="356592" y="992089"/>
                      <a:pt x="598161" y="937785"/>
                    </a:cubicBezTo>
                    <a:cubicBezTo>
                      <a:pt x="839731" y="883481"/>
                      <a:pt x="992006" y="642751"/>
                      <a:pt x="937702" y="401182"/>
                    </a:cubicBezTo>
                    <a:lnTo>
                      <a:pt x="937702" y="401182"/>
                    </a:lnTo>
                    <a:cubicBezTo>
                      <a:pt x="911390" y="284176"/>
                      <a:pt x="841130" y="184525"/>
                      <a:pt x="739800" y="120424"/>
                    </a:cubicBezTo>
                    <a:cubicBezTo>
                      <a:pt x="667021" y="73957"/>
                      <a:pt x="584445" y="50444"/>
                      <a:pt x="500470" y="50444"/>
                    </a:cubicBezTo>
                    <a:close/>
                  </a:path>
                </a:pathLst>
              </a:custGeom>
              <a:solidFill>
                <a:srgbClr val="3F4242"/>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0645DB02-9477-48EE-AB40-3D2336352861}"/>
                  </a:ext>
                </a:extLst>
              </p:cNvPr>
              <p:cNvSpPr/>
              <p:nvPr/>
            </p:nvSpPr>
            <p:spPr>
              <a:xfrm>
                <a:off x="7491984" y="5375748"/>
                <a:ext cx="867747" cy="867747"/>
              </a:xfrm>
              <a:custGeom>
                <a:avLst/>
                <a:gdLst>
                  <a:gd name="connsiteX0" fmla="*/ 859069 w 867746"/>
                  <a:gd name="connsiteY0" fmla="*/ 440032 h 867746"/>
                  <a:gd name="connsiteX1" fmla="*/ 440032 w 867746"/>
                  <a:gd name="connsiteY1" fmla="*/ 859070 h 867746"/>
                  <a:gd name="connsiteX2" fmla="*/ 20994 w 867746"/>
                  <a:gd name="connsiteY2" fmla="*/ 440032 h 867746"/>
                  <a:gd name="connsiteX3" fmla="*/ 440032 w 867746"/>
                  <a:gd name="connsiteY3" fmla="*/ 20994 h 867746"/>
                  <a:gd name="connsiteX4" fmla="*/ 859069 w 867746"/>
                  <a:gd name="connsiteY4" fmla="*/ 440032 h 8677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7746" h="867746">
                    <a:moveTo>
                      <a:pt x="859069" y="440032"/>
                    </a:moveTo>
                    <a:cubicBezTo>
                      <a:pt x="859069" y="671460"/>
                      <a:pt x="671460" y="859070"/>
                      <a:pt x="440032" y="859070"/>
                    </a:cubicBezTo>
                    <a:cubicBezTo>
                      <a:pt x="208603" y="859070"/>
                      <a:pt x="20994" y="671460"/>
                      <a:pt x="20994" y="440032"/>
                    </a:cubicBezTo>
                    <a:cubicBezTo>
                      <a:pt x="20994" y="208604"/>
                      <a:pt x="208603" y="20994"/>
                      <a:pt x="440032" y="20994"/>
                    </a:cubicBezTo>
                    <a:cubicBezTo>
                      <a:pt x="671460" y="20994"/>
                      <a:pt x="859069" y="208604"/>
                      <a:pt x="859069" y="440032"/>
                    </a:cubicBezTo>
                    <a:close/>
                  </a:path>
                </a:pathLst>
              </a:custGeom>
              <a:solidFill>
                <a:srgbClr val="42DBF4"/>
              </a:solid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BEFB2DE1-F920-492A-982C-C96BAE48144A}"/>
                  </a:ext>
                </a:extLst>
              </p:cNvPr>
              <p:cNvSpPr/>
              <p:nvPr/>
            </p:nvSpPr>
            <p:spPr>
              <a:xfrm>
                <a:off x="7637542" y="5521306"/>
                <a:ext cx="587829" cy="587829"/>
              </a:xfrm>
              <a:custGeom>
                <a:avLst/>
                <a:gdLst>
                  <a:gd name="connsiteX0" fmla="*/ 567954 w 587828"/>
                  <a:gd name="connsiteY0" fmla="*/ 294474 h 587828"/>
                  <a:gd name="connsiteX1" fmla="*/ 294474 w 587828"/>
                  <a:gd name="connsiteY1" fmla="*/ 567954 h 587828"/>
                  <a:gd name="connsiteX2" fmla="*/ 20994 w 587828"/>
                  <a:gd name="connsiteY2" fmla="*/ 294474 h 587828"/>
                  <a:gd name="connsiteX3" fmla="*/ 294474 w 587828"/>
                  <a:gd name="connsiteY3" fmla="*/ 20994 h 587828"/>
                  <a:gd name="connsiteX4" fmla="*/ 567954 w 587828"/>
                  <a:gd name="connsiteY4" fmla="*/ 294474 h 5878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7828" h="587828">
                    <a:moveTo>
                      <a:pt x="567954" y="294474"/>
                    </a:moveTo>
                    <a:cubicBezTo>
                      <a:pt x="567954" y="445513"/>
                      <a:pt x="445513" y="567954"/>
                      <a:pt x="294474" y="567954"/>
                    </a:cubicBezTo>
                    <a:cubicBezTo>
                      <a:pt x="143435" y="567954"/>
                      <a:pt x="20994" y="445513"/>
                      <a:pt x="20994" y="294474"/>
                    </a:cubicBezTo>
                    <a:cubicBezTo>
                      <a:pt x="20994" y="143435"/>
                      <a:pt x="143435" y="20994"/>
                      <a:pt x="294474" y="20994"/>
                    </a:cubicBezTo>
                    <a:cubicBezTo>
                      <a:pt x="445513" y="20994"/>
                      <a:pt x="567954" y="143435"/>
                      <a:pt x="567954" y="294474"/>
                    </a:cubicBezTo>
                    <a:close/>
                  </a:path>
                </a:pathLst>
              </a:custGeom>
              <a:solidFill>
                <a:srgbClr val="333535"/>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0E9CEB46-B118-42D2-B53C-B56F6F8871C5}"/>
                  </a:ext>
                </a:extLst>
              </p:cNvPr>
              <p:cNvSpPr/>
              <p:nvPr/>
            </p:nvSpPr>
            <p:spPr>
              <a:xfrm>
                <a:off x="6987501" y="5292226"/>
                <a:ext cx="1875453" cy="1035698"/>
              </a:xfrm>
              <a:custGeom>
                <a:avLst/>
                <a:gdLst>
                  <a:gd name="connsiteX0" fmla="*/ 1056762 w 1875453"/>
                  <a:gd name="connsiteY0" fmla="*/ 991018 h 1035697"/>
                  <a:gd name="connsiteX1" fmla="*/ 141429 w 1875453"/>
                  <a:gd name="connsiteY1" fmla="*/ 833144 h 1035697"/>
                  <a:gd name="connsiteX2" fmla="*/ 59133 w 1875453"/>
                  <a:gd name="connsiteY2" fmla="*/ 781079 h 1035697"/>
                  <a:gd name="connsiteX3" fmla="*/ 33660 w 1875453"/>
                  <a:gd name="connsiteY3" fmla="*/ 667712 h 1035697"/>
                  <a:gd name="connsiteX4" fmla="*/ 85725 w 1875453"/>
                  <a:gd name="connsiteY4" fmla="*/ 585416 h 1035697"/>
                  <a:gd name="connsiteX5" fmla="*/ 1760477 w 1875453"/>
                  <a:gd name="connsiteY5" fmla="*/ 208646 h 1035697"/>
                  <a:gd name="connsiteX6" fmla="*/ 1842773 w 1875453"/>
                  <a:gd name="connsiteY6" fmla="*/ 260711 h 1035697"/>
                  <a:gd name="connsiteX7" fmla="*/ 1878882 w 1875453"/>
                  <a:gd name="connsiteY7" fmla="*/ 311936 h 1035697"/>
                  <a:gd name="connsiteX8" fmla="*/ 1868245 w 1875453"/>
                  <a:gd name="connsiteY8" fmla="*/ 373798 h 1035697"/>
                  <a:gd name="connsiteX9" fmla="*/ 1816181 w 1875453"/>
                  <a:gd name="connsiteY9" fmla="*/ 456094 h 1035697"/>
                  <a:gd name="connsiteX10" fmla="*/ 1056762 w 1875453"/>
                  <a:gd name="connsiteY10" fmla="*/ 991018 h 1035697"/>
                  <a:gd name="connsiteX11" fmla="*/ 861099 w 1875453"/>
                  <a:gd name="connsiteY11" fmla="*/ 120751 h 1035697"/>
                  <a:gd name="connsiteX12" fmla="*/ 146467 w 1875453"/>
                  <a:gd name="connsiteY12" fmla="*/ 623765 h 1035697"/>
                  <a:gd name="connsiteX13" fmla="*/ 94403 w 1875453"/>
                  <a:gd name="connsiteY13" fmla="*/ 706061 h 1035697"/>
                  <a:gd name="connsiteX14" fmla="*/ 97762 w 1875453"/>
                  <a:gd name="connsiteY14" fmla="*/ 720616 h 1035697"/>
                  <a:gd name="connsiteX15" fmla="*/ 180058 w 1875453"/>
                  <a:gd name="connsiteY15" fmla="*/ 772681 h 1035697"/>
                  <a:gd name="connsiteX16" fmla="*/ 1755998 w 1875453"/>
                  <a:gd name="connsiteY16" fmla="*/ 418025 h 1035697"/>
                  <a:gd name="connsiteX17" fmla="*/ 1808063 w 1875453"/>
                  <a:gd name="connsiteY17" fmla="*/ 335729 h 1035697"/>
                  <a:gd name="connsiteX18" fmla="*/ 1809462 w 1875453"/>
                  <a:gd name="connsiteY18" fmla="*/ 327891 h 1035697"/>
                  <a:gd name="connsiteX19" fmla="*/ 1804984 w 1875453"/>
                  <a:gd name="connsiteY19" fmla="*/ 321453 h 1035697"/>
                  <a:gd name="connsiteX20" fmla="*/ 1722688 w 1875453"/>
                  <a:gd name="connsiteY20" fmla="*/ 269388 h 1035697"/>
                  <a:gd name="connsiteX21" fmla="*/ 861099 w 1875453"/>
                  <a:gd name="connsiteY21" fmla="*/ 120751 h 1035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875453" h="1035697">
                    <a:moveTo>
                      <a:pt x="1056762" y="991018"/>
                    </a:moveTo>
                    <a:cubicBezTo>
                      <a:pt x="753610" y="1059318"/>
                      <a:pt x="424426" y="1012012"/>
                      <a:pt x="141429" y="833144"/>
                    </a:cubicBezTo>
                    <a:lnTo>
                      <a:pt x="59133" y="781079"/>
                    </a:lnTo>
                    <a:cubicBezTo>
                      <a:pt x="20784" y="756726"/>
                      <a:pt x="9587" y="706061"/>
                      <a:pt x="33660" y="667712"/>
                    </a:cubicBezTo>
                    <a:lnTo>
                      <a:pt x="85725" y="585416"/>
                    </a:lnTo>
                    <a:cubicBezTo>
                      <a:pt x="443741" y="19981"/>
                      <a:pt x="1195042" y="-149090"/>
                      <a:pt x="1760477" y="208646"/>
                    </a:cubicBezTo>
                    <a:lnTo>
                      <a:pt x="1842773" y="260711"/>
                    </a:lnTo>
                    <a:cubicBezTo>
                      <a:pt x="1861247" y="272467"/>
                      <a:pt x="1874124" y="290662"/>
                      <a:pt x="1878882" y="311936"/>
                    </a:cubicBezTo>
                    <a:cubicBezTo>
                      <a:pt x="1883641" y="333210"/>
                      <a:pt x="1880002" y="355323"/>
                      <a:pt x="1868245" y="373798"/>
                    </a:cubicBezTo>
                    <a:lnTo>
                      <a:pt x="1816181" y="456094"/>
                    </a:lnTo>
                    <a:cubicBezTo>
                      <a:pt x="1637313" y="739091"/>
                      <a:pt x="1360194" y="922718"/>
                      <a:pt x="1056762" y="991018"/>
                    </a:cubicBezTo>
                    <a:close/>
                    <a:moveTo>
                      <a:pt x="861099" y="120751"/>
                    </a:moveTo>
                    <a:cubicBezTo>
                      <a:pt x="575862" y="184853"/>
                      <a:pt x="314978" y="357842"/>
                      <a:pt x="146467" y="623765"/>
                    </a:cubicBezTo>
                    <a:lnTo>
                      <a:pt x="94403" y="706061"/>
                    </a:lnTo>
                    <a:cubicBezTo>
                      <a:pt x="91323" y="710819"/>
                      <a:pt x="92723" y="717258"/>
                      <a:pt x="97762" y="720616"/>
                    </a:cubicBezTo>
                    <a:lnTo>
                      <a:pt x="180058" y="772681"/>
                    </a:lnTo>
                    <a:cubicBezTo>
                      <a:pt x="712182" y="1109423"/>
                      <a:pt x="1419256" y="950430"/>
                      <a:pt x="1755998" y="418025"/>
                    </a:cubicBezTo>
                    <a:lnTo>
                      <a:pt x="1808063" y="335729"/>
                    </a:lnTo>
                    <a:cubicBezTo>
                      <a:pt x="1810022" y="332650"/>
                      <a:pt x="1809742" y="329850"/>
                      <a:pt x="1809462" y="327891"/>
                    </a:cubicBezTo>
                    <a:cubicBezTo>
                      <a:pt x="1808903" y="325932"/>
                      <a:pt x="1807783" y="323412"/>
                      <a:pt x="1804984" y="321453"/>
                    </a:cubicBezTo>
                    <a:lnTo>
                      <a:pt x="1722688" y="269388"/>
                    </a:lnTo>
                    <a:cubicBezTo>
                      <a:pt x="1456206" y="100877"/>
                      <a:pt x="1146336" y="56370"/>
                      <a:pt x="861099" y="120751"/>
                    </a:cubicBezTo>
                    <a:close/>
                  </a:path>
                </a:pathLst>
              </a:custGeom>
              <a:solidFill>
                <a:srgbClr val="3F4242"/>
              </a:solid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3A7B8227-E234-4A05-B26E-9D4351917B47}"/>
                  </a:ext>
                </a:extLst>
              </p:cNvPr>
              <p:cNvSpPr/>
              <p:nvPr/>
            </p:nvSpPr>
            <p:spPr>
              <a:xfrm>
                <a:off x="7568402" y="5573371"/>
                <a:ext cx="279918" cy="279918"/>
              </a:xfrm>
              <a:custGeom>
                <a:avLst/>
                <a:gdLst>
                  <a:gd name="connsiteX0" fmla="*/ 263963 w 279918"/>
                  <a:gd name="connsiteY0" fmla="*/ 142479 h 279918"/>
                  <a:gd name="connsiteX1" fmla="*/ 142478 w 279918"/>
                  <a:gd name="connsiteY1" fmla="*/ 263963 h 279918"/>
                  <a:gd name="connsiteX2" fmla="*/ 20994 w 279918"/>
                  <a:gd name="connsiteY2" fmla="*/ 142479 h 279918"/>
                  <a:gd name="connsiteX3" fmla="*/ 142478 w 279918"/>
                  <a:gd name="connsiteY3" fmla="*/ 20994 h 279918"/>
                  <a:gd name="connsiteX4" fmla="*/ 263963 w 279918"/>
                  <a:gd name="connsiteY4" fmla="*/ 142479 h 279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918" h="279918">
                    <a:moveTo>
                      <a:pt x="263963" y="142479"/>
                    </a:moveTo>
                    <a:cubicBezTo>
                      <a:pt x="263963" y="209573"/>
                      <a:pt x="209572" y="263963"/>
                      <a:pt x="142478" y="263963"/>
                    </a:cubicBezTo>
                    <a:cubicBezTo>
                      <a:pt x="75384" y="263963"/>
                      <a:pt x="20994" y="209573"/>
                      <a:pt x="20994" y="142479"/>
                    </a:cubicBezTo>
                    <a:cubicBezTo>
                      <a:pt x="20994" y="75384"/>
                      <a:pt x="75384" y="20994"/>
                      <a:pt x="142478" y="20994"/>
                    </a:cubicBezTo>
                    <a:cubicBezTo>
                      <a:pt x="209572" y="20994"/>
                      <a:pt x="263963" y="75385"/>
                      <a:pt x="263963" y="142479"/>
                    </a:cubicBezTo>
                    <a:close/>
                  </a:path>
                </a:pathLst>
              </a:custGeom>
              <a:solidFill>
                <a:srgbClr val="FFFFFF"/>
              </a:solid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EF398EA1-C734-4D13-907B-E50128FE02AE}"/>
                  </a:ext>
                </a:extLst>
              </p:cNvPr>
              <p:cNvSpPr/>
              <p:nvPr/>
            </p:nvSpPr>
            <p:spPr>
              <a:xfrm>
                <a:off x="8078693" y="5845171"/>
                <a:ext cx="195943" cy="195943"/>
              </a:xfrm>
              <a:custGeom>
                <a:avLst/>
                <a:gdLst>
                  <a:gd name="connsiteX0" fmla="*/ 179988 w 195942"/>
                  <a:gd name="connsiteY0" fmla="*/ 100491 h 195942"/>
                  <a:gd name="connsiteX1" fmla="*/ 100491 w 195942"/>
                  <a:gd name="connsiteY1" fmla="*/ 179987 h 195942"/>
                  <a:gd name="connsiteX2" fmla="*/ 20994 w 195942"/>
                  <a:gd name="connsiteY2" fmla="*/ 100491 h 195942"/>
                  <a:gd name="connsiteX3" fmla="*/ 100491 w 195942"/>
                  <a:gd name="connsiteY3" fmla="*/ 20994 h 195942"/>
                  <a:gd name="connsiteX4" fmla="*/ 179988 w 195942"/>
                  <a:gd name="connsiteY4" fmla="*/ 100491 h 1959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942" h="195942">
                    <a:moveTo>
                      <a:pt x="179988" y="100491"/>
                    </a:moveTo>
                    <a:cubicBezTo>
                      <a:pt x="179988" y="144396"/>
                      <a:pt x="144396" y="179987"/>
                      <a:pt x="100491" y="179987"/>
                    </a:cubicBezTo>
                    <a:cubicBezTo>
                      <a:pt x="56586" y="179987"/>
                      <a:pt x="20994" y="144395"/>
                      <a:pt x="20994" y="100491"/>
                    </a:cubicBezTo>
                    <a:cubicBezTo>
                      <a:pt x="20994" y="56586"/>
                      <a:pt x="56586" y="20994"/>
                      <a:pt x="100491" y="20994"/>
                    </a:cubicBezTo>
                    <a:cubicBezTo>
                      <a:pt x="144396" y="20994"/>
                      <a:pt x="179988" y="56586"/>
                      <a:pt x="179988" y="100491"/>
                    </a:cubicBezTo>
                    <a:close/>
                  </a:path>
                </a:pathLst>
              </a:custGeom>
              <a:solidFill>
                <a:srgbClr val="FFFFFF"/>
              </a:solid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DCE46CC4-999B-4353-BE5F-36EA2C4F8967}"/>
                  </a:ext>
                </a:extLst>
              </p:cNvPr>
              <p:cNvSpPr/>
              <p:nvPr/>
            </p:nvSpPr>
            <p:spPr>
              <a:xfrm>
                <a:off x="9056748" y="4661266"/>
                <a:ext cx="1399592" cy="1735494"/>
              </a:xfrm>
              <a:custGeom>
                <a:avLst/>
                <a:gdLst>
                  <a:gd name="connsiteX0" fmla="*/ 1332112 w 1399591"/>
                  <a:gd name="connsiteY0" fmla="*/ 1250246 h 1735493"/>
                  <a:gd name="connsiteX1" fmla="*/ 1261292 w 1399591"/>
                  <a:gd name="connsiteY1" fmla="*/ 1039747 h 1735493"/>
                  <a:gd name="connsiteX2" fmla="*/ 1371300 w 1399591"/>
                  <a:gd name="connsiteY2" fmla="*/ 479910 h 1735493"/>
                  <a:gd name="connsiteX3" fmla="*/ 1165000 w 1399591"/>
                  <a:gd name="connsiteY3" fmla="*/ 46876 h 1735493"/>
                  <a:gd name="connsiteX4" fmla="*/ 1147086 w 1399591"/>
                  <a:gd name="connsiteY4" fmla="*/ 40438 h 1735493"/>
                  <a:gd name="connsiteX5" fmla="*/ 714052 w 1399591"/>
                  <a:gd name="connsiteY5" fmla="*/ 246738 h 1735493"/>
                  <a:gd name="connsiteX6" fmla="*/ 547780 w 1399591"/>
                  <a:gd name="connsiteY6" fmla="*/ 641983 h 1735493"/>
                  <a:gd name="connsiteX7" fmla="*/ 187525 w 1399591"/>
                  <a:gd name="connsiteY7" fmla="*/ 911544 h 1735493"/>
                  <a:gd name="connsiteX8" fmla="*/ 21254 w 1399591"/>
                  <a:gd name="connsiteY8" fmla="*/ 1189503 h 1735493"/>
                  <a:gd name="connsiteX9" fmla="*/ 210759 w 1399591"/>
                  <a:gd name="connsiteY9" fmla="*/ 1440870 h 1735493"/>
                  <a:gd name="connsiteX10" fmla="*/ 314328 w 1399591"/>
                  <a:gd name="connsiteY10" fmla="*/ 1457385 h 1735493"/>
                  <a:gd name="connsiteX11" fmla="*/ 571014 w 1399591"/>
                  <a:gd name="connsiteY11" fmla="*/ 1698115 h 1735493"/>
                  <a:gd name="connsiteX12" fmla="*/ 922031 w 1399591"/>
                  <a:gd name="connsiteY12" fmla="*/ 1672922 h 1735493"/>
                  <a:gd name="connsiteX13" fmla="*/ 1012725 w 1399591"/>
                  <a:gd name="connsiteY13" fmla="*/ 1725267 h 1735493"/>
                  <a:gd name="connsiteX14" fmla="*/ 1342189 w 1399591"/>
                  <a:gd name="connsiteY14" fmla="*/ 1615259 h 1735493"/>
                  <a:gd name="connsiteX15" fmla="*/ 1332112 w 1399591"/>
                  <a:gd name="connsiteY15" fmla="*/ 1250246 h 1735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99591" h="1735493">
                    <a:moveTo>
                      <a:pt x="1332112" y="1250246"/>
                    </a:moveTo>
                    <a:cubicBezTo>
                      <a:pt x="1301880" y="1179426"/>
                      <a:pt x="1270250" y="1109167"/>
                      <a:pt x="1261292" y="1039747"/>
                    </a:cubicBezTo>
                    <a:cubicBezTo>
                      <a:pt x="1236659" y="847163"/>
                      <a:pt x="1308039" y="658218"/>
                      <a:pt x="1371300" y="479910"/>
                    </a:cubicBezTo>
                    <a:cubicBezTo>
                      <a:pt x="1433722" y="304121"/>
                      <a:pt x="1340789" y="109298"/>
                      <a:pt x="1165000" y="46876"/>
                    </a:cubicBezTo>
                    <a:lnTo>
                      <a:pt x="1147086" y="40438"/>
                    </a:lnTo>
                    <a:cubicBezTo>
                      <a:pt x="971297" y="-21983"/>
                      <a:pt x="776474" y="70949"/>
                      <a:pt x="714052" y="246738"/>
                    </a:cubicBezTo>
                    <a:cubicBezTo>
                      <a:pt x="666466" y="380819"/>
                      <a:pt x="628677" y="522738"/>
                      <a:pt x="547780" y="641983"/>
                    </a:cubicBezTo>
                    <a:cubicBezTo>
                      <a:pt x="455407" y="777743"/>
                      <a:pt x="317688" y="824770"/>
                      <a:pt x="187525" y="911544"/>
                    </a:cubicBezTo>
                    <a:cubicBezTo>
                      <a:pt x="92913" y="974806"/>
                      <a:pt x="15936" y="1070258"/>
                      <a:pt x="21254" y="1189503"/>
                    </a:cubicBezTo>
                    <a:cubicBezTo>
                      <a:pt x="26292" y="1302030"/>
                      <a:pt x="104950" y="1403361"/>
                      <a:pt x="210759" y="1440870"/>
                    </a:cubicBezTo>
                    <a:cubicBezTo>
                      <a:pt x="244909" y="1452906"/>
                      <a:pt x="279899" y="1457945"/>
                      <a:pt x="314328" y="1457385"/>
                    </a:cubicBezTo>
                    <a:cubicBezTo>
                      <a:pt x="361075" y="1565993"/>
                      <a:pt x="450929" y="1655567"/>
                      <a:pt x="571014" y="1698115"/>
                    </a:cubicBezTo>
                    <a:cubicBezTo>
                      <a:pt x="691099" y="1740662"/>
                      <a:pt x="817342" y="1727786"/>
                      <a:pt x="922031" y="1672922"/>
                    </a:cubicBezTo>
                    <a:cubicBezTo>
                      <a:pt x="948344" y="1695036"/>
                      <a:pt x="978575" y="1713231"/>
                      <a:pt x="1012725" y="1725267"/>
                    </a:cubicBezTo>
                    <a:cubicBezTo>
                      <a:pt x="1128891" y="1766415"/>
                      <a:pt x="1276408" y="1721348"/>
                      <a:pt x="1342189" y="1615259"/>
                    </a:cubicBezTo>
                    <a:cubicBezTo>
                      <a:pt x="1411889" y="1503012"/>
                      <a:pt x="1380537" y="1363612"/>
                      <a:pt x="1332112" y="1250246"/>
                    </a:cubicBezTo>
                    <a:close/>
                  </a:path>
                </a:pathLst>
              </a:custGeom>
              <a:solidFill>
                <a:srgbClr val="FED2B5"/>
              </a:solid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0D9CEE24-B2EB-4928-B3B1-A17030D16737}"/>
                  </a:ext>
                </a:extLst>
              </p:cNvPr>
              <p:cNvSpPr/>
              <p:nvPr/>
            </p:nvSpPr>
            <p:spPr>
              <a:xfrm>
                <a:off x="9220760" y="6070226"/>
                <a:ext cx="83976" cy="55984"/>
              </a:xfrm>
              <a:custGeom>
                <a:avLst/>
                <a:gdLst>
                  <a:gd name="connsiteX0" fmla="*/ 59063 w 83975"/>
                  <a:gd name="connsiteY0" fmla="*/ 22953 h 55983"/>
                  <a:gd name="connsiteX1" fmla="*/ 20994 w 83975"/>
                  <a:gd name="connsiteY1" fmla="*/ 20994 h 55983"/>
                  <a:gd name="connsiteX2" fmla="*/ 46747 w 83975"/>
                  <a:gd name="connsiteY2" fmla="*/ 31911 h 55983"/>
                  <a:gd name="connsiteX3" fmla="*/ 66621 w 83975"/>
                  <a:gd name="connsiteY3" fmla="*/ 37789 h 55983"/>
                  <a:gd name="connsiteX4" fmla="*/ 59063 w 83975"/>
                  <a:gd name="connsiteY4" fmla="*/ 22953 h 559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975" h="55983">
                    <a:moveTo>
                      <a:pt x="59063" y="22953"/>
                    </a:moveTo>
                    <a:cubicBezTo>
                      <a:pt x="46467" y="23233"/>
                      <a:pt x="33590" y="22394"/>
                      <a:pt x="20994" y="20994"/>
                    </a:cubicBezTo>
                    <a:cubicBezTo>
                      <a:pt x="29392" y="24913"/>
                      <a:pt x="37789" y="28552"/>
                      <a:pt x="46747" y="31911"/>
                    </a:cubicBezTo>
                    <a:cubicBezTo>
                      <a:pt x="53185" y="34150"/>
                      <a:pt x="59903" y="36109"/>
                      <a:pt x="66621" y="37789"/>
                    </a:cubicBezTo>
                    <a:cubicBezTo>
                      <a:pt x="64101" y="32750"/>
                      <a:pt x="61302" y="27992"/>
                      <a:pt x="59063" y="22953"/>
                    </a:cubicBezTo>
                    <a:close/>
                  </a:path>
                </a:pathLst>
              </a:custGeom>
              <a:solidFill>
                <a:srgbClr val="FED2B5"/>
              </a:solid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C1C1E054-8F25-4D5C-8455-80A4A5305682}"/>
                  </a:ext>
                </a:extLst>
              </p:cNvPr>
              <p:cNvSpPr/>
              <p:nvPr/>
            </p:nvSpPr>
            <p:spPr>
              <a:xfrm>
                <a:off x="10020766" y="4664476"/>
                <a:ext cx="419878" cy="1735494"/>
              </a:xfrm>
              <a:custGeom>
                <a:avLst/>
                <a:gdLst>
                  <a:gd name="connsiteX0" fmla="*/ 368093 w 419877"/>
                  <a:gd name="connsiteY0" fmla="*/ 1247036 h 1735493"/>
                  <a:gd name="connsiteX1" fmla="*/ 297273 w 419877"/>
                  <a:gd name="connsiteY1" fmla="*/ 1036538 h 1735493"/>
                  <a:gd name="connsiteX2" fmla="*/ 407281 w 419877"/>
                  <a:gd name="connsiteY2" fmla="*/ 476701 h 1735493"/>
                  <a:gd name="connsiteX3" fmla="*/ 200981 w 419877"/>
                  <a:gd name="connsiteY3" fmla="*/ 43667 h 1735493"/>
                  <a:gd name="connsiteX4" fmla="*/ 183067 w 419877"/>
                  <a:gd name="connsiteY4" fmla="*/ 37229 h 1735493"/>
                  <a:gd name="connsiteX5" fmla="*/ 117006 w 419877"/>
                  <a:gd name="connsiteY5" fmla="*/ 20994 h 1735493"/>
                  <a:gd name="connsiteX6" fmla="*/ 316588 w 419877"/>
                  <a:gd name="connsiteY6" fmla="*/ 451229 h 1735493"/>
                  <a:gd name="connsiteX7" fmla="*/ 206580 w 419877"/>
                  <a:gd name="connsiteY7" fmla="*/ 1011065 h 1735493"/>
                  <a:gd name="connsiteX8" fmla="*/ 277399 w 419877"/>
                  <a:gd name="connsiteY8" fmla="*/ 1221564 h 1735493"/>
                  <a:gd name="connsiteX9" fmla="*/ 287476 w 419877"/>
                  <a:gd name="connsiteY9" fmla="*/ 1586297 h 1735493"/>
                  <a:gd name="connsiteX10" fmla="*/ 20994 w 419877"/>
                  <a:gd name="connsiteY10" fmla="*/ 1710021 h 1735493"/>
                  <a:gd name="connsiteX11" fmla="*/ 48986 w 419877"/>
                  <a:gd name="connsiteY11" fmla="*/ 1721778 h 1735493"/>
                  <a:gd name="connsiteX12" fmla="*/ 378450 w 419877"/>
                  <a:gd name="connsiteY12" fmla="*/ 1611770 h 1735493"/>
                  <a:gd name="connsiteX13" fmla="*/ 368093 w 419877"/>
                  <a:gd name="connsiteY13" fmla="*/ 1247036 h 1735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19877" h="1735493">
                    <a:moveTo>
                      <a:pt x="368093" y="1247036"/>
                    </a:moveTo>
                    <a:cubicBezTo>
                      <a:pt x="337861" y="1176217"/>
                      <a:pt x="306231" y="1105958"/>
                      <a:pt x="297273" y="1036538"/>
                    </a:cubicBezTo>
                    <a:cubicBezTo>
                      <a:pt x="272640" y="843954"/>
                      <a:pt x="344020" y="655009"/>
                      <a:pt x="407281" y="476701"/>
                    </a:cubicBezTo>
                    <a:cubicBezTo>
                      <a:pt x="469703" y="300912"/>
                      <a:pt x="376770" y="106089"/>
                      <a:pt x="200981" y="43667"/>
                    </a:cubicBezTo>
                    <a:lnTo>
                      <a:pt x="183067" y="37229"/>
                    </a:lnTo>
                    <a:cubicBezTo>
                      <a:pt x="161233" y="29392"/>
                      <a:pt x="139120" y="24073"/>
                      <a:pt x="117006" y="20994"/>
                    </a:cubicBezTo>
                    <a:cubicBezTo>
                      <a:pt x="288316" y="85935"/>
                      <a:pt x="378170" y="277679"/>
                      <a:pt x="316588" y="451229"/>
                    </a:cubicBezTo>
                    <a:cubicBezTo>
                      <a:pt x="253326" y="629536"/>
                      <a:pt x="181947" y="818481"/>
                      <a:pt x="206580" y="1011065"/>
                    </a:cubicBezTo>
                    <a:cubicBezTo>
                      <a:pt x="215537" y="1080485"/>
                      <a:pt x="247168" y="1150744"/>
                      <a:pt x="277399" y="1221564"/>
                    </a:cubicBezTo>
                    <a:cubicBezTo>
                      <a:pt x="325545" y="1334931"/>
                      <a:pt x="357176" y="1474330"/>
                      <a:pt x="287476" y="1586297"/>
                    </a:cubicBezTo>
                    <a:cubicBezTo>
                      <a:pt x="232892" y="1673912"/>
                      <a:pt x="122884" y="1719819"/>
                      <a:pt x="20994" y="1710021"/>
                    </a:cubicBezTo>
                    <a:cubicBezTo>
                      <a:pt x="29951" y="1714220"/>
                      <a:pt x="39189" y="1718419"/>
                      <a:pt x="48986" y="1721778"/>
                    </a:cubicBezTo>
                    <a:cubicBezTo>
                      <a:pt x="165152" y="1762926"/>
                      <a:pt x="312669" y="1717859"/>
                      <a:pt x="378450" y="1611770"/>
                    </a:cubicBezTo>
                    <a:cubicBezTo>
                      <a:pt x="447870" y="1499803"/>
                      <a:pt x="416518" y="1360403"/>
                      <a:pt x="368093" y="1247036"/>
                    </a:cubicBezTo>
                    <a:close/>
                  </a:path>
                </a:pathLst>
              </a:custGeom>
              <a:solidFill>
                <a:srgbClr val="FEC198"/>
              </a:solid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E58768C7-E814-49C0-B3E8-4B2AEEE08487}"/>
                  </a:ext>
                </a:extLst>
              </p:cNvPr>
              <p:cNvSpPr/>
              <p:nvPr/>
            </p:nvSpPr>
            <p:spPr>
              <a:xfrm>
                <a:off x="9591092" y="6287722"/>
                <a:ext cx="363894" cy="111967"/>
              </a:xfrm>
              <a:custGeom>
                <a:avLst/>
                <a:gdLst>
                  <a:gd name="connsiteX0" fmla="*/ 296433 w 363893"/>
                  <a:gd name="connsiteY0" fmla="*/ 20994 h 111967"/>
                  <a:gd name="connsiteX1" fmla="*/ 20994 w 363893"/>
                  <a:gd name="connsiteY1" fmla="*/ 64941 h 111967"/>
                  <a:gd name="connsiteX2" fmla="*/ 36389 w 363893"/>
                  <a:gd name="connsiteY2" fmla="*/ 71379 h 111967"/>
                  <a:gd name="connsiteX3" fmla="*/ 356896 w 363893"/>
                  <a:gd name="connsiteY3" fmla="*/ 60462 h 111967"/>
                  <a:gd name="connsiteX4" fmla="*/ 296433 w 363893"/>
                  <a:gd name="connsiteY4" fmla="*/ 20994 h 1119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893" h="111967">
                    <a:moveTo>
                      <a:pt x="296433" y="20994"/>
                    </a:moveTo>
                    <a:cubicBezTo>
                      <a:pt x="213578" y="64381"/>
                      <a:pt x="117286" y="80897"/>
                      <a:pt x="20994" y="64941"/>
                    </a:cubicBezTo>
                    <a:cubicBezTo>
                      <a:pt x="26312" y="66901"/>
                      <a:pt x="31071" y="69420"/>
                      <a:pt x="36389" y="71379"/>
                    </a:cubicBezTo>
                    <a:cubicBezTo>
                      <a:pt x="145278" y="110008"/>
                      <a:pt x="258924" y="102730"/>
                      <a:pt x="356896" y="60462"/>
                    </a:cubicBezTo>
                    <a:cubicBezTo>
                      <a:pt x="335062" y="49546"/>
                      <a:pt x="314628" y="36389"/>
                      <a:pt x="296433" y="20994"/>
                    </a:cubicBezTo>
                    <a:close/>
                  </a:path>
                </a:pathLst>
              </a:custGeom>
              <a:solidFill>
                <a:srgbClr val="FED2B5"/>
              </a:solid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432E94F5-77F1-4EEF-8F44-A8689C825E97}"/>
                  </a:ext>
                </a:extLst>
              </p:cNvPr>
              <p:cNvSpPr/>
              <p:nvPr/>
            </p:nvSpPr>
            <p:spPr>
              <a:xfrm>
                <a:off x="9483802" y="4661728"/>
                <a:ext cx="867747" cy="1455576"/>
              </a:xfrm>
              <a:custGeom>
                <a:avLst/>
                <a:gdLst>
                  <a:gd name="connsiteX0" fmla="*/ 625418 w 867746"/>
                  <a:gd name="connsiteY0" fmla="*/ 836905 h 1455575"/>
                  <a:gd name="connsiteX1" fmla="*/ 853552 w 867746"/>
                  <a:gd name="connsiteY1" fmla="*/ 193372 h 1455575"/>
                  <a:gd name="connsiteX2" fmla="*/ 863909 w 867746"/>
                  <a:gd name="connsiteY2" fmla="*/ 126752 h 1455575"/>
                  <a:gd name="connsiteX3" fmla="*/ 738225 w 867746"/>
                  <a:gd name="connsiteY3" fmla="*/ 46695 h 1455575"/>
                  <a:gd name="connsiteX4" fmla="*/ 720310 w 867746"/>
                  <a:gd name="connsiteY4" fmla="*/ 40257 h 1455575"/>
                  <a:gd name="connsiteX5" fmla="*/ 561317 w 867746"/>
                  <a:gd name="connsiteY5" fmla="*/ 24302 h 1455575"/>
                  <a:gd name="connsiteX6" fmla="*/ 534725 w 867746"/>
                  <a:gd name="connsiteY6" fmla="*/ 72448 h 1455575"/>
                  <a:gd name="connsiteX7" fmla="*/ 292595 w 867746"/>
                  <a:gd name="connsiteY7" fmla="*/ 754889 h 1455575"/>
                  <a:gd name="connsiteX8" fmla="*/ 135561 w 867746"/>
                  <a:gd name="connsiteY8" fmla="*/ 960909 h 1455575"/>
                  <a:gd name="connsiteX9" fmla="*/ 31152 w 867746"/>
                  <a:gd name="connsiteY9" fmla="*/ 1100868 h 1455575"/>
                  <a:gd name="connsiteX10" fmla="*/ 131922 w 867746"/>
                  <a:gd name="connsiteY10" fmla="*/ 1348596 h 1455575"/>
                  <a:gd name="connsiteX11" fmla="*/ 617301 w 867746"/>
                  <a:gd name="connsiteY11" fmla="*/ 1313886 h 1455575"/>
                  <a:gd name="connsiteX12" fmla="*/ 618980 w 867746"/>
                  <a:gd name="connsiteY12" fmla="*/ 1110945 h 1455575"/>
                  <a:gd name="connsiteX13" fmla="*/ 625418 w 867746"/>
                  <a:gd name="connsiteY13" fmla="*/ 836905 h 145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67746" h="1455575">
                    <a:moveTo>
                      <a:pt x="625418" y="836905"/>
                    </a:moveTo>
                    <a:lnTo>
                      <a:pt x="853552" y="193372"/>
                    </a:lnTo>
                    <a:cubicBezTo>
                      <a:pt x="861390" y="171539"/>
                      <a:pt x="864748" y="148865"/>
                      <a:pt x="863909" y="126752"/>
                    </a:cubicBezTo>
                    <a:cubicBezTo>
                      <a:pt x="829479" y="92042"/>
                      <a:pt x="787211" y="64050"/>
                      <a:pt x="738225" y="46695"/>
                    </a:cubicBezTo>
                    <a:lnTo>
                      <a:pt x="720310" y="40257"/>
                    </a:lnTo>
                    <a:cubicBezTo>
                      <a:pt x="667686" y="21503"/>
                      <a:pt x="613382" y="17024"/>
                      <a:pt x="561317" y="24302"/>
                    </a:cubicBezTo>
                    <a:cubicBezTo>
                      <a:pt x="550120" y="38578"/>
                      <a:pt x="541163" y="54533"/>
                      <a:pt x="534725" y="72448"/>
                    </a:cubicBezTo>
                    <a:lnTo>
                      <a:pt x="292595" y="754889"/>
                    </a:lnTo>
                    <a:cubicBezTo>
                      <a:pt x="262924" y="838304"/>
                      <a:pt x="206101" y="907724"/>
                      <a:pt x="135561" y="960909"/>
                    </a:cubicBezTo>
                    <a:cubicBezTo>
                      <a:pt x="89655" y="995618"/>
                      <a:pt x="52705" y="1043204"/>
                      <a:pt x="31152" y="1100868"/>
                    </a:cubicBezTo>
                    <a:cubicBezTo>
                      <a:pt x="-3838" y="1195200"/>
                      <a:pt x="56904" y="1281695"/>
                      <a:pt x="131922" y="1348596"/>
                    </a:cubicBezTo>
                    <a:cubicBezTo>
                      <a:pt x="236052" y="1441248"/>
                      <a:pt x="546201" y="1514867"/>
                      <a:pt x="617301" y="1313886"/>
                    </a:cubicBezTo>
                    <a:cubicBezTo>
                      <a:pt x="641654" y="1245586"/>
                      <a:pt x="640534" y="1174486"/>
                      <a:pt x="618980" y="1110945"/>
                    </a:cubicBezTo>
                    <a:cubicBezTo>
                      <a:pt x="589029" y="1021931"/>
                      <a:pt x="594067" y="925079"/>
                      <a:pt x="625418" y="836905"/>
                    </a:cubicBezTo>
                    <a:close/>
                  </a:path>
                </a:pathLst>
              </a:custGeom>
              <a:solidFill>
                <a:srgbClr val="FEDBC4"/>
              </a:solid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AF037ED8-1162-43C2-87AD-AECC24FFBF92}"/>
                  </a:ext>
                </a:extLst>
              </p:cNvPr>
              <p:cNvSpPr/>
              <p:nvPr/>
            </p:nvSpPr>
            <p:spPr>
              <a:xfrm>
                <a:off x="9313133" y="5961617"/>
                <a:ext cx="811763" cy="419878"/>
              </a:xfrm>
              <a:custGeom>
                <a:avLst/>
                <a:gdLst>
                  <a:gd name="connsiteX0" fmla="*/ 20994 w 811763"/>
                  <a:gd name="connsiteY0" fmla="*/ 20994 h 419877"/>
                  <a:gd name="connsiteX1" fmla="*/ 364734 w 811763"/>
                  <a:gd name="connsiteY1" fmla="*/ 267042 h 419877"/>
                  <a:gd name="connsiteX2" fmla="*/ 796088 w 811763"/>
                  <a:gd name="connsiteY2" fmla="*/ 275160 h 419877"/>
                  <a:gd name="connsiteX3" fmla="*/ 343460 w 811763"/>
                  <a:gd name="connsiteY3" fmla="*/ 404202 h 419877"/>
                  <a:gd name="connsiteX4" fmla="*/ 20994 w 811763"/>
                  <a:gd name="connsiteY4" fmla="*/ 20994 h 4198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1763" h="419877">
                    <a:moveTo>
                      <a:pt x="20994" y="20994"/>
                    </a:moveTo>
                    <a:cubicBezTo>
                      <a:pt x="20994" y="20994"/>
                      <a:pt x="143038" y="202101"/>
                      <a:pt x="364734" y="267042"/>
                    </a:cubicBezTo>
                    <a:cubicBezTo>
                      <a:pt x="586429" y="331983"/>
                      <a:pt x="747662" y="295874"/>
                      <a:pt x="796088" y="275160"/>
                    </a:cubicBezTo>
                    <a:cubicBezTo>
                      <a:pt x="796088" y="275160"/>
                      <a:pt x="606023" y="490417"/>
                      <a:pt x="343460" y="404202"/>
                    </a:cubicBezTo>
                    <a:cubicBezTo>
                      <a:pt x="80896" y="317987"/>
                      <a:pt x="40308" y="141639"/>
                      <a:pt x="20994" y="20994"/>
                    </a:cubicBezTo>
                    <a:close/>
                  </a:path>
                </a:pathLst>
              </a:custGeom>
              <a:solidFill>
                <a:srgbClr val="FEC198"/>
              </a:solid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A834966F-21DD-4283-9DF3-B39703BD4CC9}"/>
                  </a:ext>
                </a:extLst>
              </p:cNvPr>
              <p:cNvSpPr/>
              <p:nvPr/>
            </p:nvSpPr>
            <p:spPr>
              <a:xfrm>
                <a:off x="9137026" y="5893893"/>
                <a:ext cx="251927" cy="251927"/>
              </a:xfrm>
              <a:custGeom>
                <a:avLst/>
                <a:gdLst>
                  <a:gd name="connsiteX0" fmla="*/ 257564 w 251926"/>
                  <a:gd name="connsiteY0" fmla="*/ 231476 h 251926"/>
                  <a:gd name="connsiteX1" fmla="*/ 209977 w 251926"/>
                  <a:gd name="connsiteY1" fmla="*/ 111671 h 251926"/>
                  <a:gd name="connsiteX2" fmla="*/ 129641 w 251926"/>
                  <a:gd name="connsiteY2" fmla="*/ 26016 h 251926"/>
                  <a:gd name="connsiteX3" fmla="*/ 24671 w 251926"/>
                  <a:gd name="connsiteY3" fmla="*/ 112511 h 251926"/>
                  <a:gd name="connsiteX4" fmla="*/ 257564 w 251926"/>
                  <a:gd name="connsiteY4" fmla="*/ 231476 h 2519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926" h="251926">
                    <a:moveTo>
                      <a:pt x="257564" y="231476"/>
                    </a:moveTo>
                    <a:cubicBezTo>
                      <a:pt x="262042" y="231476"/>
                      <a:pt x="215296" y="122868"/>
                      <a:pt x="209977" y="111671"/>
                    </a:cubicBezTo>
                    <a:cubicBezTo>
                      <a:pt x="191503" y="71363"/>
                      <a:pt x="172748" y="38893"/>
                      <a:pt x="129641" y="26016"/>
                    </a:cubicBezTo>
                    <a:cubicBezTo>
                      <a:pt x="67219" y="7542"/>
                      <a:pt x="5077" y="40852"/>
                      <a:pt x="24671" y="112511"/>
                    </a:cubicBezTo>
                    <a:cubicBezTo>
                      <a:pt x="45665" y="186689"/>
                      <a:pt x="257284" y="231476"/>
                      <a:pt x="257564" y="231476"/>
                    </a:cubicBezTo>
                    <a:close/>
                  </a:path>
                </a:pathLst>
              </a:custGeom>
              <a:solidFill>
                <a:srgbClr val="FEB282"/>
              </a:solid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8B6FE4F4-629F-4812-B86E-F753F27B2D7C}"/>
                  </a:ext>
                </a:extLst>
              </p:cNvPr>
              <p:cNvSpPr/>
              <p:nvPr/>
            </p:nvSpPr>
            <p:spPr>
              <a:xfrm>
                <a:off x="9935037" y="6216877"/>
                <a:ext cx="307910" cy="167951"/>
              </a:xfrm>
              <a:custGeom>
                <a:avLst/>
                <a:gdLst>
                  <a:gd name="connsiteX0" fmla="*/ 21069 w 307910"/>
                  <a:gd name="connsiteY0" fmla="*/ 107514 h 167951"/>
                  <a:gd name="connsiteX1" fmla="*/ 139754 w 307910"/>
                  <a:gd name="connsiteY1" fmla="*/ 46492 h 167951"/>
                  <a:gd name="connsiteX2" fmla="*/ 249762 w 307910"/>
                  <a:gd name="connsiteY2" fmla="*/ 28297 h 167951"/>
                  <a:gd name="connsiteX3" fmla="*/ 276914 w 307910"/>
                  <a:gd name="connsiteY3" fmla="*/ 161538 h 167951"/>
                  <a:gd name="connsiteX4" fmla="*/ 21069 w 307910"/>
                  <a:gd name="connsiteY4" fmla="*/ 107514 h 1679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7910" h="167951">
                    <a:moveTo>
                      <a:pt x="21069" y="107514"/>
                    </a:moveTo>
                    <a:cubicBezTo>
                      <a:pt x="17710" y="104715"/>
                      <a:pt x="128557" y="52090"/>
                      <a:pt x="139754" y="46492"/>
                    </a:cubicBezTo>
                    <a:cubicBezTo>
                      <a:pt x="179502" y="26898"/>
                      <a:pt x="208334" y="11222"/>
                      <a:pt x="249762" y="28297"/>
                    </a:cubicBezTo>
                    <a:cubicBezTo>
                      <a:pt x="309944" y="53210"/>
                      <a:pt x="337097" y="118431"/>
                      <a:pt x="276914" y="161538"/>
                    </a:cubicBezTo>
                    <a:cubicBezTo>
                      <a:pt x="213932" y="206605"/>
                      <a:pt x="21069" y="107794"/>
                      <a:pt x="21069" y="107514"/>
                    </a:cubicBezTo>
                    <a:close/>
                  </a:path>
                </a:pathLst>
              </a:custGeom>
              <a:solidFill>
                <a:srgbClr val="FEB282"/>
              </a:solid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DD723618-FC1E-4E43-8F5C-93C57CAEECDA}"/>
                  </a:ext>
                </a:extLst>
              </p:cNvPr>
              <p:cNvSpPr/>
              <p:nvPr/>
            </p:nvSpPr>
            <p:spPr>
              <a:xfrm>
                <a:off x="9387031" y="6165958"/>
                <a:ext cx="111967" cy="111967"/>
              </a:xfrm>
              <a:custGeom>
                <a:avLst/>
                <a:gdLst>
                  <a:gd name="connsiteX0" fmla="*/ 20994 w 111967"/>
                  <a:gd name="connsiteY0" fmla="*/ 20994 h 111967"/>
                  <a:gd name="connsiteX1" fmla="*/ 97691 w 111967"/>
                  <a:gd name="connsiteY1" fmla="*/ 108888 h 111967"/>
                  <a:gd name="connsiteX2" fmla="*/ 47026 w 111967"/>
                  <a:gd name="connsiteY2" fmla="*/ 21554 h 111967"/>
                  <a:gd name="connsiteX3" fmla="*/ 20994 w 111967"/>
                  <a:gd name="connsiteY3" fmla="*/ 20994 h 111967"/>
                </a:gdLst>
                <a:ahLst/>
                <a:cxnLst>
                  <a:cxn ang="0">
                    <a:pos x="connsiteX0" y="connsiteY0"/>
                  </a:cxn>
                  <a:cxn ang="0">
                    <a:pos x="connsiteX1" y="connsiteY1"/>
                  </a:cxn>
                  <a:cxn ang="0">
                    <a:pos x="connsiteX2" y="connsiteY2"/>
                  </a:cxn>
                  <a:cxn ang="0">
                    <a:pos x="connsiteX3" y="connsiteY3"/>
                  </a:cxn>
                </a:cxnLst>
                <a:rect l="l" t="t" r="r" b="b"/>
                <a:pathLst>
                  <a:path w="111967" h="111967">
                    <a:moveTo>
                      <a:pt x="20994" y="20994"/>
                    </a:moveTo>
                    <a:cubicBezTo>
                      <a:pt x="42268" y="53465"/>
                      <a:pt x="68020" y="82856"/>
                      <a:pt x="97691" y="108888"/>
                    </a:cubicBezTo>
                    <a:cubicBezTo>
                      <a:pt x="77538" y="81736"/>
                      <a:pt x="60462" y="52625"/>
                      <a:pt x="47026" y="21554"/>
                    </a:cubicBezTo>
                    <a:cubicBezTo>
                      <a:pt x="38629" y="21834"/>
                      <a:pt x="29951" y="21554"/>
                      <a:pt x="20994" y="20994"/>
                    </a:cubicBezTo>
                    <a:close/>
                  </a:path>
                </a:pathLst>
              </a:custGeom>
              <a:solidFill>
                <a:srgbClr val="FED2B5"/>
              </a:solidFill>
              <a:ln w="9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7834315E-E126-4D34-A44E-16D4A9573FDD}"/>
                  </a:ext>
                </a:extLst>
              </p:cNvPr>
              <p:cNvSpPr/>
              <p:nvPr/>
            </p:nvSpPr>
            <p:spPr>
              <a:xfrm>
                <a:off x="9056468" y="4661266"/>
                <a:ext cx="1343608" cy="1399592"/>
              </a:xfrm>
              <a:custGeom>
                <a:avLst/>
                <a:gdLst>
                  <a:gd name="connsiteX0" fmla="*/ 84795 w 1343608"/>
                  <a:gd name="connsiteY0" fmla="*/ 1258363 h 1399591"/>
                  <a:gd name="connsiteX1" fmla="*/ 251067 w 1343608"/>
                  <a:gd name="connsiteY1" fmla="*/ 980404 h 1399591"/>
                  <a:gd name="connsiteX2" fmla="*/ 611322 w 1343608"/>
                  <a:gd name="connsiteY2" fmla="*/ 710843 h 1399591"/>
                  <a:gd name="connsiteX3" fmla="*/ 777593 w 1343608"/>
                  <a:gd name="connsiteY3" fmla="*/ 315878 h 1399591"/>
                  <a:gd name="connsiteX4" fmla="*/ 1210627 w 1343608"/>
                  <a:gd name="connsiteY4" fmla="*/ 109578 h 1399591"/>
                  <a:gd name="connsiteX5" fmla="*/ 1228542 w 1343608"/>
                  <a:gd name="connsiteY5" fmla="*/ 116016 h 1399591"/>
                  <a:gd name="connsiteX6" fmla="*/ 1329872 w 1343608"/>
                  <a:gd name="connsiteY6" fmla="*/ 173679 h 1399591"/>
                  <a:gd name="connsiteX7" fmla="*/ 1165000 w 1343608"/>
                  <a:gd name="connsiteY7" fmla="*/ 46876 h 1399591"/>
                  <a:gd name="connsiteX8" fmla="*/ 1147086 w 1343608"/>
                  <a:gd name="connsiteY8" fmla="*/ 40438 h 1399591"/>
                  <a:gd name="connsiteX9" fmla="*/ 714052 w 1343608"/>
                  <a:gd name="connsiteY9" fmla="*/ 246738 h 1399591"/>
                  <a:gd name="connsiteX10" fmla="*/ 547780 w 1343608"/>
                  <a:gd name="connsiteY10" fmla="*/ 641703 h 1399591"/>
                  <a:gd name="connsiteX11" fmla="*/ 187525 w 1343608"/>
                  <a:gd name="connsiteY11" fmla="*/ 911264 h 1399591"/>
                  <a:gd name="connsiteX12" fmla="*/ 21254 w 1343608"/>
                  <a:gd name="connsiteY12" fmla="*/ 1189223 h 1399591"/>
                  <a:gd name="connsiteX13" fmla="*/ 129862 w 1343608"/>
                  <a:gd name="connsiteY13" fmla="*/ 1395523 h 1399591"/>
                  <a:gd name="connsiteX14" fmla="*/ 84795 w 1343608"/>
                  <a:gd name="connsiteY14" fmla="*/ 1258363 h 1399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43608" h="1399591">
                    <a:moveTo>
                      <a:pt x="84795" y="1258363"/>
                    </a:moveTo>
                    <a:cubicBezTo>
                      <a:pt x="79477" y="1139398"/>
                      <a:pt x="156454" y="1043666"/>
                      <a:pt x="251067" y="980404"/>
                    </a:cubicBezTo>
                    <a:cubicBezTo>
                      <a:pt x="381229" y="893630"/>
                      <a:pt x="518949" y="846603"/>
                      <a:pt x="611322" y="710843"/>
                    </a:cubicBezTo>
                    <a:cubicBezTo>
                      <a:pt x="692218" y="591598"/>
                      <a:pt x="730007" y="449959"/>
                      <a:pt x="777593" y="315878"/>
                    </a:cubicBezTo>
                    <a:cubicBezTo>
                      <a:pt x="840015" y="140089"/>
                      <a:pt x="1034838" y="47156"/>
                      <a:pt x="1210627" y="109578"/>
                    </a:cubicBezTo>
                    <a:lnTo>
                      <a:pt x="1228542" y="116016"/>
                    </a:lnTo>
                    <a:cubicBezTo>
                      <a:pt x="1266610" y="129452"/>
                      <a:pt x="1300481" y="149327"/>
                      <a:pt x="1329872" y="173679"/>
                    </a:cubicBezTo>
                    <a:cubicBezTo>
                      <a:pt x="1290683" y="117136"/>
                      <a:pt x="1234420" y="71509"/>
                      <a:pt x="1165000" y="46876"/>
                    </a:cubicBezTo>
                    <a:lnTo>
                      <a:pt x="1147086" y="40438"/>
                    </a:lnTo>
                    <a:cubicBezTo>
                      <a:pt x="971297" y="-21983"/>
                      <a:pt x="776474" y="70949"/>
                      <a:pt x="714052" y="246738"/>
                    </a:cubicBezTo>
                    <a:cubicBezTo>
                      <a:pt x="666466" y="380819"/>
                      <a:pt x="628677" y="522738"/>
                      <a:pt x="547780" y="641703"/>
                    </a:cubicBezTo>
                    <a:cubicBezTo>
                      <a:pt x="455407" y="777463"/>
                      <a:pt x="317687" y="824490"/>
                      <a:pt x="187525" y="911264"/>
                    </a:cubicBezTo>
                    <a:cubicBezTo>
                      <a:pt x="92913" y="974526"/>
                      <a:pt x="15935" y="1069978"/>
                      <a:pt x="21254" y="1189223"/>
                    </a:cubicBezTo>
                    <a:cubicBezTo>
                      <a:pt x="24893" y="1270400"/>
                      <a:pt x="67160" y="1345698"/>
                      <a:pt x="129862" y="1395523"/>
                    </a:cubicBezTo>
                    <a:cubicBezTo>
                      <a:pt x="103550" y="1355215"/>
                      <a:pt x="87035" y="1307909"/>
                      <a:pt x="84795" y="1258363"/>
                    </a:cubicBezTo>
                    <a:close/>
                  </a:path>
                </a:pathLst>
              </a:custGeom>
              <a:solidFill>
                <a:srgbClr val="FEF0E7"/>
              </a:solid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4FE73459-697F-44CF-B59A-258FA8E8EA0E}"/>
                  </a:ext>
                </a:extLst>
              </p:cNvPr>
              <p:cNvSpPr/>
              <p:nvPr/>
            </p:nvSpPr>
            <p:spPr>
              <a:xfrm>
                <a:off x="9031814" y="4636477"/>
                <a:ext cx="1455576" cy="1791478"/>
              </a:xfrm>
              <a:custGeom>
                <a:avLst/>
                <a:gdLst>
                  <a:gd name="connsiteX0" fmla="*/ 587549 w 1455575"/>
                  <a:gd name="connsiteY0" fmla="*/ 1746138 h 1791477"/>
                  <a:gd name="connsiteX1" fmla="*/ 323026 w 1455575"/>
                  <a:gd name="connsiteY1" fmla="*/ 1506808 h 1791477"/>
                  <a:gd name="connsiteX2" fmla="*/ 227294 w 1455575"/>
                  <a:gd name="connsiteY2" fmla="*/ 1488893 h 1791477"/>
                  <a:gd name="connsiteX3" fmla="*/ 21274 w 1455575"/>
                  <a:gd name="connsiteY3" fmla="*/ 1215133 h 1791477"/>
                  <a:gd name="connsiteX4" fmla="*/ 198463 w 1455575"/>
                  <a:gd name="connsiteY4" fmla="*/ 915620 h 1791477"/>
                  <a:gd name="connsiteX5" fmla="*/ 309310 w 1455575"/>
                  <a:gd name="connsiteY5" fmla="*/ 848720 h 1791477"/>
                  <a:gd name="connsiteX6" fmla="*/ 552000 w 1455575"/>
                  <a:gd name="connsiteY6" fmla="*/ 652777 h 1791477"/>
                  <a:gd name="connsiteX7" fmla="*/ 688320 w 1455575"/>
                  <a:gd name="connsiteY7" fmla="*/ 342907 h 1791477"/>
                  <a:gd name="connsiteX8" fmla="*/ 715472 w 1455575"/>
                  <a:gd name="connsiteY8" fmla="*/ 263410 h 1791477"/>
                  <a:gd name="connsiteX9" fmla="*/ 1180417 w 1455575"/>
                  <a:gd name="connsiteY9" fmla="*/ 41995 h 1791477"/>
                  <a:gd name="connsiteX10" fmla="*/ 1198331 w 1455575"/>
                  <a:gd name="connsiteY10" fmla="*/ 48433 h 1791477"/>
                  <a:gd name="connsiteX11" fmla="*/ 1419747 w 1455575"/>
                  <a:gd name="connsiteY11" fmla="*/ 513377 h 1791477"/>
                  <a:gd name="connsiteX12" fmla="*/ 1411629 w 1455575"/>
                  <a:gd name="connsiteY12" fmla="*/ 536331 h 1791477"/>
                  <a:gd name="connsiteX13" fmla="*/ 1311138 w 1455575"/>
                  <a:gd name="connsiteY13" fmla="*/ 1061738 h 1791477"/>
                  <a:gd name="connsiteX14" fmla="*/ 1373000 w 1455575"/>
                  <a:gd name="connsiteY14" fmla="*/ 1249283 h 1791477"/>
                  <a:gd name="connsiteX15" fmla="*/ 1379998 w 1455575"/>
                  <a:gd name="connsiteY15" fmla="*/ 1265518 h 1791477"/>
                  <a:gd name="connsiteX16" fmla="*/ 1388116 w 1455575"/>
                  <a:gd name="connsiteY16" fmla="*/ 1653205 h 1791477"/>
                  <a:gd name="connsiteX17" fmla="*/ 1029260 w 1455575"/>
                  <a:gd name="connsiteY17" fmla="*/ 1773570 h 1791477"/>
                  <a:gd name="connsiteX18" fmla="*/ 1029260 w 1455575"/>
                  <a:gd name="connsiteY18" fmla="*/ 1773570 h 1791477"/>
                  <a:gd name="connsiteX19" fmla="*/ 943606 w 1455575"/>
                  <a:gd name="connsiteY19" fmla="*/ 1727104 h 1791477"/>
                  <a:gd name="connsiteX20" fmla="*/ 587549 w 1455575"/>
                  <a:gd name="connsiteY20" fmla="*/ 1746138 h 1791477"/>
                  <a:gd name="connsiteX21" fmla="*/ 355217 w 1455575"/>
                  <a:gd name="connsiteY21" fmla="*/ 1456982 h 1791477"/>
                  <a:gd name="connsiteX22" fmla="*/ 361935 w 1455575"/>
                  <a:gd name="connsiteY22" fmla="*/ 1472378 h 1791477"/>
                  <a:gd name="connsiteX23" fmla="*/ 604064 w 1455575"/>
                  <a:gd name="connsiteY23" fmla="*/ 1699392 h 1791477"/>
                  <a:gd name="connsiteX24" fmla="*/ 935208 w 1455575"/>
                  <a:gd name="connsiteY24" fmla="*/ 1675599 h 1791477"/>
                  <a:gd name="connsiteX25" fmla="*/ 950044 w 1455575"/>
                  <a:gd name="connsiteY25" fmla="*/ 1667761 h 1791477"/>
                  <a:gd name="connsiteX26" fmla="*/ 962920 w 1455575"/>
                  <a:gd name="connsiteY26" fmla="*/ 1678678 h 1791477"/>
                  <a:gd name="connsiteX27" fmla="*/ 1046056 w 1455575"/>
                  <a:gd name="connsiteY27" fmla="*/ 1726544 h 1791477"/>
                  <a:gd name="connsiteX28" fmla="*/ 1046056 w 1455575"/>
                  <a:gd name="connsiteY28" fmla="*/ 1726544 h 1791477"/>
                  <a:gd name="connsiteX29" fmla="*/ 1346128 w 1455575"/>
                  <a:gd name="connsiteY29" fmla="*/ 1626893 h 1791477"/>
                  <a:gd name="connsiteX30" fmla="*/ 1334372 w 1455575"/>
                  <a:gd name="connsiteY30" fmla="*/ 1285113 h 1791477"/>
                  <a:gd name="connsiteX31" fmla="*/ 1334372 w 1455575"/>
                  <a:gd name="connsiteY31" fmla="*/ 1285113 h 1791477"/>
                  <a:gd name="connsiteX32" fmla="*/ 1327374 w 1455575"/>
                  <a:gd name="connsiteY32" fmla="*/ 1268877 h 1791477"/>
                  <a:gd name="connsiteX33" fmla="*/ 1261873 w 1455575"/>
                  <a:gd name="connsiteY33" fmla="*/ 1068176 h 1791477"/>
                  <a:gd name="connsiteX34" fmla="*/ 1364883 w 1455575"/>
                  <a:gd name="connsiteY34" fmla="*/ 519816 h 1791477"/>
                  <a:gd name="connsiteX35" fmla="*/ 1373000 w 1455575"/>
                  <a:gd name="connsiteY35" fmla="*/ 496862 h 1791477"/>
                  <a:gd name="connsiteX36" fmla="*/ 1181816 w 1455575"/>
                  <a:gd name="connsiteY36" fmla="*/ 95459 h 1791477"/>
                  <a:gd name="connsiteX37" fmla="*/ 1163901 w 1455575"/>
                  <a:gd name="connsiteY37" fmla="*/ 89021 h 1791477"/>
                  <a:gd name="connsiteX38" fmla="*/ 762778 w 1455575"/>
                  <a:gd name="connsiteY38" fmla="*/ 280206 h 1791477"/>
                  <a:gd name="connsiteX39" fmla="*/ 735906 w 1455575"/>
                  <a:gd name="connsiteY39" fmla="*/ 358863 h 1791477"/>
                  <a:gd name="connsiteX40" fmla="*/ 593708 w 1455575"/>
                  <a:gd name="connsiteY40" fmla="*/ 681049 h 1791477"/>
                  <a:gd name="connsiteX41" fmla="*/ 334503 w 1455575"/>
                  <a:gd name="connsiteY41" fmla="*/ 892107 h 1791477"/>
                  <a:gd name="connsiteX42" fmla="*/ 226455 w 1455575"/>
                  <a:gd name="connsiteY42" fmla="*/ 957328 h 1791477"/>
                  <a:gd name="connsiteX43" fmla="*/ 71380 w 1455575"/>
                  <a:gd name="connsiteY43" fmla="*/ 1213453 h 1791477"/>
                  <a:gd name="connsiteX44" fmla="*/ 244089 w 1455575"/>
                  <a:gd name="connsiteY44" fmla="*/ 1442427 h 1791477"/>
                  <a:gd name="connsiteX45" fmla="*/ 338702 w 1455575"/>
                  <a:gd name="connsiteY45" fmla="*/ 1457542 h 1791477"/>
                  <a:gd name="connsiteX46" fmla="*/ 355217 w 1455575"/>
                  <a:gd name="connsiteY46" fmla="*/ 1456982 h 1791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455575" h="1791477">
                    <a:moveTo>
                      <a:pt x="587549" y="1746138"/>
                    </a:moveTo>
                    <a:cubicBezTo>
                      <a:pt x="471383" y="1704990"/>
                      <a:pt x="375651" y="1618215"/>
                      <a:pt x="323026" y="1506808"/>
                    </a:cubicBezTo>
                    <a:cubicBezTo>
                      <a:pt x="289996" y="1505688"/>
                      <a:pt x="257806" y="1499810"/>
                      <a:pt x="227294" y="1488893"/>
                    </a:cubicBezTo>
                    <a:cubicBezTo>
                      <a:pt x="109449" y="1447185"/>
                      <a:pt x="26873" y="1337177"/>
                      <a:pt x="21274" y="1215133"/>
                    </a:cubicBezTo>
                    <a:cubicBezTo>
                      <a:pt x="16236" y="1101766"/>
                      <a:pt x="79217" y="995117"/>
                      <a:pt x="198463" y="915620"/>
                    </a:cubicBezTo>
                    <a:cubicBezTo>
                      <a:pt x="235412" y="890987"/>
                      <a:pt x="272921" y="869434"/>
                      <a:pt x="309310" y="848720"/>
                    </a:cubicBezTo>
                    <a:cubicBezTo>
                      <a:pt x="401404" y="796095"/>
                      <a:pt x="488458" y="745990"/>
                      <a:pt x="552000" y="652777"/>
                    </a:cubicBezTo>
                    <a:cubicBezTo>
                      <a:pt x="615261" y="559564"/>
                      <a:pt x="652490" y="449556"/>
                      <a:pt x="688320" y="342907"/>
                    </a:cubicBezTo>
                    <a:cubicBezTo>
                      <a:pt x="697277" y="316315"/>
                      <a:pt x="706235" y="289723"/>
                      <a:pt x="715472" y="263410"/>
                    </a:cubicBezTo>
                    <a:cubicBezTo>
                      <a:pt x="782653" y="74186"/>
                      <a:pt x="991192" y="-25185"/>
                      <a:pt x="1180417" y="41995"/>
                    </a:cubicBezTo>
                    <a:lnTo>
                      <a:pt x="1198331" y="48433"/>
                    </a:lnTo>
                    <a:cubicBezTo>
                      <a:pt x="1387556" y="115613"/>
                      <a:pt x="1486927" y="324153"/>
                      <a:pt x="1419747" y="513377"/>
                    </a:cubicBezTo>
                    <a:lnTo>
                      <a:pt x="1411629" y="536331"/>
                    </a:lnTo>
                    <a:cubicBezTo>
                      <a:pt x="1350887" y="706801"/>
                      <a:pt x="1288185" y="883150"/>
                      <a:pt x="1311138" y="1061738"/>
                    </a:cubicBezTo>
                    <a:cubicBezTo>
                      <a:pt x="1318976" y="1122200"/>
                      <a:pt x="1345288" y="1184062"/>
                      <a:pt x="1373000" y="1249283"/>
                    </a:cubicBezTo>
                    <a:lnTo>
                      <a:pt x="1379998" y="1265518"/>
                    </a:lnTo>
                    <a:cubicBezTo>
                      <a:pt x="1447179" y="1423672"/>
                      <a:pt x="1449978" y="1554114"/>
                      <a:pt x="1388116" y="1653205"/>
                    </a:cubicBezTo>
                    <a:cubicBezTo>
                      <a:pt x="1317297" y="1766852"/>
                      <a:pt x="1159702" y="1819757"/>
                      <a:pt x="1029260" y="1773570"/>
                    </a:cubicBezTo>
                    <a:cubicBezTo>
                      <a:pt x="1029260" y="1773570"/>
                      <a:pt x="1029260" y="1773570"/>
                      <a:pt x="1029260" y="1773570"/>
                    </a:cubicBezTo>
                    <a:cubicBezTo>
                      <a:pt x="998749" y="1762653"/>
                      <a:pt x="969918" y="1747258"/>
                      <a:pt x="943606" y="1727104"/>
                    </a:cubicBezTo>
                    <a:cubicBezTo>
                      <a:pt x="832478" y="1780288"/>
                      <a:pt x="703716" y="1787566"/>
                      <a:pt x="587549" y="1746138"/>
                    </a:cubicBezTo>
                    <a:close/>
                    <a:moveTo>
                      <a:pt x="355217" y="1456982"/>
                    </a:moveTo>
                    <a:lnTo>
                      <a:pt x="361935" y="1472378"/>
                    </a:lnTo>
                    <a:cubicBezTo>
                      <a:pt x="407562" y="1578187"/>
                      <a:pt x="495736" y="1661043"/>
                      <a:pt x="604064" y="1699392"/>
                    </a:cubicBezTo>
                    <a:cubicBezTo>
                      <a:pt x="712393" y="1737740"/>
                      <a:pt x="833038" y="1729063"/>
                      <a:pt x="935208" y="1675599"/>
                    </a:cubicBezTo>
                    <a:lnTo>
                      <a:pt x="950044" y="1667761"/>
                    </a:lnTo>
                    <a:lnTo>
                      <a:pt x="962920" y="1678678"/>
                    </a:lnTo>
                    <a:cubicBezTo>
                      <a:pt x="988112" y="1699672"/>
                      <a:pt x="1015824" y="1715907"/>
                      <a:pt x="1046056" y="1726544"/>
                    </a:cubicBezTo>
                    <a:cubicBezTo>
                      <a:pt x="1046056" y="1726544"/>
                      <a:pt x="1046056" y="1726544"/>
                      <a:pt x="1046056" y="1726544"/>
                    </a:cubicBezTo>
                    <a:cubicBezTo>
                      <a:pt x="1153544" y="1764613"/>
                      <a:pt x="1288185" y="1719826"/>
                      <a:pt x="1346128" y="1626893"/>
                    </a:cubicBezTo>
                    <a:cubicBezTo>
                      <a:pt x="1398753" y="1542357"/>
                      <a:pt x="1394834" y="1427311"/>
                      <a:pt x="1334372" y="1285113"/>
                    </a:cubicBezTo>
                    <a:lnTo>
                      <a:pt x="1334372" y="1285113"/>
                    </a:lnTo>
                    <a:lnTo>
                      <a:pt x="1327374" y="1268877"/>
                    </a:lnTo>
                    <a:cubicBezTo>
                      <a:pt x="1299382" y="1203376"/>
                      <a:pt x="1270550" y="1135636"/>
                      <a:pt x="1261873" y="1068176"/>
                    </a:cubicBezTo>
                    <a:cubicBezTo>
                      <a:pt x="1237520" y="877831"/>
                      <a:pt x="1302181" y="695884"/>
                      <a:pt x="1364883" y="519816"/>
                    </a:cubicBezTo>
                    <a:lnTo>
                      <a:pt x="1373000" y="496862"/>
                    </a:lnTo>
                    <a:cubicBezTo>
                      <a:pt x="1430943" y="333390"/>
                      <a:pt x="1345288" y="153403"/>
                      <a:pt x="1181816" y="95459"/>
                    </a:cubicBezTo>
                    <a:lnTo>
                      <a:pt x="1163901" y="89021"/>
                    </a:lnTo>
                    <a:cubicBezTo>
                      <a:pt x="1000709" y="31078"/>
                      <a:pt x="820721" y="116733"/>
                      <a:pt x="762778" y="280206"/>
                    </a:cubicBezTo>
                    <a:cubicBezTo>
                      <a:pt x="753541" y="306238"/>
                      <a:pt x="744584" y="332550"/>
                      <a:pt x="735906" y="358863"/>
                    </a:cubicBezTo>
                    <a:cubicBezTo>
                      <a:pt x="698957" y="468591"/>
                      <a:pt x="660608" y="582237"/>
                      <a:pt x="593708" y="681049"/>
                    </a:cubicBezTo>
                    <a:cubicBezTo>
                      <a:pt x="524008" y="783779"/>
                      <a:pt x="431915" y="836403"/>
                      <a:pt x="334503" y="892107"/>
                    </a:cubicBezTo>
                    <a:cubicBezTo>
                      <a:pt x="298953" y="912541"/>
                      <a:pt x="262004" y="933535"/>
                      <a:pt x="226455" y="957328"/>
                    </a:cubicBezTo>
                    <a:cubicBezTo>
                      <a:pt x="165992" y="997636"/>
                      <a:pt x="65502" y="1084691"/>
                      <a:pt x="71380" y="1213453"/>
                    </a:cubicBezTo>
                    <a:cubicBezTo>
                      <a:pt x="75859" y="1313664"/>
                      <a:pt x="146958" y="1407997"/>
                      <a:pt x="244089" y="1442427"/>
                    </a:cubicBezTo>
                    <a:cubicBezTo>
                      <a:pt x="274041" y="1453064"/>
                      <a:pt x="305951" y="1458102"/>
                      <a:pt x="338702" y="1457542"/>
                    </a:cubicBezTo>
                    <a:lnTo>
                      <a:pt x="355217" y="1456982"/>
                    </a:lnTo>
                    <a:close/>
                  </a:path>
                </a:pathLst>
              </a:custGeom>
              <a:solidFill>
                <a:srgbClr val="3F4242"/>
              </a:solid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F8CFC590-1F66-45EF-846C-AC896A22FED7}"/>
                  </a:ext>
                </a:extLst>
              </p:cNvPr>
              <p:cNvSpPr/>
              <p:nvPr/>
            </p:nvSpPr>
            <p:spPr>
              <a:xfrm>
                <a:off x="9169879" y="5862721"/>
                <a:ext cx="307910" cy="391886"/>
              </a:xfrm>
              <a:custGeom>
                <a:avLst/>
                <a:gdLst>
                  <a:gd name="connsiteX0" fmla="*/ 264739 w 307910"/>
                  <a:gd name="connsiteY0" fmla="*/ 393370 h 391885"/>
                  <a:gd name="connsiteX1" fmla="*/ 254102 w 307910"/>
                  <a:gd name="connsiteY1" fmla="*/ 386092 h 391885"/>
                  <a:gd name="connsiteX2" fmla="*/ 147453 w 307910"/>
                  <a:gd name="connsiteY2" fmla="*/ 172515 h 391885"/>
                  <a:gd name="connsiteX3" fmla="*/ 52281 w 307910"/>
                  <a:gd name="connsiteY3" fmla="*/ 73703 h 391885"/>
                  <a:gd name="connsiteX4" fmla="*/ 21770 w 307910"/>
                  <a:gd name="connsiteY4" fmla="*/ 55789 h 391885"/>
                  <a:gd name="connsiteX5" fmla="*/ 39684 w 307910"/>
                  <a:gd name="connsiteY5" fmla="*/ 25277 h 391885"/>
                  <a:gd name="connsiteX6" fmla="*/ 195319 w 307910"/>
                  <a:gd name="connsiteY6" fmla="*/ 158799 h 391885"/>
                  <a:gd name="connsiteX7" fmla="*/ 291891 w 307910"/>
                  <a:gd name="connsiteY7" fmla="*/ 353342 h 391885"/>
                  <a:gd name="connsiteX8" fmla="*/ 289372 w 307910"/>
                  <a:gd name="connsiteY8" fmla="*/ 388612 h 391885"/>
                  <a:gd name="connsiteX9" fmla="*/ 264739 w 307910"/>
                  <a:gd name="connsiteY9" fmla="*/ 393370 h 391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910" h="391885">
                    <a:moveTo>
                      <a:pt x="264739" y="393370"/>
                    </a:moveTo>
                    <a:cubicBezTo>
                      <a:pt x="260820" y="391971"/>
                      <a:pt x="257181" y="389451"/>
                      <a:pt x="254102" y="386092"/>
                    </a:cubicBezTo>
                    <a:cubicBezTo>
                      <a:pt x="196439" y="318912"/>
                      <a:pt x="164248" y="232697"/>
                      <a:pt x="147453" y="172515"/>
                    </a:cubicBezTo>
                    <a:cubicBezTo>
                      <a:pt x="124220" y="89659"/>
                      <a:pt x="97628" y="61947"/>
                      <a:pt x="52281" y="73703"/>
                    </a:cubicBezTo>
                    <a:cubicBezTo>
                      <a:pt x="38845" y="77063"/>
                      <a:pt x="25409" y="69225"/>
                      <a:pt x="21770" y="55789"/>
                    </a:cubicBezTo>
                    <a:cubicBezTo>
                      <a:pt x="18411" y="42353"/>
                      <a:pt x="26248" y="28917"/>
                      <a:pt x="39684" y="25277"/>
                    </a:cubicBezTo>
                    <a:cubicBezTo>
                      <a:pt x="149972" y="-3274"/>
                      <a:pt x="184122" y="118770"/>
                      <a:pt x="195319" y="158799"/>
                    </a:cubicBezTo>
                    <a:cubicBezTo>
                      <a:pt x="210715" y="214222"/>
                      <a:pt x="240106" y="293159"/>
                      <a:pt x="291891" y="353342"/>
                    </a:cubicBezTo>
                    <a:cubicBezTo>
                      <a:pt x="300848" y="363699"/>
                      <a:pt x="299729" y="379374"/>
                      <a:pt x="289372" y="388612"/>
                    </a:cubicBezTo>
                    <a:cubicBezTo>
                      <a:pt x="282374" y="395050"/>
                      <a:pt x="272856" y="396449"/>
                      <a:pt x="264739" y="393370"/>
                    </a:cubicBezTo>
                    <a:close/>
                  </a:path>
                </a:pathLst>
              </a:custGeom>
              <a:solidFill>
                <a:srgbClr val="3F4242"/>
              </a:solidFill>
              <a:ln w="9525"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8F6B58FC-FD19-4C54-AFEF-4F13E40BD946}"/>
                  </a:ext>
                </a:extLst>
              </p:cNvPr>
              <p:cNvSpPr/>
              <p:nvPr/>
            </p:nvSpPr>
            <p:spPr>
              <a:xfrm>
                <a:off x="9812083" y="6192505"/>
                <a:ext cx="447869" cy="223935"/>
              </a:xfrm>
              <a:custGeom>
                <a:avLst/>
                <a:gdLst>
                  <a:gd name="connsiteX0" fmla="*/ 37653 w 447869"/>
                  <a:gd name="connsiteY0" fmla="*/ 207744 h 223934"/>
                  <a:gd name="connsiteX1" fmla="*/ 21418 w 447869"/>
                  <a:gd name="connsiteY1" fmla="*/ 188710 h 223934"/>
                  <a:gd name="connsiteX2" fmla="*/ 41572 w 447869"/>
                  <a:gd name="connsiteY2" fmla="*/ 159878 h 223934"/>
                  <a:gd name="connsiteX3" fmla="*/ 232197 w 447869"/>
                  <a:gd name="connsiteY3" fmla="*/ 72264 h 223934"/>
                  <a:gd name="connsiteX4" fmla="*/ 442695 w 447869"/>
                  <a:gd name="connsiteY4" fmla="*/ 66385 h 223934"/>
                  <a:gd name="connsiteX5" fmla="*/ 437377 w 447869"/>
                  <a:gd name="connsiteY5" fmla="*/ 101095 h 223934"/>
                  <a:gd name="connsiteX6" fmla="*/ 402667 w 447869"/>
                  <a:gd name="connsiteY6" fmla="*/ 95777 h 223934"/>
                  <a:gd name="connsiteX7" fmla="*/ 261308 w 447869"/>
                  <a:gd name="connsiteY7" fmla="*/ 112572 h 223934"/>
                  <a:gd name="connsiteX8" fmla="*/ 50809 w 447869"/>
                  <a:gd name="connsiteY8" fmla="*/ 208584 h 223934"/>
                  <a:gd name="connsiteX9" fmla="*/ 37653 w 447869"/>
                  <a:gd name="connsiteY9" fmla="*/ 207744 h 223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7869" h="223934">
                    <a:moveTo>
                      <a:pt x="37653" y="207744"/>
                    </a:moveTo>
                    <a:cubicBezTo>
                      <a:pt x="29535" y="204945"/>
                      <a:pt x="23097" y="197947"/>
                      <a:pt x="21418" y="188710"/>
                    </a:cubicBezTo>
                    <a:cubicBezTo>
                      <a:pt x="18899" y="175274"/>
                      <a:pt x="27856" y="162118"/>
                      <a:pt x="41572" y="159878"/>
                    </a:cubicBezTo>
                    <a:cubicBezTo>
                      <a:pt x="103154" y="148681"/>
                      <a:pt x="163896" y="120970"/>
                      <a:pt x="232197" y="72264"/>
                    </a:cubicBezTo>
                    <a:cubicBezTo>
                      <a:pt x="325689" y="5923"/>
                      <a:pt x="396508" y="3964"/>
                      <a:pt x="442695" y="66385"/>
                    </a:cubicBezTo>
                    <a:cubicBezTo>
                      <a:pt x="450813" y="77582"/>
                      <a:pt x="448573" y="92978"/>
                      <a:pt x="437377" y="101095"/>
                    </a:cubicBezTo>
                    <a:cubicBezTo>
                      <a:pt x="426180" y="109213"/>
                      <a:pt x="410785" y="106974"/>
                      <a:pt x="402667" y="95777"/>
                    </a:cubicBezTo>
                    <a:cubicBezTo>
                      <a:pt x="383912" y="70304"/>
                      <a:pt x="350602" y="49030"/>
                      <a:pt x="261308" y="112572"/>
                    </a:cubicBezTo>
                    <a:cubicBezTo>
                      <a:pt x="186850" y="165476"/>
                      <a:pt x="119949" y="195988"/>
                      <a:pt x="50809" y="208584"/>
                    </a:cubicBezTo>
                    <a:cubicBezTo>
                      <a:pt x="46051" y="209424"/>
                      <a:pt x="41572" y="209144"/>
                      <a:pt x="37653" y="207744"/>
                    </a:cubicBezTo>
                    <a:close/>
                  </a:path>
                </a:pathLst>
              </a:custGeom>
              <a:solidFill>
                <a:srgbClr val="3F4242"/>
              </a:solidFill>
              <a:ln w="9525"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948A570D-24C4-4850-966A-083D34E12F0C}"/>
                  </a:ext>
                </a:extLst>
              </p:cNvPr>
              <p:cNvSpPr/>
              <p:nvPr/>
            </p:nvSpPr>
            <p:spPr>
              <a:xfrm>
                <a:off x="9399176" y="5586150"/>
                <a:ext cx="307910" cy="335902"/>
              </a:xfrm>
              <a:custGeom>
                <a:avLst/>
                <a:gdLst>
                  <a:gd name="connsiteX0" fmla="*/ 289327 w 307910"/>
                  <a:gd name="connsiteY0" fmla="*/ 41245 h 335902"/>
                  <a:gd name="connsiteX1" fmla="*/ 83307 w 307910"/>
                  <a:gd name="connsiteY1" fmla="*/ 99468 h 335902"/>
                  <a:gd name="connsiteX2" fmla="*/ 48318 w 307910"/>
                  <a:gd name="connsiteY2" fmla="*/ 310806 h 335902"/>
                  <a:gd name="connsiteX3" fmla="*/ 191076 w 307910"/>
                  <a:gd name="connsiteY3" fmla="*/ 204157 h 335902"/>
                  <a:gd name="connsiteX4" fmla="*/ 289327 w 307910"/>
                  <a:gd name="connsiteY4" fmla="*/ 41245 h 335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7910" h="335902">
                    <a:moveTo>
                      <a:pt x="289327" y="41245"/>
                    </a:moveTo>
                    <a:cubicBezTo>
                      <a:pt x="242021" y="-1023"/>
                      <a:pt x="149928" y="25009"/>
                      <a:pt x="83307" y="99468"/>
                    </a:cubicBezTo>
                    <a:cubicBezTo>
                      <a:pt x="16687" y="173926"/>
                      <a:pt x="1011" y="268538"/>
                      <a:pt x="48318" y="310806"/>
                    </a:cubicBezTo>
                    <a:cubicBezTo>
                      <a:pt x="95624" y="353074"/>
                      <a:pt x="124735" y="278615"/>
                      <a:pt x="191076" y="204157"/>
                    </a:cubicBezTo>
                    <a:cubicBezTo>
                      <a:pt x="257417" y="129699"/>
                      <a:pt x="336633" y="83512"/>
                      <a:pt x="289327" y="41245"/>
                    </a:cubicBezTo>
                    <a:close/>
                  </a:path>
                </a:pathLst>
              </a:custGeom>
              <a:solidFill>
                <a:srgbClr val="FEEADD"/>
              </a:solidFill>
              <a:ln w="9525"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564FBB7D-516D-441E-B284-777F39AE0AE2}"/>
                  </a:ext>
                </a:extLst>
              </p:cNvPr>
              <p:cNvSpPr/>
              <p:nvPr/>
            </p:nvSpPr>
            <p:spPr>
              <a:xfrm>
                <a:off x="9713801" y="5570425"/>
                <a:ext cx="167951" cy="111967"/>
              </a:xfrm>
              <a:custGeom>
                <a:avLst/>
                <a:gdLst>
                  <a:gd name="connsiteX0" fmla="*/ 90725 w 167951"/>
                  <a:gd name="connsiteY0" fmla="*/ 31133 h 111967"/>
                  <a:gd name="connsiteX1" fmla="*/ 144563 w 167951"/>
                  <a:gd name="connsiteY1" fmla="*/ 72874 h 111967"/>
                  <a:gd name="connsiteX2" fmla="*/ 81822 w 167951"/>
                  <a:gd name="connsiteY2" fmla="*/ 99415 h 111967"/>
                  <a:gd name="connsiteX3" fmla="*/ 27984 w 167951"/>
                  <a:gd name="connsiteY3" fmla="*/ 57673 h 111967"/>
                  <a:gd name="connsiteX4" fmla="*/ 90725 w 167951"/>
                  <a:gd name="connsiteY4" fmla="*/ 31133 h 1119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951" h="111967">
                    <a:moveTo>
                      <a:pt x="90725" y="31133"/>
                    </a:moveTo>
                    <a:cubicBezTo>
                      <a:pt x="122917" y="35330"/>
                      <a:pt x="147021" y="54018"/>
                      <a:pt x="144563" y="72874"/>
                    </a:cubicBezTo>
                    <a:cubicBezTo>
                      <a:pt x="142104" y="91730"/>
                      <a:pt x="114014" y="103612"/>
                      <a:pt x="81822" y="99415"/>
                    </a:cubicBezTo>
                    <a:cubicBezTo>
                      <a:pt x="49629" y="95217"/>
                      <a:pt x="25525" y="76529"/>
                      <a:pt x="27984" y="57673"/>
                    </a:cubicBezTo>
                    <a:cubicBezTo>
                      <a:pt x="30443" y="38817"/>
                      <a:pt x="58533" y="26935"/>
                      <a:pt x="90725" y="31133"/>
                    </a:cubicBezTo>
                    <a:close/>
                  </a:path>
                </a:pathLst>
              </a:custGeom>
              <a:solidFill>
                <a:srgbClr val="FEEADD"/>
              </a:solidFill>
              <a:ln w="9525"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09FB7B25-108C-4C0B-B9FC-17CAC629AB11}"/>
                  </a:ext>
                </a:extLst>
              </p:cNvPr>
              <p:cNvSpPr/>
              <p:nvPr/>
            </p:nvSpPr>
            <p:spPr>
              <a:xfrm>
                <a:off x="7896732" y="6634340"/>
                <a:ext cx="2043404" cy="1007706"/>
              </a:xfrm>
              <a:custGeom>
                <a:avLst/>
                <a:gdLst>
                  <a:gd name="connsiteX0" fmla="*/ 1143481 w 2043404"/>
                  <a:gd name="connsiteY0" fmla="*/ 46387 h 1007706"/>
                  <a:gd name="connsiteX1" fmla="*/ 929623 w 2043404"/>
                  <a:gd name="connsiteY1" fmla="*/ 141279 h 1007706"/>
                  <a:gd name="connsiteX2" fmla="*/ 716885 w 2043404"/>
                  <a:gd name="connsiteY2" fmla="*/ 133162 h 1007706"/>
                  <a:gd name="connsiteX3" fmla="*/ 528500 w 2043404"/>
                  <a:gd name="connsiteY3" fmla="*/ 204261 h 1007706"/>
                  <a:gd name="connsiteX4" fmla="*/ 134935 w 2043404"/>
                  <a:gd name="connsiteY4" fmla="*/ 614902 h 1007706"/>
                  <a:gd name="connsiteX5" fmla="*/ 24367 w 2043404"/>
                  <a:gd name="connsiteY5" fmla="*/ 725749 h 1007706"/>
                  <a:gd name="connsiteX6" fmla="*/ 30805 w 2043404"/>
                  <a:gd name="connsiteY6" fmla="*/ 740585 h 1007706"/>
                  <a:gd name="connsiteX7" fmla="*/ 149491 w 2043404"/>
                  <a:gd name="connsiteY7" fmla="*/ 773895 h 1007706"/>
                  <a:gd name="connsiteX8" fmla="*/ 443125 w 2043404"/>
                  <a:gd name="connsiteY8" fmla="*/ 885023 h 1007706"/>
                  <a:gd name="connsiteX9" fmla="*/ 831652 w 2043404"/>
                  <a:gd name="connsiteY9" fmla="*/ 987473 h 1007706"/>
                  <a:gd name="connsiteX10" fmla="*/ 1078540 w 2043404"/>
                  <a:gd name="connsiteY10" fmla="*/ 920293 h 1007706"/>
                  <a:gd name="connsiteX11" fmla="*/ 1339144 w 2043404"/>
                  <a:gd name="connsiteY11" fmla="*/ 876625 h 1007706"/>
                  <a:gd name="connsiteX12" fmla="*/ 1895901 w 2043404"/>
                  <a:gd name="connsiteY12" fmla="*/ 396285 h 1007706"/>
                  <a:gd name="connsiteX13" fmla="*/ 1910737 w 2043404"/>
                  <a:gd name="connsiteY13" fmla="*/ 385089 h 1007706"/>
                  <a:gd name="connsiteX14" fmla="*/ 2023264 w 2043404"/>
                  <a:gd name="connsiteY14" fmla="*/ 308391 h 1007706"/>
                  <a:gd name="connsiteX15" fmla="*/ 1840198 w 2043404"/>
                  <a:gd name="connsiteY15" fmla="*/ 232253 h 1007706"/>
                  <a:gd name="connsiteX16" fmla="*/ 1533127 w 2043404"/>
                  <a:gd name="connsiteY16" fmla="*/ 88935 h 1007706"/>
                  <a:gd name="connsiteX17" fmla="*/ 1216540 w 2043404"/>
                  <a:gd name="connsiteY17" fmla="*/ 24274 h 1007706"/>
                  <a:gd name="connsiteX18" fmla="*/ 1143481 w 2043404"/>
                  <a:gd name="connsiteY18" fmla="*/ 46387 h 1007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43404" h="1007706">
                    <a:moveTo>
                      <a:pt x="1143481" y="46387"/>
                    </a:moveTo>
                    <a:cubicBezTo>
                      <a:pt x="1071262" y="78298"/>
                      <a:pt x="1010800" y="132042"/>
                      <a:pt x="929623" y="141279"/>
                    </a:cubicBezTo>
                    <a:cubicBezTo>
                      <a:pt x="857124" y="149677"/>
                      <a:pt x="789384" y="125884"/>
                      <a:pt x="716885" y="133162"/>
                    </a:cubicBezTo>
                    <a:cubicBezTo>
                      <a:pt x="648026" y="139880"/>
                      <a:pt x="583924" y="167872"/>
                      <a:pt x="528500" y="204261"/>
                    </a:cubicBezTo>
                    <a:cubicBezTo>
                      <a:pt x="365028" y="311750"/>
                      <a:pt x="255020" y="477462"/>
                      <a:pt x="134935" y="614902"/>
                    </a:cubicBezTo>
                    <a:cubicBezTo>
                      <a:pt x="99385" y="655490"/>
                      <a:pt x="64396" y="691039"/>
                      <a:pt x="24367" y="725749"/>
                    </a:cubicBezTo>
                    <a:cubicBezTo>
                      <a:pt x="17649" y="731627"/>
                      <a:pt x="21568" y="740585"/>
                      <a:pt x="30805" y="740585"/>
                    </a:cubicBezTo>
                    <a:cubicBezTo>
                      <a:pt x="71673" y="740025"/>
                      <a:pt x="122339" y="764938"/>
                      <a:pt x="149491" y="773895"/>
                    </a:cubicBezTo>
                    <a:cubicBezTo>
                      <a:pt x="249982" y="806645"/>
                      <a:pt x="349353" y="841915"/>
                      <a:pt x="443125" y="885023"/>
                    </a:cubicBezTo>
                    <a:cubicBezTo>
                      <a:pt x="561811" y="939327"/>
                      <a:pt x="684695" y="997550"/>
                      <a:pt x="831652" y="987473"/>
                    </a:cubicBezTo>
                    <a:cubicBezTo>
                      <a:pt x="918427" y="981594"/>
                      <a:pt x="995964" y="942406"/>
                      <a:pt x="1078540" y="920293"/>
                    </a:cubicBezTo>
                    <a:cubicBezTo>
                      <a:pt x="1164195" y="897339"/>
                      <a:pt x="1253769" y="900698"/>
                      <a:pt x="1339144" y="876625"/>
                    </a:cubicBezTo>
                    <a:cubicBezTo>
                      <a:pt x="1608705" y="800488"/>
                      <a:pt x="1701638" y="546881"/>
                      <a:pt x="1895901" y="396285"/>
                    </a:cubicBezTo>
                    <a:cubicBezTo>
                      <a:pt x="1900660" y="392646"/>
                      <a:pt x="1905699" y="388727"/>
                      <a:pt x="1910737" y="385089"/>
                    </a:cubicBezTo>
                    <a:cubicBezTo>
                      <a:pt x="1954964" y="352618"/>
                      <a:pt x="1972039" y="331624"/>
                      <a:pt x="2023264" y="308391"/>
                    </a:cubicBezTo>
                    <a:cubicBezTo>
                      <a:pt x="1945727" y="302513"/>
                      <a:pt x="1904019" y="263044"/>
                      <a:pt x="1840198" y="232253"/>
                    </a:cubicBezTo>
                    <a:cubicBezTo>
                      <a:pt x="1738587" y="183267"/>
                      <a:pt x="1639216" y="131762"/>
                      <a:pt x="1533127" y="88935"/>
                    </a:cubicBezTo>
                    <a:cubicBezTo>
                      <a:pt x="1438235" y="50586"/>
                      <a:pt x="1330466" y="8878"/>
                      <a:pt x="1216540" y="24274"/>
                    </a:cubicBezTo>
                    <a:cubicBezTo>
                      <a:pt x="1190227" y="28472"/>
                      <a:pt x="1166434" y="36310"/>
                      <a:pt x="1143481" y="46387"/>
                    </a:cubicBezTo>
                    <a:close/>
                  </a:path>
                </a:pathLst>
              </a:custGeom>
              <a:solidFill>
                <a:srgbClr val="FD4F4A"/>
              </a:solidFill>
              <a:ln w="9525"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33EE6E01-91E8-4794-9E92-9678B84FB89F}"/>
                  </a:ext>
                </a:extLst>
              </p:cNvPr>
              <p:cNvSpPr/>
              <p:nvPr/>
            </p:nvSpPr>
            <p:spPr>
              <a:xfrm>
                <a:off x="7863850" y="6602452"/>
                <a:ext cx="2099388" cy="1063690"/>
              </a:xfrm>
              <a:custGeom>
                <a:avLst/>
                <a:gdLst>
                  <a:gd name="connsiteX0" fmla="*/ 927795 w 2099387"/>
                  <a:gd name="connsiteY0" fmla="*/ 1042594 h 1063689"/>
                  <a:gd name="connsiteX1" fmla="*/ 866213 w 2099387"/>
                  <a:gd name="connsiteY1" fmla="*/ 1051551 h 1063689"/>
                  <a:gd name="connsiteX2" fmla="*/ 470408 w 2099387"/>
                  <a:gd name="connsiteY2" fmla="*/ 949941 h 1063689"/>
                  <a:gd name="connsiteX3" fmla="*/ 462011 w 2099387"/>
                  <a:gd name="connsiteY3" fmla="*/ 946022 h 1063689"/>
                  <a:gd name="connsiteX4" fmla="*/ 171736 w 2099387"/>
                  <a:gd name="connsiteY4" fmla="*/ 836294 h 1063689"/>
                  <a:gd name="connsiteX5" fmla="*/ 146263 w 2099387"/>
                  <a:gd name="connsiteY5" fmla="*/ 826777 h 1063689"/>
                  <a:gd name="connsiteX6" fmla="*/ 63407 w 2099387"/>
                  <a:gd name="connsiteY6" fmla="*/ 804384 h 1063689"/>
                  <a:gd name="connsiteX7" fmla="*/ 23659 w 2099387"/>
                  <a:gd name="connsiteY7" fmla="*/ 778071 h 1063689"/>
                  <a:gd name="connsiteX8" fmla="*/ 35415 w 2099387"/>
                  <a:gd name="connsiteY8" fmla="*/ 733004 h 1063689"/>
                  <a:gd name="connsiteX9" fmla="*/ 142904 w 2099387"/>
                  <a:gd name="connsiteY9" fmla="*/ 625236 h 1063689"/>
                  <a:gd name="connsiteX10" fmla="*/ 230239 w 2099387"/>
                  <a:gd name="connsiteY10" fmla="*/ 520266 h 1063689"/>
                  <a:gd name="connsiteX11" fmla="*/ 543187 w 2099387"/>
                  <a:gd name="connsiteY11" fmla="*/ 208717 h 1063689"/>
                  <a:gd name="connsiteX12" fmla="*/ 746128 w 2099387"/>
                  <a:gd name="connsiteY12" fmla="*/ 132579 h 1063689"/>
                  <a:gd name="connsiteX13" fmla="*/ 857536 w 2099387"/>
                  <a:gd name="connsiteY13" fmla="*/ 137058 h 1063689"/>
                  <a:gd name="connsiteX14" fmla="*/ 958586 w 2099387"/>
                  <a:gd name="connsiteY14" fmla="*/ 140977 h 1063689"/>
                  <a:gd name="connsiteX15" fmla="*/ 1089868 w 2099387"/>
                  <a:gd name="connsiteY15" fmla="*/ 87232 h 1063689"/>
                  <a:gd name="connsiteX16" fmla="*/ 1163206 w 2099387"/>
                  <a:gd name="connsiteY16" fmla="*/ 48604 h 1063689"/>
                  <a:gd name="connsiteX17" fmla="*/ 1163206 w 2099387"/>
                  <a:gd name="connsiteY17" fmla="*/ 48604 h 1063689"/>
                  <a:gd name="connsiteX18" fmla="*/ 1245223 w 2099387"/>
                  <a:gd name="connsiteY18" fmla="*/ 24531 h 1063689"/>
                  <a:gd name="connsiteX19" fmla="*/ 1578045 w 2099387"/>
                  <a:gd name="connsiteY19" fmla="*/ 91151 h 1063689"/>
                  <a:gd name="connsiteX20" fmla="*/ 1816256 w 2099387"/>
                  <a:gd name="connsiteY20" fmla="*/ 200600 h 1063689"/>
                  <a:gd name="connsiteX21" fmla="*/ 1887355 w 2099387"/>
                  <a:gd name="connsiteY21" fmla="*/ 235309 h 1063689"/>
                  <a:gd name="connsiteX22" fmla="*/ 1939700 w 2099387"/>
                  <a:gd name="connsiteY22" fmla="*/ 263581 h 1063689"/>
                  <a:gd name="connsiteX23" fmla="*/ 2058665 w 2099387"/>
                  <a:gd name="connsiteY23" fmla="*/ 308088 h 1063689"/>
                  <a:gd name="connsiteX24" fmla="*/ 2088057 w 2099387"/>
                  <a:gd name="connsiteY24" fmla="*/ 334680 h 1063689"/>
                  <a:gd name="connsiteX25" fmla="*/ 2069582 w 2099387"/>
                  <a:gd name="connsiteY25" fmla="*/ 369670 h 1063689"/>
                  <a:gd name="connsiteX26" fmla="*/ 1996524 w 2099387"/>
                  <a:gd name="connsiteY26" fmla="*/ 416697 h 1063689"/>
                  <a:gd name="connsiteX27" fmla="*/ 1962933 w 2099387"/>
                  <a:gd name="connsiteY27" fmla="*/ 442729 h 1063689"/>
                  <a:gd name="connsiteX28" fmla="*/ 1948937 w 2099387"/>
                  <a:gd name="connsiteY28" fmla="*/ 453366 h 1063689"/>
                  <a:gd name="connsiteX29" fmla="*/ 1767830 w 2099387"/>
                  <a:gd name="connsiteY29" fmla="*/ 641471 h 1063689"/>
                  <a:gd name="connsiteX30" fmla="*/ 1381263 w 2099387"/>
                  <a:gd name="connsiteY30" fmla="*/ 939304 h 1063689"/>
                  <a:gd name="connsiteX31" fmla="*/ 1242983 w 2099387"/>
                  <a:gd name="connsiteY31" fmla="*/ 962817 h 1063689"/>
                  <a:gd name="connsiteX32" fmla="*/ 1120379 w 2099387"/>
                  <a:gd name="connsiteY32" fmla="*/ 982971 h 1063689"/>
                  <a:gd name="connsiteX33" fmla="*/ 1039203 w 2099387"/>
                  <a:gd name="connsiteY33" fmla="*/ 1008724 h 1063689"/>
                  <a:gd name="connsiteX34" fmla="*/ 927795 w 2099387"/>
                  <a:gd name="connsiteY34" fmla="*/ 1042594 h 1063689"/>
                  <a:gd name="connsiteX35" fmla="*/ 115472 w 2099387"/>
                  <a:gd name="connsiteY35" fmla="*/ 748120 h 1063689"/>
                  <a:gd name="connsiteX36" fmla="*/ 169776 w 2099387"/>
                  <a:gd name="connsiteY36" fmla="*/ 766874 h 1063689"/>
                  <a:gd name="connsiteX37" fmla="*/ 191890 w 2099387"/>
                  <a:gd name="connsiteY37" fmla="*/ 774992 h 1063689"/>
                  <a:gd name="connsiteX38" fmla="*/ 488883 w 2099387"/>
                  <a:gd name="connsiteY38" fmla="*/ 887519 h 1063689"/>
                  <a:gd name="connsiteX39" fmla="*/ 497281 w 2099387"/>
                  <a:gd name="connsiteY39" fmla="*/ 891438 h 1063689"/>
                  <a:gd name="connsiteX40" fmla="*/ 861734 w 2099387"/>
                  <a:gd name="connsiteY40" fmla="*/ 987170 h 1063689"/>
                  <a:gd name="connsiteX41" fmla="*/ 1017089 w 2099387"/>
                  <a:gd name="connsiteY41" fmla="*/ 948262 h 1063689"/>
                  <a:gd name="connsiteX42" fmla="*/ 1102744 w 2099387"/>
                  <a:gd name="connsiteY42" fmla="*/ 921110 h 1063689"/>
                  <a:gd name="connsiteX43" fmla="*/ 1234586 w 2099387"/>
                  <a:gd name="connsiteY43" fmla="*/ 899276 h 1063689"/>
                  <a:gd name="connsiteX44" fmla="*/ 1362788 w 2099387"/>
                  <a:gd name="connsiteY44" fmla="*/ 877722 h 1063689"/>
                  <a:gd name="connsiteX45" fmla="*/ 1717445 w 2099387"/>
                  <a:gd name="connsiteY45" fmla="*/ 600603 h 1063689"/>
                  <a:gd name="connsiteX46" fmla="*/ 1908629 w 2099387"/>
                  <a:gd name="connsiteY46" fmla="*/ 402981 h 1063689"/>
                  <a:gd name="connsiteX47" fmla="*/ 1924025 w 2099387"/>
                  <a:gd name="connsiteY47" fmla="*/ 391504 h 1063689"/>
                  <a:gd name="connsiteX48" fmla="*/ 1955656 w 2099387"/>
                  <a:gd name="connsiteY48" fmla="*/ 366871 h 1063689"/>
                  <a:gd name="connsiteX49" fmla="*/ 1972451 w 2099387"/>
                  <a:gd name="connsiteY49" fmla="*/ 353715 h 1063689"/>
                  <a:gd name="connsiteX50" fmla="*/ 1906950 w 2099387"/>
                  <a:gd name="connsiteY50" fmla="*/ 319845 h 1063689"/>
                  <a:gd name="connsiteX51" fmla="*/ 1858804 w 2099387"/>
                  <a:gd name="connsiteY51" fmla="*/ 293812 h 1063689"/>
                  <a:gd name="connsiteX52" fmla="*/ 1787425 w 2099387"/>
                  <a:gd name="connsiteY52" fmla="*/ 259102 h 1063689"/>
                  <a:gd name="connsiteX53" fmla="*/ 1553693 w 2099387"/>
                  <a:gd name="connsiteY53" fmla="*/ 151614 h 1063689"/>
                  <a:gd name="connsiteX54" fmla="*/ 1253620 w 2099387"/>
                  <a:gd name="connsiteY54" fmla="*/ 88912 h 1063689"/>
                  <a:gd name="connsiteX55" fmla="*/ 1188959 w 2099387"/>
                  <a:gd name="connsiteY55" fmla="*/ 107947 h 1063689"/>
                  <a:gd name="connsiteX56" fmla="*/ 1121779 w 2099387"/>
                  <a:gd name="connsiteY56" fmla="*/ 143496 h 1063689"/>
                  <a:gd name="connsiteX57" fmla="*/ 965864 w 2099387"/>
                  <a:gd name="connsiteY57" fmla="*/ 205358 h 1063689"/>
                  <a:gd name="connsiteX58" fmla="*/ 850258 w 2099387"/>
                  <a:gd name="connsiteY58" fmla="*/ 201439 h 1063689"/>
                  <a:gd name="connsiteX59" fmla="*/ 752566 w 2099387"/>
                  <a:gd name="connsiteY59" fmla="*/ 197240 h 1063689"/>
                  <a:gd name="connsiteX60" fmla="*/ 578737 w 2099387"/>
                  <a:gd name="connsiteY60" fmla="*/ 263021 h 1063689"/>
                  <a:gd name="connsiteX61" fmla="*/ 280624 w 2099387"/>
                  <a:gd name="connsiteY61" fmla="*/ 561414 h 1063689"/>
                  <a:gd name="connsiteX62" fmla="*/ 191890 w 2099387"/>
                  <a:gd name="connsiteY62" fmla="*/ 668063 h 1063689"/>
                  <a:gd name="connsiteX63" fmla="*/ 115472 w 2099387"/>
                  <a:gd name="connsiteY63" fmla="*/ 748120 h 1063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2099387" h="1063689">
                    <a:moveTo>
                      <a:pt x="927795" y="1042594"/>
                    </a:moveTo>
                    <a:cubicBezTo>
                      <a:pt x="907921" y="1047073"/>
                      <a:pt x="887487" y="1050152"/>
                      <a:pt x="866213" y="1051551"/>
                    </a:cubicBezTo>
                    <a:cubicBezTo>
                      <a:pt x="714497" y="1061909"/>
                      <a:pt x="590493" y="1005085"/>
                      <a:pt x="470408" y="949941"/>
                    </a:cubicBezTo>
                    <a:lnTo>
                      <a:pt x="462011" y="946022"/>
                    </a:lnTo>
                    <a:cubicBezTo>
                      <a:pt x="361240" y="899835"/>
                      <a:pt x="254032" y="863166"/>
                      <a:pt x="171736" y="836294"/>
                    </a:cubicBezTo>
                    <a:cubicBezTo>
                      <a:pt x="164738" y="834055"/>
                      <a:pt x="155780" y="830696"/>
                      <a:pt x="146263" y="826777"/>
                    </a:cubicBezTo>
                    <a:cubicBezTo>
                      <a:pt x="121630" y="817260"/>
                      <a:pt x="88040" y="804103"/>
                      <a:pt x="63407" y="804384"/>
                    </a:cubicBezTo>
                    <a:cubicBezTo>
                      <a:pt x="45492" y="804663"/>
                      <a:pt x="29817" y="794307"/>
                      <a:pt x="23659" y="778071"/>
                    </a:cubicBezTo>
                    <a:cubicBezTo>
                      <a:pt x="17501" y="762116"/>
                      <a:pt x="22259" y="744481"/>
                      <a:pt x="35415" y="733004"/>
                    </a:cubicBezTo>
                    <a:cubicBezTo>
                      <a:pt x="72644" y="700814"/>
                      <a:pt x="106795" y="666384"/>
                      <a:pt x="142904" y="625236"/>
                    </a:cubicBezTo>
                    <a:cubicBezTo>
                      <a:pt x="172295" y="591646"/>
                      <a:pt x="200287" y="556935"/>
                      <a:pt x="230239" y="520266"/>
                    </a:cubicBezTo>
                    <a:cubicBezTo>
                      <a:pt x="321492" y="408299"/>
                      <a:pt x="415824" y="292413"/>
                      <a:pt x="543187" y="208717"/>
                    </a:cubicBezTo>
                    <a:cubicBezTo>
                      <a:pt x="610088" y="164770"/>
                      <a:pt x="678388" y="139018"/>
                      <a:pt x="746128" y="132579"/>
                    </a:cubicBezTo>
                    <a:cubicBezTo>
                      <a:pt x="785037" y="128660"/>
                      <a:pt x="821986" y="132859"/>
                      <a:pt x="857536" y="137058"/>
                    </a:cubicBezTo>
                    <a:cubicBezTo>
                      <a:pt x="892525" y="140977"/>
                      <a:pt x="925276" y="144616"/>
                      <a:pt x="958586" y="140977"/>
                    </a:cubicBezTo>
                    <a:cubicBezTo>
                      <a:pt x="1005892" y="135658"/>
                      <a:pt x="1046481" y="112145"/>
                      <a:pt x="1089868" y="87232"/>
                    </a:cubicBezTo>
                    <a:cubicBezTo>
                      <a:pt x="1113101" y="73797"/>
                      <a:pt x="1137454" y="59801"/>
                      <a:pt x="1163206" y="48604"/>
                    </a:cubicBezTo>
                    <a:cubicBezTo>
                      <a:pt x="1163206" y="48604"/>
                      <a:pt x="1163206" y="48604"/>
                      <a:pt x="1163206" y="48604"/>
                    </a:cubicBezTo>
                    <a:cubicBezTo>
                      <a:pt x="1191758" y="36008"/>
                      <a:pt x="1218350" y="28170"/>
                      <a:pt x="1245223" y="24531"/>
                    </a:cubicBezTo>
                    <a:cubicBezTo>
                      <a:pt x="1370626" y="7456"/>
                      <a:pt x="1490711" y="55882"/>
                      <a:pt x="1578045" y="91151"/>
                    </a:cubicBezTo>
                    <a:cubicBezTo>
                      <a:pt x="1660342" y="124462"/>
                      <a:pt x="1739559" y="163091"/>
                      <a:pt x="1816256" y="200600"/>
                    </a:cubicBezTo>
                    <a:cubicBezTo>
                      <a:pt x="1839769" y="212076"/>
                      <a:pt x="1863562" y="223833"/>
                      <a:pt x="1887355" y="235309"/>
                    </a:cubicBezTo>
                    <a:cubicBezTo>
                      <a:pt x="1906390" y="244547"/>
                      <a:pt x="1923465" y="254344"/>
                      <a:pt x="1939700" y="263581"/>
                    </a:cubicBezTo>
                    <a:cubicBezTo>
                      <a:pt x="1977769" y="285415"/>
                      <a:pt x="2010519" y="304449"/>
                      <a:pt x="2058665" y="308088"/>
                    </a:cubicBezTo>
                    <a:cubicBezTo>
                      <a:pt x="2073501" y="309208"/>
                      <a:pt x="2085538" y="320125"/>
                      <a:pt x="2088057" y="334680"/>
                    </a:cubicBezTo>
                    <a:cubicBezTo>
                      <a:pt x="2090576" y="349236"/>
                      <a:pt x="2083018" y="363512"/>
                      <a:pt x="2069582" y="369670"/>
                    </a:cubicBezTo>
                    <a:cubicBezTo>
                      <a:pt x="2036552" y="384506"/>
                      <a:pt x="2019757" y="398222"/>
                      <a:pt x="1996524" y="416697"/>
                    </a:cubicBezTo>
                    <a:cubicBezTo>
                      <a:pt x="1986446" y="424814"/>
                      <a:pt x="1975809" y="433212"/>
                      <a:pt x="1962933" y="442729"/>
                    </a:cubicBezTo>
                    <a:cubicBezTo>
                      <a:pt x="1958175" y="446088"/>
                      <a:pt x="1953416" y="449727"/>
                      <a:pt x="1948937" y="453366"/>
                    </a:cubicBezTo>
                    <a:cubicBezTo>
                      <a:pt x="1880637" y="506270"/>
                      <a:pt x="1825773" y="572051"/>
                      <a:pt x="1767830" y="641471"/>
                    </a:cubicBezTo>
                    <a:cubicBezTo>
                      <a:pt x="1666500" y="762955"/>
                      <a:pt x="1561810" y="888359"/>
                      <a:pt x="1381263" y="939304"/>
                    </a:cubicBezTo>
                    <a:cubicBezTo>
                      <a:pt x="1335076" y="952460"/>
                      <a:pt x="1288330" y="957779"/>
                      <a:pt x="1242983" y="962817"/>
                    </a:cubicBezTo>
                    <a:cubicBezTo>
                      <a:pt x="1200156" y="967856"/>
                      <a:pt x="1159848" y="972335"/>
                      <a:pt x="1120379" y="982971"/>
                    </a:cubicBezTo>
                    <a:cubicBezTo>
                      <a:pt x="1093227" y="990249"/>
                      <a:pt x="1066915" y="999207"/>
                      <a:pt x="1039203" y="1008724"/>
                    </a:cubicBezTo>
                    <a:cubicBezTo>
                      <a:pt x="1002533" y="1021600"/>
                      <a:pt x="966144" y="1034196"/>
                      <a:pt x="927795" y="1042594"/>
                    </a:cubicBezTo>
                    <a:close/>
                    <a:moveTo>
                      <a:pt x="115472" y="748120"/>
                    </a:moveTo>
                    <a:cubicBezTo>
                      <a:pt x="135346" y="753438"/>
                      <a:pt x="154101" y="760996"/>
                      <a:pt x="169776" y="766874"/>
                    </a:cubicBezTo>
                    <a:cubicBezTo>
                      <a:pt x="178174" y="770234"/>
                      <a:pt x="185732" y="773033"/>
                      <a:pt x="191890" y="774992"/>
                    </a:cubicBezTo>
                    <a:cubicBezTo>
                      <a:pt x="275865" y="802424"/>
                      <a:pt x="385313" y="839933"/>
                      <a:pt x="488883" y="887519"/>
                    </a:cubicBezTo>
                    <a:lnTo>
                      <a:pt x="497281" y="891438"/>
                    </a:lnTo>
                    <a:cubicBezTo>
                      <a:pt x="609808" y="942943"/>
                      <a:pt x="726254" y="996407"/>
                      <a:pt x="861734" y="987170"/>
                    </a:cubicBezTo>
                    <a:cubicBezTo>
                      <a:pt x="914639" y="983531"/>
                      <a:pt x="964464" y="966456"/>
                      <a:pt x="1017089" y="948262"/>
                    </a:cubicBezTo>
                    <a:cubicBezTo>
                      <a:pt x="1044801" y="938744"/>
                      <a:pt x="1073353" y="928947"/>
                      <a:pt x="1102744" y="921110"/>
                    </a:cubicBezTo>
                    <a:cubicBezTo>
                      <a:pt x="1146691" y="909353"/>
                      <a:pt x="1191478" y="904314"/>
                      <a:pt x="1234586" y="899276"/>
                    </a:cubicBezTo>
                    <a:cubicBezTo>
                      <a:pt x="1279373" y="894237"/>
                      <a:pt x="1321640" y="889199"/>
                      <a:pt x="1362788" y="877722"/>
                    </a:cubicBezTo>
                    <a:cubicBezTo>
                      <a:pt x="1524301" y="832095"/>
                      <a:pt x="1618074" y="719848"/>
                      <a:pt x="1717445" y="600603"/>
                    </a:cubicBezTo>
                    <a:cubicBezTo>
                      <a:pt x="1775108" y="531463"/>
                      <a:pt x="1834731" y="460084"/>
                      <a:pt x="1908629" y="402981"/>
                    </a:cubicBezTo>
                    <a:cubicBezTo>
                      <a:pt x="1913668" y="399062"/>
                      <a:pt x="1918706" y="395143"/>
                      <a:pt x="1924025" y="391504"/>
                    </a:cubicBezTo>
                    <a:cubicBezTo>
                      <a:pt x="1936341" y="382546"/>
                      <a:pt x="1946418" y="374429"/>
                      <a:pt x="1955656" y="366871"/>
                    </a:cubicBezTo>
                    <a:cubicBezTo>
                      <a:pt x="1961254" y="362392"/>
                      <a:pt x="1966852" y="357914"/>
                      <a:pt x="1972451" y="353715"/>
                    </a:cubicBezTo>
                    <a:cubicBezTo>
                      <a:pt x="1948658" y="343918"/>
                      <a:pt x="1927664" y="331881"/>
                      <a:pt x="1906950" y="319845"/>
                    </a:cubicBezTo>
                    <a:cubicBezTo>
                      <a:pt x="1891834" y="311167"/>
                      <a:pt x="1876159" y="302210"/>
                      <a:pt x="1858804" y="293812"/>
                    </a:cubicBezTo>
                    <a:cubicBezTo>
                      <a:pt x="1835011" y="282336"/>
                      <a:pt x="1811218" y="270579"/>
                      <a:pt x="1787425" y="259102"/>
                    </a:cubicBezTo>
                    <a:cubicBezTo>
                      <a:pt x="1711846" y="222153"/>
                      <a:pt x="1633749" y="183804"/>
                      <a:pt x="1553693" y="151614"/>
                    </a:cubicBezTo>
                    <a:cubicBezTo>
                      <a:pt x="1468318" y="117184"/>
                      <a:pt x="1362228" y="74356"/>
                      <a:pt x="1253620" y="88912"/>
                    </a:cubicBezTo>
                    <a:cubicBezTo>
                      <a:pt x="1232626" y="91711"/>
                      <a:pt x="1212192" y="97870"/>
                      <a:pt x="1188959" y="107947"/>
                    </a:cubicBezTo>
                    <a:cubicBezTo>
                      <a:pt x="1166286" y="118024"/>
                      <a:pt x="1144732" y="130340"/>
                      <a:pt x="1121779" y="143496"/>
                    </a:cubicBezTo>
                    <a:cubicBezTo>
                      <a:pt x="1074752" y="170648"/>
                      <a:pt x="1026046" y="198360"/>
                      <a:pt x="965864" y="205358"/>
                    </a:cubicBezTo>
                    <a:cubicBezTo>
                      <a:pt x="925276" y="209837"/>
                      <a:pt x="887207" y="205638"/>
                      <a:pt x="850258" y="201439"/>
                    </a:cubicBezTo>
                    <a:cubicBezTo>
                      <a:pt x="816668" y="197520"/>
                      <a:pt x="784757" y="193882"/>
                      <a:pt x="752566" y="197240"/>
                    </a:cubicBezTo>
                    <a:cubicBezTo>
                      <a:pt x="695463" y="202839"/>
                      <a:pt x="636960" y="224952"/>
                      <a:pt x="578737" y="263021"/>
                    </a:cubicBezTo>
                    <a:cubicBezTo>
                      <a:pt x="459772" y="341118"/>
                      <a:pt x="368798" y="453086"/>
                      <a:pt x="280624" y="561414"/>
                    </a:cubicBezTo>
                    <a:cubicBezTo>
                      <a:pt x="251792" y="596964"/>
                      <a:pt x="221841" y="633633"/>
                      <a:pt x="191890" y="668063"/>
                    </a:cubicBezTo>
                    <a:cubicBezTo>
                      <a:pt x="166137" y="697455"/>
                      <a:pt x="141225" y="723487"/>
                      <a:pt x="115472" y="748120"/>
                    </a:cubicBezTo>
                    <a:close/>
                  </a:path>
                </a:pathLst>
              </a:custGeom>
              <a:solidFill>
                <a:srgbClr val="3F4242"/>
              </a:solidFill>
              <a:ln w="9525"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C627A518-D2FF-4F13-BAAF-D0151B86ED06}"/>
                  </a:ext>
                </a:extLst>
              </p:cNvPr>
              <p:cNvSpPr/>
              <p:nvPr/>
            </p:nvSpPr>
            <p:spPr>
              <a:xfrm>
                <a:off x="7896563" y="6634620"/>
                <a:ext cx="2015412" cy="755780"/>
              </a:xfrm>
              <a:custGeom>
                <a:avLst/>
                <a:gdLst>
                  <a:gd name="connsiteX0" fmla="*/ 629999 w 2015412"/>
                  <a:gd name="connsiteY0" fmla="*/ 545761 h 755779"/>
                  <a:gd name="connsiteX1" fmla="*/ 1154286 w 2015412"/>
                  <a:gd name="connsiteY1" fmla="*/ 465705 h 755779"/>
                  <a:gd name="connsiteX2" fmla="*/ 1308241 w 2015412"/>
                  <a:gd name="connsiteY2" fmla="*/ 387048 h 755779"/>
                  <a:gd name="connsiteX3" fmla="*/ 1875636 w 2015412"/>
                  <a:gd name="connsiteY3" fmla="*/ 297194 h 755779"/>
                  <a:gd name="connsiteX4" fmla="*/ 2016435 w 2015412"/>
                  <a:gd name="connsiteY4" fmla="*/ 307551 h 755779"/>
                  <a:gd name="connsiteX5" fmla="*/ 2016435 w 2015412"/>
                  <a:gd name="connsiteY5" fmla="*/ 307551 h 755779"/>
                  <a:gd name="connsiteX6" fmla="*/ 1823851 w 2015412"/>
                  <a:gd name="connsiteY6" fmla="*/ 235332 h 755779"/>
                  <a:gd name="connsiteX7" fmla="*/ 1533016 w 2015412"/>
                  <a:gd name="connsiteY7" fmla="*/ 88935 h 755779"/>
                  <a:gd name="connsiteX8" fmla="*/ 1216428 w 2015412"/>
                  <a:gd name="connsiteY8" fmla="*/ 24274 h 755779"/>
                  <a:gd name="connsiteX9" fmla="*/ 1143369 w 2015412"/>
                  <a:gd name="connsiteY9" fmla="*/ 45827 h 755779"/>
                  <a:gd name="connsiteX10" fmla="*/ 929511 w 2015412"/>
                  <a:gd name="connsiteY10" fmla="*/ 140720 h 755779"/>
                  <a:gd name="connsiteX11" fmla="*/ 716774 w 2015412"/>
                  <a:gd name="connsiteY11" fmla="*/ 132602 h 755779"/>
                  <a:gd name="connsiteX12" fmla="*/ 528388 w 2015412"/>
                  <a:gd name="connsiteY12" fmla="*/ 203701 h 755779"/>
                  <a:gd name="connsiteX13" fmla="*/ 134823 w 2015412"/>
                  <a:gd name="connsiteY13" fmla="*/ 614341 h 755779"/>
                  <a:gd name="connsiteX14" fmla="*/ 24256 w 2015412"/>
                  <a:gd name="connsiteY14" fmla="*/ 725189 h 755779"/>
                  <a:gd name="connsiteX15" fmla="*/ 24256 w 2015412"/>
                  <a:gd name="connsiteY15" fmla="*/ 738066 h 755779"/>
                  <a:gd name="connsiteX16" fmla="*/ 410263 w 2015412"/>
                  <a:gd name="connsiteY16" fmla="*/ 607624 h 755779"/>
                  <a:gd name="connsiteX17" fmla="*/ 629999 w 2015412"/>
                  <a:gd name="connsiteY17" fmla="*/ 545761 h 755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015412" h="755779">
                    <a:moveTo>
                      <a:pt x="629999" y="545761"/>
                    </a:moveTo>
                    <a:cubicBezTo>
                      <a:pt x="802429" y="504894"/>
                      <a:pt x="991653" y="548561"/>
                      <a:pt x="1154286" y="465705"/>
                    </a:cubicBezTo>
                    <a:cubicBezTo>
                      <a:pt x="1205791" y="439393"/>
                      <a:pt x="1253937" y="408322"/>
                      <a:pt x="1308241" y="387048"/>
                    </a:cubicBezTo>
                    <a:cubicBezTo>
                      <a:pt x="1484030" y="318468"/>
                      <a:pt x="1688370" y="298594"/>
                      <a:pt x="1875636" y="297194"/>
                    </a:cubicBezTo>
                    <a:cubicBezTo>
                      <a:pt x="1931059" y="296914"/>
                      <a:pt x="1961571" y="300833"/>
                      <a:pt x="2016435" y="307551"/>
                    </a:cubicBezTo>
                    <a:cubicBezTo>
                      <a:pt x="2018394" y="306711"/>
                      <a:pt x="2014475" y="308391"/>
                      <a:pt x="2016435" y="307551"/>
                    </a:cubicBezTo>
                    <a:cubicBezTo>
                      <a:pt x="1938897" y="301673"/>
                      <a:pt x="1887672" y="266123"/>
                      <a:pt x="1823851" y="235332"/>
                    </a:cubicBezTo>
                    <a:cubicBezTo>
                      <a:pt x="1722240" y="186346"/>
                      <a:pt x="1638825" y="131762"/>
                      <a:pt x="1533016" y="88935"/>
                    </a:cubicBezTo>
                    <a:cubicBezTo>
                      <a:pt x="1438123" y="50586"/>
                      <a:pt x="1330355" y="8878"/>
                      <a:pt x="1216428" y="24274"/>
                    </a:cubicBezTo>
                    <a:cubicBezTo>
                      <a:pt x="1190116" y="27913"/>
                      <a:pt x="1166043" y="35750"/>
                      <a:pt x="1143369" y="45827"/>
                    </a:cubicBezTo>
                    <a:cubicBezTo>
                      <a:pt x="1071150" y="77738"/>
                      <a:pt x="1010688" y="131482"/>
                      <a:pt x="929511" y="140720"/>
                    </a:cubicBezTo>
                    <a:cubicBezTo>
                      <a:pt x="857013" y="149117"/>
                      <a:pt x="789273" y="125324"/>
                      <a:pt x="716774" y="132602"/>
                    </a:cubicBezTo>
                    <a:cubicBezTo>
                      <a:pt x="647914" y="139320"/>
                      <a:pt x="583812" y="167312"/>
                      <a:pt x="528388" y="203701"/>
                    </a:cubicBezTo>
                    <a:cubicBezTo>
                      <a:pt x="364916" y="311190"/>
                      <a:pt x="254908" y="476902"/>
                      <a:pt x="134823" y="614341"/>
                    </a:cubicBezTo>
                    <a:cubicBezTo>
                      <a:pt x="99274" y="654930"/>
                      <a:pt x="64284" y="690479"/>
                      <a:pt x="24256" y="725189"/>
                    </a:cubicBezTo>
                    <a:cubicBezTo>
                      <a:pt x="19497" y="729388"/>
                      <a:pt x="20337" y="734987"/>
                      <a:pt x="24256" y="738066"/>
                    </a:cubicBezTo>
                    <a:cubicBezTo>
                      <a:pt x="151898" y="691879"/>
                      <a:pt x="280661" y="647932"/>
                      <a:pt x="410263" y="607624"/>
                    </a:cubicBezTo>
                    <a:cubicBezTo>
                      <a:pt x="483042" y="584950"/>
                      <a:pt x="556100" y="563117"/>
                      <a:pt x="629999" y="545761"/>
                    </a:cubicBezTo>
                    <a:close/>
                  </a:path>
                </a:pathLst>
              </a:custGeom>
              <a:solidFill>
                <a:srgbClr val="FF6464"/>
              </a:solidFill>
              <a:ln w="952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0F5E2A59-E356-4DD4-BB27-5E4F3777A9B1}"/>
                  </a:ext>
                </a:extLst>
              </p:cNvPr>
              <p:cNvSpPr/>
              <p:nvPr/>
            </p:nvSpPr>
            <p:spPr>
              <a:xfrm>
                <a:off x="7896563" y="6830204"/>
                <a:ext cx="2015412" cy="559837"/>
              </a:xfrm>
              <a:custGeom>
                <a:avLst/>
                <a:gdLst>
                  <a:gd name="connsiteX0" fmla="*/ 1824131 w 2015412"/>
                  <a:gd name="connsiteY0" fmla="*/ 40028 h 559836"/>
                  <a:gd name="connsiteX1" fmla="*/ 1785782 w 2015412"/>
                  <a:gd name="connsiteY1" fmla="*/ 20994 h 559836"/>
                  <a:gd name="connsiteX2" fmla="*/ 1290326 w 2015412"/>
                  <a:gd name="connsiteY2" fmla="*/ 109448 h 559836"/>
                  <a:gd name="connsiteX3" fmla="*/ 1136371 w 2015412"/>
                  <a:gd name="connsiteY3" fmla="*/ 188105 h 559836"/>
                  <a:gd name="connsiteX4" fmla="*/ 612084 w 2015412"/>
                  <a:gd name="connsiteY4" fmla="*/ 268162 h 559836"/>
                  <a:gd name="connsiteX5" fmla="*/ 392348 w 2015412"/>
                  <a:gd name="connsiteY5" fmla="*/ 330304 h 559836"/>
                  <a:gd name="connsiteX6" fmla="*/ 139302 w 2015412"/>
                  <a:gd name="connsiteY6" fmla="*/ 414279 h 559836"/>
                  <a:gd name="connsiteX7" fmla="*/ 134823 w 2015412"/>
                  <a:gd name="connsiteY7" fmla="*/ 419598 h 559836"/>
                  <a:gd name="connsiteX8" fmla="*/ 24256 w 2015412"/>
                  <a:gd name="connsiteY8" fmla="*/ 530445 h 559836"/>
                  <a:gd name="connsiteX9" fmla="*/ 24256 w 2015412"/>
                  <a:gd name="connsiteY9" fmla="*/ 543322 h 559836"/>
                  <a:gd name="connsiteX10" fmla="*/ 410263 w 2015412"/>
                  <a:gd name="connsiteY10" fmla="*/ 412880 h 559836"/>
                  <a:gd name="connsiteX11" fmla="*/ 629999 w 2015412"/>
                  <a:gd name="connsiteY11" fmla="*/ 350738 h 559836"/>
                  <a:gd name="connsiteX12" fmla="*/ 1154286 w 2015412"/>
                  <a:gd name="connsiteY12" fmla="*/ 270681 h 559836"/>
                  <a:gd name="connsiteX13" fmla="*/ 1308241 w 2015412"/>
                  <a:gd name="connsiteY13" fmla="*/ 192024 h 559836"/>
                  <a:gd name="connsiteX14" fmla="*/ 1875636 w 2015412"/>
                  <a:gd name="connsiteY14" fmla="*/ 102170 h 559836"/>
                  <a:gd name="connsiteX15" fmla="*/ 2016435 w 2015412"/>
                  <a:gd name="connsiteY15" fmla="*/ 112527 h 559836"/>
                  <a:gd name="connsiteX16" fmla="*/ 2016435 w 2015412"/>
                  <a:gd name="connsiteY16" fmla="*/ 112527 h 559836"/>
                  <a:gd name="connsiteX17" fmla="*/ 2016435 w 2015412"/>
                  <a:gd name="connsiteY17" fmla="*/ 112527 h 559836"/>
                  <a:gd name="connsiteX18" fmla="*/ 1824131 w 2015412"/>
                  <a:gd name="connsiteY18" fmla="*/ 40028 h 559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15412" h="559836">
                    <a:moveTo>
                      <a:pt x="1824131" y="40028"/>
                    </a:moveTo>
                    <a:cubicBezTo>
                      <a:pt x="1810975" y="33870"/>
                      <a:pt x="1798378" y="27432"/>
                      <a:pt x="1785782" y="20994"/>
                    </a:cubicBezTo>
                    <a:cubicBezTo>
                      <a:pt x="1618951" y="26592"/>
                      <a:pt x="1443722" y="49545"/>
                      <a:pt x="1290326" y="109448"/>
                    </a:cubicBezTo>
                    <a:cubicBezTo>
                      <a:pt x="1236302" y="130442"/>
                      <a:pt x="1188156" y="161793"/>
                      <a:pt x="1136371" y="188105"/>
                    </a:cubicBezTo>
                    <a:cubicBezTo>
                      <a:pt x="973459" y="270961"/>
                      <a:pt x="784514" y="227294"/>
                      <a:pt x="612084" y="268162"/>
                    </a:cubicBezTo>
                    <a:cubicBezTo>
                      <a:pt x="537906" y="285797"/>
                      <a:pt x="464847" y="307630"/>
                      <a:pt x="392348" y="330304"/>
                    </a:cubicBezTo>
                    <a:cubicBezTo>
                      <a:pt x="307533" y="356616"/>
                      <a:pt x="223277" y="385168"/>
                      <a:pt x="139302" y="414279"/>
                    </a:cubicBezTo>
                    <a:cubicBezTo>
                      <a:pt x="137902" y="415959"/>
                      <a:pt x="136223" y="417918"/>
                      <a:pt x="134823" y="419598"/>
                    </a:cubicBezTo>
                    <a:cubicBezTo>
                      <a:pt x="99274" y="460186"/>
                      <a:pt x="64284" y="495735"/>
                      <a:pt x="24256" y="530445"/>
                    </a:cubicBezTo>
                    <a:cubicBezTo>
                      <a:pt x="19497" y="534644"/>
                      <a:pt x="20337" y="540243"/>
                      <a:pt x="24256" y="543322"/>
                    </a:cubicBezTo>
                    <a:cubicBezTo>
                      <a:pt x="151898" y="497135"/>
                      <a:pt x="280661" y="453188"/>
                      <a:pt x="410263" y="412880"/>
                    </a:cubicBezTo>
                    <a:cubicBezTo>
                      <a:pt x="483042" y="390206"/>
                      <a:pt x="556100" y="368373"/>
                      <a:pt x="629999" y="350738"/>
                    </a:cubicBezTo>
                    <a:cubicBezTo>
                      <a:pt x="802429" y="309869"/>
                      <a:pt x="991653" y="353537"/>
                      <a:pt x="1154286" y="270681"/>
                    </a:cubicBezTo>
                    <a:cubicBezTo>
                      <a:pt x="1205791" y="244369"/>
                      <a:pt x="1253937" y="213298"/>
                      <a:pt x="1308241" y="192024"/>
                    </a:cubicBezTo>
                    <a:cubicBezTo>
                      <a:pt x="1484030" y="123444"/>
                      <a:pt x="1688370" y="103570"/>
                      <a:pt x="1875636" y="102170"/>
                    </a:cubicBezTo>
                    <a:cubicBezTo>
                      <a:pt x="1931059" y="101890"/>
                      <a:pt x="1961571" y="105809"/>
                      <a:pt x="2016435" y="112527"/>
                    </a:cubicBezTo>
                    <a:cubicBezTo>
                      <a:pt x="2015875" y="112807"/>
                      <a:pt x="2015315" y="113087"/>
                      <a:pt x="2016435" y="112527"/>
                    </a:cubicBezTo>
                    <a:cubicBezTo>
                      <a:pt x="2017554" y="111967"/>
                      <a:pt x="2016994" y="112247"/>
                      <a:pt x="2016435" y="112527"/>
                    </a:cubicBezTo>
                    <a:cubicBezTo>
                      <a:pt x="1939177" y="106089"/>
                      <a:pt x="1887952" y="70819"/>
                      <a:pt x="1824131" y="40028"/>
                    </a:cubicBezTo>
                    <a:close/>
                  </a:path>
                </a:pathLst>
              </a:custGeom>
              <a:solidFill>
                <a:srgbClr val="FF4242"/>
              </a:solidFill>
              <a:ln w="9525"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30621446-1493-46F9-974C-ADF58E120BBD}"/>
                  </a:ext>
                </a:extLst>
              </p:cNvPr>
              <p:cNvSpPr/>
              <p:nvPr/>
            </p:nvSpPr>
            <p:spPr>
              <a:xfrm>
                <a:off x="7896284" y="6634620"/>
                <a:ext cx="2015412" cy="755780"/>
              </a:xfrm>
              <a:custGeom>
                <a:avLst/>
                <a:gdLst>
                  <a:gd name="connsiteX0" fmla="*/ 574015 w 2015412"/>
                  <a:gd name="connsiteY0" fmla="*/ 292995 h 755779"/>
                  <a:gd name="connsiteX1" fmla="*/ 762400 w 2015412"/>
                  <a:gd name="connsiteY1" fmla="*/ 221896 h 755779"/>
                  <a:gd name="connsiteX2" fmla="*/ 975138 w 2015412"/>
                  <a:gd name="connsiteY2" fmla="*/ 230014 h 755779"/>
                  <a:gd name="connsiteX3" fmla="*/ 1188996 w 2015412"/>
                  <a:gd name="connsiteY3" fmla="*/ 135121 h 755779"/>
                  <a:gd name="connsiteX4" fmla="*/ 1262055 w 2015412"/>
                  <a:gd name="connsiteY4" fmla="*/ 113568 h 755779"/>
                  <a:gd name="connsiteX5" fmla="*/ 1578642 w 2015412"/>
                  <a:gd name="connsiteY5" fmla="*/ 178229 h 755779"/>
                  <a:gd name="connsiteX6" fmla="*/ 1817413 w 2015412"/>
                  <a:gd name="connsiteY6" fmla="*/ 298314 h 755779"/>
                  <a:gd name="connsiteX7" fmla="*/ 1875636 w 2015412"/>
                  <a:gd name="connsiteY7" fmla="*/ 297194 h 755779"/>
                  <a:gd name="connsiteX8" fmla="*/ 2016435 w 2015412"/>
                  <a:gd name="connsiteY8" fmla="*/ 307551 h 755779"/>
                  <a:gd name="connsiteX9" fmla="*/ 2016435 w 2015412"/>
                  <a:gd name="connsiteY9" fmla="*/ 307551 h 755779"/>
                  <a:gd name="connsiteX10" fmla="*/ 2016435 w 2015412"/>
                  <a:gd name="connsiteY10" fmla="*/ 307551 h 755779"/>
                  <a:gd name="connsiteX11" fmla="*/ 1823851 w 2015412"/>
                  <a:gd name="connsiteY11" fmla="*/ 235332 h 755779"/>
                  <a:gd name="connsiteX12" fmla="*/ 1533016 w 2015412"/>
                  <a:gd name="connsiteY12" fmla="*/ 88935 h 755779"/>
                  <a:gd name="connsiteX13" fmla="*/ 1216428 w 2015412"/>
                  <a:gd name="connsiteY13" fmla="*/ 24274 h 755779"/>
                  <a:gd name="connsiteX14" fmla="*/ 1143369 w 2015412"/>
                  <a:gd name="connsiteY14" fmla="*/ 45827 h 755779"/>
                  <a:gd name="connsiteX15" fmla="*/ 929512 w 2015412"/>
                  <a:gd name="connsiteY15" fmla="*/ 140720 h 755779"/>
                  <a:gd name="connsiteX16" fmla="*/ 716773 w 2015412"/>
                  <a:gd name="connsiteY16" fmla="*/ 132602 h 755779"/>
                  <a:gd name="connsiteX17" fmla="*/ 528389 w 2015412"/>
                  <a:gd name="connsiteY17" fmla="*/ 203701 h 755779"/>
                  <a:gd name="connsiteX18" fmla="*/ 134823 w 2015412"/>
                  <a:gd name="connsiteY18" fmla="*/ 614341 h 755779"/>
                  <a:gd name="connsiteX19" fmla="*/ 24255 w 2015412"/>
                  <a:gd name="connsiteY19" fmla="*/ 725189 h 755779"/>
                  <a:gd name="connsiteX20" fmla="*/ 24255 w 2015412"/>
                  <a:gd name="connsiteY20" fmla="*/ 738066 h 755779"/>
                  <a:gd name="connsiteX21" fmla="*/ 204523 w 2015412"/>
                  <a:gd name="connsiteY21" fmla="*/ 674804 h 755779"/>
                  <a:gd name="connsiteX22" fmla="*/ 574015 w 2015412"/>
                  <a:gd name="connsiteY22" fmla="*/ 292995 h 755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15412" h="755779">
                    <a:moveTo>
                      <a:pt x="574015" y="292995"/>
                    </a:moveTo>
                    <a:cubicBezTo>
                      <a:pt x="629439" y="256606"/>
                      <a:pt x="693540" y="228614"/>
                      <a:pt x="762400" y="221896"/>
                    </a:cubicBezTo>
                    <a:cubicBezTo>
                      <a:pt x="834899" y="214898"/>
                      <a:pt x="902639" y="238411"/>
                      <a:pt x="975138" y="230014"/>
                    </a:cubicBezTo>
                    <a:cubicBezTo>
                      <a:pt x="1056315" y="220776"/>
                      <a:pt x="1116777" y="166752"/>
                      <a:pt x="1188996" y="135121"/>
                    </a:cubicBezTo>
                    <a:cubicBezTo>
                      <a:pt x="1211949" y="125044"/>
                      <a:pt x="1236022" y="117206"/>
                      <a:pt x="1262055" y="113568"/>
                    </a:cubicBezTo>
                    <a:cubicBezTo>
                      <a:pt x="1375701" y="98172"/>
                      <a:pt x="1483750" y="139880"/>
                      <a:pt x="1578642" y="178229"/>
                    </a:cubicBezTo>
                    <a:cubicBezTo>
                      <a:pt x="1665977" y="213498"/>
                      <a:pt x="1738196" y="256886"/>
                      <a:pt x="1817413" y="298314"/>
                    </a:cubicBezTo>
                    <a:cubicBezTo>
                      <a:pt x="1837007" y="297754"/>
                      <a:pt x="1856601" y="297194"/>
                      <a:pt x="1875636" y="297194"/>
                    </a:cubicBezTo>
                    <a:cubicBezTo>
                      <a:pt x="1931060" y="296914"/>
                      <a:pt x="1961571" y="300833"/>
                      <a:pt x="2016435" y="307551"/>
                    </a:cubicBezTo>
                    <a:cubicBezTo>
                      <a:pt x="2015875" y="307831"/>
                      <a:pt x="2015315" y="308111"/>
                      <a:pt x="2016435" y="307551"/>
                    </a:cubicBezTo>
                    <a:cubicBezTo>
                      <a:pt x="2017554" y="306991"/>
                      <a:pt x="2016994" y="307271"/>
                      <a:pt x="2016435" y="307551"/>
                    </a:cubicBezTo>
                    <a:cubicBezTo>
                      <a:pt x="1938897" y="301673"/>
                      <a:pt x="1887672" y="266123"/>
                      <a:pt x="1823851" y="235332"/>
                    </a:cubicBezTo>
                    <a:cubicBezTo>
                      <a:pt x="1722240" y="186346"/>
                      <a:pt x="1638825" y="131762"/>
                      <a:pt x="1533016" y="88935"/>
                    </a:cubicBezTo>
                    <a:cubicBezTo>
                      <a:pt x="1438123" y="50586"/>
                      <a:pt x="1330355" y="8878"/>
                      <a:pt x="1216428" y="24274"/>
                    </a:cubicBezTo>
                    <a:cubicBezTo>
                      <a:pt x="1190116" y="27913"/>
                      <a:pt x="1166043" y="35750"/>
                      <a:pt x="1143369" y="45827"/>
                    </a:cubicBezTo>
                    <a:cubicBezTo>
                      <a:pt x="1071150" y="77738"/>
                      <a:pt x="1010688" y="131482"/>
                      <a:pt x="929512" y="140720"/>
                    </a:cubicBezTo>
                    <a:cubicBezTo>
                      <a:pt x="857013" y="149117"/>
                      <a:pt x="789272" y="125324"/>
                      <a:pt x="716773" y="132602"/>
                    </a:cubicBezTo>
                    <a:cubicBezTo>
                      <a:pt x="647914" y="139320"/>
                      <a:pt x="583812" y="167312"/>
                      <a:pt x="528389" y="203701"/>
                    </a:cubicBezTo>
                    <a:cubicBezTo>
                      <a:pt x="364916" y="311190"/>
                      <a:pt x="254908" y="476902"/>
                      <a:pt x="134823" y="614341"/>
                    </a:cubicBezTo>
                    <a:cubicBezTo>
                      <a:pt x="99274" y="654930"/>
                      <a:pt x="64284" y="690479"/>
                      <a:pt x="24255" y="725189"/>
                    </a:cubicBezTo>
                    <a:cubicBezTo>
                      <a:pt x="19497" y="729388"/>
                      <a:pt x="20337" y="734987"/>
                      <a:pt x="24255" y="738066"/>
                    </a:cubicBezTo>
                    <a:cubicBezTo>
                      <a:pt x="84158" y="716512"/>
                      <a:pt x="144340" y="695238"/>
                      <a:pt x="204523" y="674804"/>
                    </a:cubicBezTo>
                    <a:cubicBezTo>
                      <a:pt x="315930" y="543522"/>
                      <a:pt x="421739" y="393206"/>
                      <a:pt x="574015" y="292995"/>
                    </a:cubicBezTo>
                    <a:close/>
                  </a:path>
                </a:pathLst>
              </a:custGeom>
              <a:solidFill>
                <a:srgbClr val="FF8787"/>
              </a:solidFill>
              <a:ln w="9525"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5DAEEE11-CDF4-45B0-BBC2-2B4F2005324A}"/>
                  </a:ext>
                </a:extLst>
              </p:cNvPr>
              <p:cNvSpPr/>
              <p:nvPr/>
            </p:nvSpPr>
            <p:spPr>
              <a:xfrm>
                <a:off x="7864515" y="6602732"/>
                <a:ext cx="2099388" cy="811763"/>
              </a:xfrm>
              <a:custGeom>
                <a:avLst/>
                <a:gdLst>
                  <a:gd name="connsiteX0" fmla="*/ 2055481 w 2099387"/>
                  <a:gd name="connsiteY0" fmla="*/ 371070 h 811763"/>
                  <a:gd name="connsiteX1" fmla="*/ 2043444 w 2099387"/>
                  <a:gd name="connsiteY1" fmla="*/ 371350 h 811763"/>
                  <a:gd name="connsiteX2" fmla="*/ 2018532 w 2099387"/>
                  <a:gd name="connsiteY2" fmla="*/ 368271 h 811763"/>
                  <a:gd name="connsiteX3" fmla="*/ 1908244 w 2099387"/>
                  <a:gd name="connsiteY3" fmla="*/ 361273 h 811763"/>
                  <a:gd name="connsiteX4" fmla="*/ 1352326 w 2099387"/>
                  <a:gd name="connsiteY4" fmla="*/ 448887 h 811763"/>
                  <a:gd name="connsiteX5" fmla="*/ 1254354 w 2099387"/>
                  <a:gd name="connsiteY5" fmla="*/ 497593 h 811763"/>
                  <a:gd name="connsiteX6" fmla="*/ 1201450 w 2099387"/>
                  <a:gd name="connsiteY6" fmla="*/ 526145 h 811763"/>
                  <a:gd name="connsiteX7" fmla="*/ 875905 w 2099387"/>
                  <a:gd name="connsiteY7" fmla="*/ 587726 h 811763"/>
                  <a:gd name="connsiteX8" fmla="*/ 669605 w 2099387"/>
                  <a:gd name="connsiteY8" fmla="*/ 608720 h 811763"/>
                  <a:gd name="connsiteX9" fmla="*/ 669605 w 2099387"/>
                  <a:gd name="connsiteY9" fmla="*/ 608720 h 811763"/>
                  <a:gd name="connsiteX10" fmla="*/ 452108 w 2099387"/>
                  <a:gd name="connsiteY10" fmla="*/ 670302 h 811763"/>
                  <a:gd name="connsiteX11" fmla="*/ 67500 w 2099387"/>
                  <a:gd name="connsiteY11" fmla="*/ 800465 h 811763"/>
                  <a:gd name="connsiteX12" fmla="*/ 37549 w 2099387"/>
                  <a:gd name="connsiteY12" fmla="*/ 796266 h 811763"/>
                  <a:gd name="connsiteX13" fmla="*/ 21034 w 2099387"/>
                  <a:gd name="connsiteY13" fmla="*/ 765475 h 811763"/>
                  <a:gd name="connsiteX14" fmla="*/ 35590 w 2099387"/>
                  <a:gd name="connsiteY14" fmla="*/ 733004 h 811763"/>
                  <a:gd name="connsiteX15" fmla="*/ 142798 w 2099387"/>
                  <a:gd name="connsiteY15" fmla="*/ 625235 h 811763"/>
                  <a:gd name="connsiteX16" fmla="*/ 230133 w 2099387"/>
                  <a:gd name="connsiteY16" fmla="*/ 520266 h 811763"/>
                  <a:gd name="connsiteX17" fmla="*/ 543082 w 2099387"/>
                  <a:gd name="connsiteY17" fmla="*/ 208717 h 811763"/>
                  <a:gd name="connsiteX18" fmla="*/ 746023 w 2099387"/>
                  <a:gd name="connsiteY18" fmla="*/ 132579 h 811763"/>
                  <a:gd name="connsiteX19" fmla="*/ 857150 w 2099387"/>
                  <a:gd name="connsiteY19" fmla="*/ 137058 h 811763"/>
                  <a:gd name="connsiteX20" fmla="*/ 958201 w 2099387"/>
                  <a:gd name="connsiteY20" fmla="*/ 140977 h 811763"/>
                  <a:gd name="connsiteX21" fmla="*/ 1089482 w 2099387"/>
                  <a:gd name="connsiteY21" fmla="*/ 87232 h 811763"/>
                  <a:gd name="connsiteX22" fmla="*/ 1162821 w 2099387"/>
                  <a:gd name="connsiteY22" fmla="*/ 48604 h 811763"/>
                  <a:gd name="connsiteX23" fmla="*/ 1244837 w 2099387"/>
                  <a:gd name="connsiteY23" fmla="*/ 24531 h 811763"/>
                  <a:gd name="connsiteX24" fmla="*/ 1577660 w 2099387"/>
                  <a:gd name="connsiteY24" fmla="*/ 91151 h 811763"/>
                  <a:gd name="connsiteX25" fmla="*/ 1758207 w 2099387"/>
                  <a:gd name="connsiteY25" fmla="*/ 179885 h 811763"/>
                  <a:gd name="connsiteX26" fmla="*/ 1870735 w 2099387"/>
                  <a:gd name="connsiteY26" fmla="*/ 238388 h 811763"/>
                  <a:gd name="connsiteX27" fmla="*/ 1909923 w 2099387"/>
                  <a:gd name="connsiteY27" fmla="*/ 258263 h 811763"/>
                  <a:gd name="connsiteX28" fmla="*/ 2027769 w 2099387"/>
                  <a:gd name="connsiteY28" fmla="*/ 304449 h 811763"/>
                  <a:gd name="connsiteX29" fmla="*/ 2047363 w 2099387"/>
                  <a:gd name="connsiteY29" fmla="*/ 306968 h 811763"/>
                  <a:gd name="connsiteX30" fmla="*/ 2051002 w 2099387"/>
                  <a:gd name="connsiteY30" fmla="*/ 307528 h 811763"/>
                  <a:gd name="connsiteX31" fmla="*/ 2078994 w 2099387"/>
                  <a:gd name="connsiteY31" fmla="*/ 326003 h 811763"/>
                  <a:gd name="connsiteX32" fmla="*/ 2063318 w 2099387"/>
                  <a:gd name="connsiteY32" fmla="*/ 368830 h 811763"/>
                  <a:gd name="connsiteX33" fmla="*/ 2063318 w 2099387"/>
                  <a:gd name="connsiteY33" fmla="*/ 368830 h 811763"/>
                  <a:gd name="connsiteX34" fmla="*/ 2063318 w 2099387"/>
                  <a:gd name="connsiteY34" fmla="*/ 368830 h 811763"/>
                  <a:gd name="connsiteX35" fmla="*/ 2063318 w 2099387"/>
                  <a:gd name="connsiteY35" fmla="*/ 368830 h 811763"/>
                  <a:gd name="connsiteX36" fmla="*/ 2063318 w 2099387"/>
                  <a:gd name="connsiteY36" fmla="*/ 368830 h 811763"/>
                  <a:gd name="connsiteX37" fmla="*/ 2063318 w 2099387"/>
                  <a:gd name="connsiteY37" fmla="*/ 368830 h 811763"/>
                  <a:gd name="connsiteX38" fmla="*/ 2063318 w 2099387"/>
                  <a:gd name="connsiteY38" fmla="*/ 368830 h 811763"/>
                  <a:gd name="connsiteX39" fmla="*/ 2062759 w 2099387"/>
                  <a:gd name="connsiteY39" fmla="*/ 369110 h 811763"/>
                  <a:gd name="connsiteX40" fmla="*/ 2055481 w 2099387"/>
                  <a:gd name="connsiteY40" fmla="*/ 371070 h 811763"/>
                  <a:gd name="connsiteX41" fmla="*/ 77578 w 2099387"/>
                  <a:gd name="connsiteY41" fmla="*/ 781710 h 811763"/>
                  <a:gd name="connsiteX42" fmla="*/ 77578 w 2099387"/>
                  <a:gd name="connsiteY42" fmla="*/ 781710 h 811763"/>
                  <a:gd name="connsiteX43" fmla="*/ 77578 w 2099387"/>
                  <a:gd name="connsiteY43" fmla="*/ 781710 h 811763"/>
                  <a:gd name="connsiteX44" fmla="*/ 664287 w 2099387"/>
                  <a:gd name="connsiteY44" fmla="*/ 543780 h 811763"/>
                  <a:gd name="connsiteX45" fmla="*/ 873106 w 2099387"/>
                  <a:gd name="connsiteY45" fmla="*/ 523345 h 811763"/>
                  <a:gd name="connsiteX46" fmla="*/ 1171779 w 2099387"/>
                  <a:gd name="connsiteY46" fmla="*/ 468761 h 811763"/>
                  <a:gd name="connsiteX47" fmla="*/ 1222724 w 2099387"/>
                  <a:gd name="connsiteY47" fmla="*/ 441329 h 811763"/>
                  <a:gd name="connsiteX48" fmla="*/ 1328533 w 2099387"/>
                  <a:gd name="connsiteY48" fmla="*/ 388984 h 811763"/>
                  <a:gd name="connsiteX49" fmla="*/ 1845262 w 2099387"/>
                  <a:gd name="connsiteY49" fmla="*/ 298011 h 811763"/>
                  <a:gd name="connsiteX50" fmla="*/ 1842183 w 2099387"/>
                  <a:gd name="connsiteY50" fmla="*/ 296612 h 811763"/>
                  <a:gd name="connsiteX51" fmla="*/ 1727136 w 2099387"/>
                  <a:gd name="connsiteY51" fmla="*/ 236709 h 811763"/>
                  <a:gd name="connsiteX52" fmla="*/ 1553307 w 2099387"/>
                  <a:gd name="connsiteY52" fmla="*/ 151054 h 811763"/>
                  <a:gd name="connsiteX53" fmla="*/ 1253235 w 2099387"/>
                  <a:gd name="connsiteY53" fmla="*/ 88352 h 811763"/>
                  <a:gd name="connsiteX54" fmla="*/ 1188854 w 2099387"/>
                  <a:gd name="connsiteY54" fmla="*/ 107387 h 811763"/>
                  <a:gd name="connsiteX55" fmla="*/ 1121673 w 2099387"/>
                  <a:gd name="connsiteY55" fmla="*/ 142936 h 811763"/>
                  <a:gd name="connsiteX56" fmla="*/ 965759 w 2099387"/>
                  <a:gd name="connsiteY56" fmla="*/ 204798 h 811763"/>
                  <a:gd name="connsiteX57" fmla="*/ 850152 w 2099387"/>
                  <a:gd name="connsiteY57" fmla="*/ 200879 h 811763"/>
                  <a:gd name="connsiteX58" fmla="*/ 752461 w 2099387"/>
                  <a:gd name="connsiteY58" fmla="*/ 196681 h 811763"/>
                  <a:gd name="connsiteX59" fmla="*/ 578631 w 2099387"/>
                  <a:gd name="connsiteY59" fmla="*/ 262741 h 811763"/>
                  <a:gd name="connsiteX60" fmla="*/ 280518 w 2099387"/>
                  <a:gd name="connsiteY60" fmla="*/ 561134 h 811763"/>
                  <a:gd name="connsiteX61" fmla="*/ 191784 w 2099387"/>
                  <a:gd name="connsiteY61" fmla="*/ 667783 h 811763"/>
                  <a:gd name="connsiteX62" fmla="*/ 164912 w 2099387"/>
                  <a:gd name="connsiteY62" fmla="*/ 697735 h 811763"/>
                  <a:gd name="connsiteX63" fmla="*/ 433354 w 2099387"/>
                  <a:gd name="connsiteY63" fmla="*/ 609001 h 811763"/>
                  <a:gd name="connsiteX64" fmla="*/ 655329 w 2099387"/>
                  <a:gd name="connsiteY64" fmla="*/ 546299 h 811763"/>
                  <a:gd name="connsiteX65" fmla="*/ 655329 w 2099387"/>
                  <a:gd name="connsiteY65" fmla="*/ 546299 h 811763"/>
                  <a:gd name="connsiteX66" fmla="*/ 664287 w 2099387"/>
                  <a:gd name="connsiteY66" fmla="*/ 543780 h 811763"/>
                  <a:gd name="connsiteX67" fmla="*/ 662047 w 2099387"/>
                  <a:gd name="connsiteY67" fmla="*/ 577649 h 811763"/>
                  <a:gd name="connsiteX68" fmla="*/ 662327 w 2099387"/>
                  <a:gd name="connsiteY68" fmla="*/ 577649 h 811763"/>
                  <a:gd name="connsiteX69" fmla="*/ 662047 w 2099387"/>
                  <a:gd name="connsiteY69" fmla="*/ 577649 h 811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2099387" h="811763">
                    <a:moveTo>
                      <a:pt x="2055481" y="371070"/>
                    </a:moveTo>
                    <a:cubicBezTo>
                      <a:pt x="2051562" y="371909"/>
                      <a:pt x="2047363" y="372189"/>
                      <a:pt x="2043444" y="371350"/>
                    </a:cubicBezTo>
                    <a:cubicBezTo>
                      <a:pt x="2034767" y="370510"/>
                      <a:pt x="2026369" y="369670"/>
                      <a:pt x="2018532" y="368271"/>
                    </a:cubicBezTo>
                    <a:cubicBezTo>
                      <a:pt x="1979343" y="363512"/>
                      <a:pt x="1952191" y="360993"/>
                      <a:pt x="1908244" y="361273"/>
                    </a:cubicBezTo>
                    <a:cubicBezTo>
                      <a:pt x="1680950" y="362952"/>
                      <a:pt x="1499283" y="391504"/>
                      <a:pt x="1352326" y="448887"/>
                    </a:cubicBezTo>
                    <a:cubicBezTo>
                      <a:pt x="1318736" y="462043"/>
                      <a:pt x="1287385" y="479398"/>
                      <a:pt x="1254354" y="497593"/>
                    </a:cubicBezTo>
                    <a:cubicBezTo>
                      <a:pt x="1236720" y="507390"/>
                      <a:pt x="1219365" y="516907"/>
                      <a:pt x="1201450" y="526145"/>
                    </a:cubicBezTo>
                    <a:cubicBezTo>
                      <a:pt x="1097600" y="579049"/>
                      <a:pt x="984793" y="583528"/>
                      <a:pt x="875905" y="587726"/>
                    </a:cubicBezTo>
                    <a:cubicBezTo>
                      <a:pt x="803686" y="590526"/>
                      <a:pt x="736505" y="593045"/>
                      <a:pt x="669605" y="608720"/>
                    </a:cubicBezTo>
                    <a:lnTo>
                      <a:pt x="669605" y="608720"/>
                    </a:lnTo>
                    <a:cubicBezTo>
                      <a:pt x="595147" y="626355"/>
                      <a:pt x="520968" y="648749"/>
                      <a:pt x="452108" y="670302"/>
                    </a:cubicBezTo>
                    <a:cubicBezTo>
                      <a:pt x="330904" y="708091"/>
                      <a:pt x="204940" y="750639"/>
                      <a:pt x="67500" y="800465"/>
                    </a:cubicBezTo>
                    <a:cubicBezTo>
                      <a:pt x="57423" y="804104"/>
                      <a:pt x="46227" y="802424"/>
                      <a:pt x="37549" y="796266"/>
                    </a:cubicBezTo>
                    <a:cubicBezTo>
                      <a:pt x="27472" y="788988"/>
                      <a:pt x="21594" y="777791"/>
                      <a:pt x="21034" y="765475"/>
                    </a:cubicBezTo>
                    <a:cubicBezTo>
                      <a:pt x="20474" y="753158"/>
                      <a:pt x="25793" y="741402"/>
                      <a:pt x="35590" y="733004"/>
                    </a:cubicBezTo>
                    <a:cubicBezTo>
                      <a:pt x="72819" y="700534"/>
                      <a:pt x="106969" y="666383"/>
                      <a:pt x="142798" y="625235"/>
                    </a:cubicBezTo>
                    <a:cubicBezTo>
                      <a:pt x="172190" y="591645"/>
                      <a:pt x="200182" y="556936"/>
                      <a:pt x="230133" y="520266"/>
                    </a:cubicBezTo>
                    <a:cubicBezTo>
                      <a:pt x="321386" y="408299"/>
                      <a:pt x="415719" y="292413"/>
                      <a:pt x="543082" y="208717"/>
                    </a:cubicBezTo>
                    <a:cubicBezTo>
                      <a:pt x="609982" y="164770"/>
                      <a:pt x="678282" y="139017"/>
                      <a:pt x="746023" y="132579"/>
                    </a:cubicBezTo>
                    <a:cubicBezTo>
                      <a:pt x="784931" y="128661"/>
                      <a:pt x="821601" y="132859"/>
                      <a:pt x="857150" y="137058"/>
                    </a:cubicBezTo>
                    <a:cubicBezTo>
                      <a:pt x="892140" y="140977"/>
                      <a:pt x="924890" y="144616"/>
                      <a:pt x="958201" y="140977"/>
                    </a:cubicBezTo>
                    <a:cubicBezTo>
                      <a:pt x="1005227" y="135658"/>
                      <a:pt x="1046095" y="112145"/>
                      <a:pt x="1089482" y="87232"/>
                    </a:cubicBezTo>
                    <a:cubicBezTo>
                      <a:pt x="1112716" y="73797"/>
                      <a:pt x="1137069" y="59801"/>
                      <a:pt x="1162821" y="48604"/>
                    </a:cubicBezTo>
                    <a:cubicBezTo>
                      <a:pt x="1191093" y="36007"/>
                      <a:pt x="1217965" y="28170"/>
                      <a:pt x="1244837" y="24531"/>
                    </a:cubicBezTo>
                    <a:cubicBezTo>
                      <a:pt x="1370241" y="7456"/>
                      <a:pt x="1490046" y="55882"/>
                      <a:pt x="1577660" y="91151"/>
                    </a:cubicBezTo>
                    <a:cubicBezTo>
                      <a:pt x="1643721" y="117744"/>
                      <a:pt x="1701944" y="149374"/>
                      <a:pt x="1758207" y="179885"/>
                    </a:cubicBezTo>
                    <a:cubicBezTo>
                      <a:pt x="1794317" y="199480"/>
                      <a:pt x="1831546" y="219634"/>
                      <a:pt x="1870735" y="238388"/>
                    </a:cubicBezTo>
                    <a:cubicBezTo>
                      <a:pt x="1884171" y="244826"/>
                      <a:pt x="1897047" y="251545"/>
                      <a:pt x="1909923" y="258263"/>
                    </a:cubicBezTo>
                    <a:cubicBezTo>
                      <a:pt x="1949392" y="278697"/>
                      <a:pt x="1984661" y="296891"/>
                      <a:pt x="2027769" y="304449"/>
                    </a:cubicBezTo>
                    <a:cubicBezTo>
                      <a:pt x="2033927" y="305289"/>
                      <a:pt x="2040645" y="306129"/>
                      <a:pt x="2047363" y="306968"/>
                    </a:cubicBezTo>
                    <a:lnTo>
                      <a:pt x="2051002" y="307528"/>
                    </a:lnTo>
                    <a:cubicBezTo>
                      <a:pt x="2062759" y="308088"/>
                      <a:pt x="2073955" y="314806"/>
                      <a:pt x="2078994" y="326003"/>
                    </a:cubicBezTo>
                    <a:cubicBezTo>
                      <a:pt x="2086272" y="341958"/>
                      <a:pt x="2078994" y="360993"/>
                      <a:pt x="2063318" y="368830"/>
                    </a:cubicBezTo>
                    <a:lnTo>
                      <a:pt x="2063318" y="368830"/>
                    </a:lnTo>
                    <a:cubicBezTo>
                      <a:pt x="2063318" y="368830"/>
                      <a:pt x="2063318" y="368830"/>
                      <a:pt x="2063318" y="368830"/>
                    </a:cubicBezTo>
                    <a:cubicBezTo>
                      <a:pt x="2063318" y="368830"/>
                      <a:pt x="2063318" y="368830"/>
                      <a:pt x="2063318" y="368830"/>
                    </a:cubicBezTo>
                    <a:lnTo>
                      <a:pt x="2063318" y="368830"/>
                    </a:lnTo>
                    <a:cubicBezTo>
                      <a:pt x="2063318" y="368830"/>
                      <a:pt x="2063318" y="368830"/>
                      <a:pt x="2063318" y="368830"/>
                    </a:cubicBezTo>
                    <a:lnTo>
                      <a:pt x="2063318" y="368830"/>
                    </a:lnTo>
                    <a:cubicBezTo>
                      <a:pt x="2063038" y="368830"/>
                      <a:pt x="2063038" y="368830"/>
                      <a:pt x="2062759" y="369110"/>
                    </a:cubicBezTo>
                    <a:cubicBezTo>
                      <a:pt x="2059960" y="369950"/>
                      <a:pt x="2057720" y="370790"/>
                      <a:pt x="2055481" y="371070"/>
                    </a:cubicBezTo>
                    <a:close/>
                    <a:moveTo>
                      <a:pt x="77578" y="781710"/>
                    </a:moveTo>
                    <a:cubicBezTo>
                      <a:pt x="77578" y="781710"/>
                      <a:pt x="77578" y="781710"/>
                      <a:pt x="77578" y="781710"/>
                    </a:cubicBezTo>
                    <a:cubicBezTo>
                      <a:pt x="77578" y="781710"/>
                      <a:pt x="77578" y="781710"/>
                      <a:pt x="77578" y="781710"/>
                    </a:cubicBezTo>
                    <a:close/>
                    <a:moveTo>
                      <a:pt x="664287" y="543780"/>
                    </a:moveTo>
                    <a:cubicBezTo>
                      <a:pt x="733426" y="528664"/>
                      <a:pt x="804246" y="525865"/>
                      <a:pt x="873106" y="523345"/>
                    </a:cubicBezTo>
                    <a:cubicBezTo>
                      <a:pt x="979754" y="519147"/>
                      <a:pt x="1080525" y="515228"/>
                      <a:pt x="1171779" y="468761"/>
                    </a:cubicBezTo>
                    <a:cubicBezTo>
                      <a:pt x="1189134" y="460084"/>
                      <a:pt x="1205929" y="450567"/>
                      <a:pt x="1222724" y="441329"/>
                    </a:cubicBezTo>
                    <a:cubicBezTo>
                      <a:pt x="1256314" y="422855"/>
                      <a:pt x="1291024" y="403540"/>
                      <a:pt x="1328533" y="388984"/>
                    </a:cubicBezTo>
                    <a:cubicBezTo>
                      <a:pt x="1469052" y="334120"/>
                      <a:pt x="1638402" y="304169"/>
                      <a:pt x="1845262" y="298011"/>
                    </a:cubicBezTo>
                    <a:cubicBezTo>
                      <a:pt x="1844142" y="297451"/>
                      <a:pt x="1843303" y="297171"/>
                      <a:pt x="1842183" y="296612"/>
                    </a:cubicBezTo>
                    <a:cubicBezTo>
                      <a:pt x="1801595" y="277017"/>
                      <a:pt x="1763526" y="256583"/>
                      <a:pt x="1727136" y="236709"/>
                    </a:cubicBezTo>
                    <a:cubicBezTo>
                      <a:pt x="1670033" y="205638"/>
                      <a:pt x="1616009" y="176527"/>
                      <a:pt x="1553307" y="151054"/>
                    </a:cubicBezTo>
                    <a:cubicBezTo>
                      <a:pt x="1467932" y="116624"/>
                      <a:pt x="1361563" y="73797"/>
                      <a:pt x="1253235" y="88352"/>
                    </a:cubicBezTo>
                    <a:cubicBezTo>
                      <a:pt x="1232521" y="91151"/>
                      <a:pt x="1211527" y="97310"/>
                      <a:pt x="1188854" y="107387"/>
                    </a:cubicBezTo>
                    <a:cubicBezTo>
                      <a:pt x="1166180" y="117464"/>
                      <a:pt x="1144346" y="129780"/>
                      <a:pt x="1121673" y="142936"/>
                    </a:cubicBezTo>
                    <a:cubicBezTo>
                      <a:pt x="1074647" y="170088"/>
                      <a:pt x="1025941" y="197800"/>
                      <a:pt x="965759" y="204798"/>
                    </a:cubicBezTo>
                    <a:cubicBezTo>
                      <a:pt x="925170" y="209557"/>
                      <a:pt x="887102" y="205078"/>
                      <a:pt x="850152" y="200879"/>
                    </a:cubicBezTo>
                    <a:cubicBezTo>
                      <a:pt x="816562" y="196960"/>
                      <a:pt x="784651" y="193322"/>
                      <a:pt x="752461" y="196681"/>
                    </a:cubicBezTo>
                    <a:cubicBezTo>
                      <a:pt x="695358" y="202279"/>
                      <a:pt x="636854" y="224393"/>
                      <a:pt x="578631" y="262741"/>
                    </a:cubicBezTo>
                    <a:cubicBezTo>
                      <a:pt x="459666" y="340838"/>
                      <a:pt x="368413" y="452806"/>
                      <a:pt x="280518" y="561134"/>
                    </a:cubicBezTo>
                    <a:cubicBezTo>
                      <a:pt x="251687" y="596684"/>
                      <a:pt x="221736" y="633353"/>
                      <a:pt x="191784" y="667783"/>
                    </a:cubicBezTo>
                    <a:cubicBezTo>
                      <a:pt x="182827" y="678140"/>
                      <a:pt x="173869" y="687937"/>
                      <a:pt x="164912" y="697735"/>
                    </a:cubicBezTo>
                    <a:cubicBezTo>
                      <a:pt x="258405" y="665264"/>
                      <a:pt x="346859" y="635872"/>
                      <a:pt x="433354" y="609001"/>
                    </a:cubicBezTo>
                    <a:cubicBezTo>
                      <a:pt x="503613" y="587167"/>
                      <a:pt x="578911" y="564213"/>
                      <a:pt x="655329" y="546299"/>
                    </a:cubicBezTo>
                    <a:lnTo>
                      <a:pt x="655329" y="546299"/>
                    </a:lnTo>
                    <a:cubicBezTo>
                      <a:pt x="657848" y="545459"/>
                      <a:pt x="661207" y="544619"/>
                      <a:pt x="664287" y="543780"/>
                    </a:cubicBezTo>
                    <a:close/>
                    <a:moveTo>
                      <a:pt x="662047" y="577649"/>
                    </a:moveTo>
                    <a:lnTo>
                      <a:pt x="662327" y="577649"/>
                    </a:lnTo>
                    <a:lnTo>
                      <a:pt x="662047" y="577649"/>
                    </a:lnTo>
                    <a:close/>
                  </a:path>
                </a:pathLst>
              </a:custGeom>
              <a:solidFill>
                <a:srgbClr val="3F4242"/>
              </a:solidFill>
              <a:ln w="9525"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C8A26879-2D8D-45EE-A206-CD3425F11651}"/>
                  </a:ext>
                </a:extLst>
              </p:cNvPr>
              <p:cNvSpPr/>
              <p:nvPr/>
            </p:nvSpPr>
            <p:spPr>
              <a:xfrm>
                <a:off x="7900105" y="6910809"/>
                <a:ext cx="2015412" cy="727788"/>
              </a:xfrm>
              <a:custGeom>
                <a:avLst/>
                <a:gdLst>
                  <a:gd name="connsiteX0" fmla="*/ 1872374 w 2015412"/>
                  <a:gd name="connsiteY0" fmla="*/ 21006 h 727787"/>
                  <a:gd name="connsiteX1" fmla="*/ 1304979 w 2015412"/>
                  <a:gd name="connsiteY1" fmla="*/ 110859 h 727787"/>
                  <a:gd name="connsiteX2" fmla="*/ 1151024 w 2015412"/>
                  <a:gd name="connsiteY2" fmla="*/ 189517 h 727787"/>
                  <a:gd name="connsiteX3" fmla="*/ 626737 w 2015412"/>
                  <a:gd name="connsiteY3" fmla="*/ 269573 h 727787"/>
                  <a:gd name="connsiteX4" fmla="*/ 407001 w 2015412"/>
                  <a:gd name="connsiteY4" fmla="*/ 331715 h 727787"/>
                  <a:gd name="connsiteX5" fmla="*/ 20994 w 2015412"/>
                  <a:gd name="connsiteY5" fmla="*/ 462157 h 727787"/>
                  <a:gd name="connsiteX6" fmla="*/ 27432 w 2015412"/>
                  <a:gd name="connsiteY6" fmla="*/ 464116 h 727787"/>
                  <a:gd name="connsiteX7" fmla="*/ 146117 w 2015412"/>
                  <a:gd name="connsiteY7" fmla="*/ 497427 h 727787"/>
                  <a:gd name="connsiteX8" fmla="*/ 439752 w 2015412"/>
                  <a:gd name="connsiteY8" fmla="*/ 608554 h 727787"/>
                  <a:gd name="connsiteX9" fmla="*/ 828278 w 2015412"/>
                  <a:gd name="connsiteY9" fmla="*/ 711004 h 727787"/>
                  <a:gd name="connsiteX10" fmla="*/ 1075167 w 2015412"/>
                  <a:gd name="connsiteY10" fmla="*/ 643824 h 727787"/>
                  <a:gd name="connsiteX11" fmla="*/ 1335770 w 2015412"/>
                  <a:gd name="connsiteY11" fmla="*/ 600157 h 727787"/>
                  <a:gd name="connsiteX12" fmla="*/ 1892528 w 2015412"/>
                  <a:gd name="connsiteY12" fmla="*/ 119817 h 727787"/>
                  <a:gd name="connsiteX13" fmla="*/ 1907364 w 2015412"/>
                  <a:gd name="connsiteY13" fmla="*/ 108620 h 727787"/>
                  <a:gd name="connsiteX14" fmla="*/ 2019891 w 2015412"/>
                  <a:gd name="connsiteY14" fmla="*/ 31922 h 727787"/>
                  <a:gd name="connsiteX15" fmla="*/ 1872374 w 2015412"/>
                  <a:gd name="connsiteY15" fmla="*/ 21006 h 727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15412" h="727787">
                    <a:moveTo>
                      <a:pt x="1872374" y="21006"/>
                    </a:moveTo>
                    <a:cubicBezTo>
                      <a:pt x="1685109" y="22405"/>
                      <a:pt x="1480768" y="42279"/>
                      <a:pt x="1304979" y="110859"/>
                    </a:cubicBezTo>
                    <a:cubicBezTo>
                      <a:pt x="1250955" y="131853"/>
                      <a:pt x="1202809" y="163204"/>
                      <a:pt x="1151024" y="189517"/>
                    </a:cubicBezTo>
                    <a:cubicBezTo>
                      <a:pt x="988112" y="272372"/>
                      <a:pt x="799167" y="228705"/>
                      <a:pt x="626737" y="269573"/>
                    </a:cubicBezTo>
                    <a:cubicBezTo>
                      <a:pt x="552559" y="287208"/>
                      <a:pt x="479500" y="309042"/>
                      <a:pt x="407001" y="331715"/>
                    </a:cubicBezTo>
                    <a:cubicBezTo>
                      <a:pt x="277399" y="372023"/>
                      <a:pt x="148637" y="415971"/>
                      <a:pt x="20994" y="462157"/>
                    </a:cubicBezTo>
                    <a:cubicBezTo>
                      <a:pt x="22673" y="463277"/>
                      <a:pt x="24633" y="464116"/>
                      <a:pt x="27432" y="464116"/>
                    </a:cubicBezTo>
                    <a:cubicBezTo>
                      <a:pt x="68300" y="463557"/>
                      <a:pt x="118965" y="488469"/>
                      <a:pt x="146117" y="497427"/>
                    </a:cubicBezTo>
                    <a:cubicBezTo>
                      <a:pt x="246608" y="530177"/>
                      <a:pt x="345979" y="565447"/>
                      <a:pt x="439752" y="608554"/>
                    </a:cubicBezTo>
                    <a:cubicBezTo>
                      <a:pt x="558437" y="662858"/>
                      <a:pt x="681321" y="721082"/>
                      <a:pt x="828278" y="711004"/>
                    </a:cubicBezTo>
                    <a:cubicBezTo>
                      <a:pt x="915053" y="705126"/>
                      <a:pt x="992591" y="665938"/>
                      <a:pt x="1075167" y="643824"/>
                    </a:cubicBezTo>
                    <a:cubicBezTo>
                      <a:pt x="1160821" y="620871"/>
                      <a:pt x="1250395" y="624230"/>
                      <a:pt x="1335770" y="600157"/>
                    </a:cubicBezTo>
                    <a:cubicBezTo>
                      <a:pt x="1605332" y="524019"/>
                      <a:pt x="1698265" y="270413"/>
                      <a:pt x="1892528" y="119817"/>
                    </a:cubicBezTo>
                    <a:cubicBezTo>
                      <a:pt x="1897287" y="116178"/>
                      <a:pt x="1902325" y="112259"/>
                      <a:pt x="1907364" y="108620"/>
                    </a:cubicBezTo>
                    <a:cubicBezTo>
                      <a:pt x="1949631" y="77269"/>
                      <a:pt x="1971465" y="54596"/>
                      <a:pt x="2019891" y="31922"/>
                    </a:cubicBezTo>
                    <a:cubicBezTo>
                      <a:pt x="1964747" y="25484"/>
                      <a:pt x="1927798" y="20726"/>
                      <a:pt x="1872374" y="21006"/>
                    </a:cubicBezTo>
                    <a:close/>
                  </a:path>
                </a:pathLst>
              </a:custGeom>
              <a:solidFill>
                <a:srgbClr val="FF6464"/>
              </a:solidFill>
              <a:ln w="9525"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4CDABA43-EC74-49C7-B590-2966B3EA62A8}"/>
                  </a:ext>
                </a:extLst>
              </p:cNvPr>
              <p:cNvSpPr/>
              <p:nvPr/>
            </p:nvSpPr>
            <p:spPr>
              <a:xfrm>
                <a:off x="8385272" y="7244227"/>
                <a:ext cx="475861" cy="223935"/>
              </a:xfrm>
              <a:custGeom>
                <a:avLst/>
                <a:gdLst>
                  <a:gd name="connsiteX0" fmla="*/ 459094 w 475861"/>
                  <a:gd name="connsiteY0" fmla="*/ 95525 h 223934"/>
                  <a:gd name="connsiteX1" fmla="*/ 256843 w 475861"/>
                  <a:gd name="connsiteY1" fmla="*/ 197728 h 223934"/>
                  <a:gd name="connsiteX2" fmla="*/ 34036 w 475861"/>
                  <a:gd name="connsiteY2" fmla="*/ 156398 h 223934"/>
                  <a:gd name="connsiteX3" fmla="*/ 236287 w 475861"/>
                  <a:gd name="connsiteY3" fmla="*/ 54195 h 223934"/>
                  <a:gd name="connsiteX4" fmla="*/ 459094 w 475861"/>
                  <a:gd name="connsiteY4" fmla="*/ 95525 h 2239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5861" h="223934">
                    <a:moveTo>
                      <a:pt x="459094" y="95525"/>
                    </a:moveTo>
                    <a:cubicBezTo>
                      <a:pt x="464770" y="135160"/>
                      <a:pt x="374219" y="180918"/>
                      <a:pt x="256843" y="197728"/>
                    </a:cubicBezTo>
                    <a:cubicBezTo>
                      <a:pt x="139466" y="214537"/>
                      <a:pt x="39712" y="196033"/>
                      <a:pt x="34036" y="156398"/>
                    </a:cubicBezTo>
                    <a:cubicBezTo>
                      <a:pt x="28360" y="116762"/>
                      <a:pt x="118911" y="71004"/>
                      <a:pt x="236287" y="54195"/>
                    </a:cubicBezTo>
                    <a:cubicBezTo>
                      <a:pt x="353664" y="37385"/>
                      <a:pt x="453418" y="55889"/>
                      <a:pt x="459094" y="95525"/>
                    </a:cubicBezTo>
                    <a:close/>
                  </a:path>
                </a:pathLst>
              </a:custGeom>
              <a:solidFill>
                <a:srgbClr val="FF7D7D"/>
              </a:solidFill>
              <a:ln w="9525"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B9D1FF87-C5AF-456E-8471-A6D0D03E9F3C}"/>
                  </a:ext>
                </a:extLst>
              </p:cNvPr>
              <p:cNvSpPr/>
              <p:nvPr/>
            </p:nvSpPr>
            <p:spPr>
              <a:xfrm>
                <a:off x="9058785" y="7018938"/>
                <a:ext cx="503853" cy="335902"/>
              </a:xfrm>
              <a:custGeom>
                <a:avLst/>
                <a:gdLst>
                  <a:gd name="connsiteX0" fmla="*/ 449652 w 503853"/>
                  <a:gd name="connsiteY0" fmla="*/ 93983 h 335902"/>
                  <a:gd name="connsiteX1" fmla="*/ 282729 w 503853"/>
                  <a:gd name="connsiteY1" fmla="*/ 247239 h 335902"/>
                  <a:gd name="connsiteX2" fmla="*/ 57068 w 503853"/>
                  <a:gd name="connsiteY2" fmla="*/ 267928 h 335902"/>
                  <a:gd name="connsiteX3" fmla="*/ 223991 w 503853"/>
                  <a:gd name="connsiteY3" fmla="*/ 114671 h 335902"/>
                  <a:gd name="connsiteX4" fmla="*/ 449652 w 503853"/>
                  <a:gd name="connsiteY4" fmla="*/ 93983 h 335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3853" h="335902">
                    <a:moveTo>
                      <a:pt x="449652" y="93983"/>
                    </a:moveTo>
                    <a:cubicBezTo>
                      <a:pt x="465872" y="130590"/>
                      <a:pt x="391138" y="199205"/>
                      <a:pt x="282729" y="247239"/>
                    </a:cubicBezTo>
                    <a:cubicBezTo>
                      <a:pt x="174319" y="295273"/>
                      <a:pt x="73288" y="304535"/>
                      <a:pt x="57068" y="267928"/>
                    </a:cubicBezTo>
                    <a:cubicBezTo>
                      <a:pt x="40848" y="231320"/>
                      <a:pt x="115582" y="162705"/>
                      <a:pt x="223991" y="114671"/>
                    </a:cubicBezTo>
                    <a:cubicBezTo>
                      <a:pt x="332401" y="66638"/>
                      <a:pt x="433432" y="57375"/>
                      <a:pt x="449652" y="93983"/>
                    </a:cubicBezTo>
                    <a:close/>
                  </a:path>
                </a:pathLst>
              </a:custGeom>
              <a:solidFill>
                <a:srgbClr val="FF7D7D"/>
              </a:solidFill>
              <a:ln w="9525"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D35D0E0D-F5FE-4DC2-9A2E-05D4C10B7796}"/>
                  </a:ext>
                </a:extLst>
              </p:cNvPr>
              <p:cNvSpPr/>
              <p:nvPr/>
            </p:nvSpPr>
            <p:spPr>
              <a:xfrm>
                <a:off x="8652902" y="6810349"/>
                <a:ext cx="475861" cy="223935"/>
              </a:xfrm>
              <a:custGeom>
                <a:avLst/>
                <a:gdLst>
                  <a:gd name="connsiteX0" fmla="*/ 455050 w 475861"/>
                  <a:gd name="connsiteY0" fmla="*/ 31052 h 223934"/>
                  <a:gd name="connsiteX1" fmla="*/ 273103 w 475861"/>
                  <a:gd name="connsiteY1" fmla="*/ 218597 h 223934"/>
                  <a:gd name="connsiteX2" fmla="*/ 21457 w 475861"/>
                  <a:gd name="connsiteY2" fmla="*/ 132382 h 223934"/>
                  <a:gd name="connsiteX3" fmla="*/ 243432 w 475861"/>
                  <a:gd name="connsiteY3" fmla="*/ 103551 h 223934"/>
                  <a:gd name="connsiteX4" fmla="*/ 455050 w 475861"/>
                  <a:gd name="connsiteY4" fmla="*/ 31052 h 2239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5861" h="223934">
                    <a:moveTo>
                      <a:pt x="455050" y="31052"/>
                    </a:moveTo>
                    <a:cubicBezTo>
                      <a:pt x="463728" y="70241"/>
                      <a:pt x="388710" y="193125"/>
                      <a:pt x="273103" y="218597"/>
                    </a:cubicBezTo>
                    <a:cubicBezTo>
                      <a:pt x="157497" y="244070"/>
                      <a:pt x="30134" y="171571"/>
                      <a:pt x="21457" y="132382"/>
                    </a:cubicBezTo>
                    <a:cubicBezTo>
                      <a:pt x="12779" y="93194"/>
                      <a:pt x="127546" y="129024"/>
                      <a:pt x="243432" y="103551"/>
                    </a:cubicBezTo>
                    <a:cubicBezTo>
                      <a:pt x="359318" y="78078"/>
                      <a:pt x="446373" y="-8136"/>
                      <a:pt x="455050" y="31052"/>
                    </a:cubicBezTo>
                    <a:close/>
                  </a:path>
                </a:pathLst>
              </a:custGeom>
              <a:solidFill>
                <a:srgbClr val="FF7D7D"/>
              </a:solidFill>
              <a:ln w="9525"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3CD033D0-4108-4F25-B4D2-D2C69E8AB6B4}"/>
                  </a:ext>
                </a:extLst>
              </p:cNvPr>
              <p:cNvSpPr/>
              <p:nvPr/>
            </p:nvSpPr>
            <p:spPr>
              <a:xfrm>
                <a:off x="7899825" y="6910821"/>
                <a:ext cx="2015412" cy="727788"/>
              </a:xfrm>
              <a:custGeom>
                <a:avLst/>
                <a:gdLst>
                  <a:gd name="connsiteX0" fmla="*/ 1335771 w 2015412"/>
                  <a:gd name="connsiteY0" fmla="*/ 479780 h 727787"/>
                  <a:gd name="connsiteX1" fmla="*/ 1051373 w 2015412"/>
                  <a:gd name="connsiteY1" fmla="*/ 528486 h 727787"/>
                  <a:gd name="connsiteX2" fmla="*/ 781252 w 2015412"/>
                  <a:gd name="connsiteY2" fmla="*/ 600705 h 727787"/>
                  <a:gd name="connsiteX3" fmla="*/ 360535 w 2015412"/>
                  <a:gd name="connsiteY3" fmla="*/ 505253 h 727787"/>
                  <a:gd name="connsiteX4" fmla="*/ 128203 w 2015412"/>
                  <a:gd name="connsiteY4" fmla="*/ 424356 h 727787"/>
                  <a:gd name="connsiteX5" fmla="*/ 20994 w 2015412"/>
                  <a:gd name="connsiteY5" fmla="*/ 461866 h 727787"/>
                  <a:gd name="connsiteX6" fmla="*/ 27432 w 2015412"/>
                  <a:gd name="connsiteY6" fmla="*/ 463825 h 727787"/>
                  <a:gd name="connsiteX7" fmla="*/ 146117 w 2015412"/>
                  <a:gd name="connsiteY7" fmla="*/ 497135 h 727787"/>
                  <a:gd name="connsiteX8" fmla="*/ 439752 w 2015412"/>
                  <a:gd name="connsiteY8" fmla="*/ 608263 h 727787"/>
                  <a:gd name="connsiteX9" fmla="*/ 828278 w 2015412"/>
                  <a:gd name="connsiteY9" fmla="*/ 710713 h 727787"/>
                  <a:gd name="connsiteX10" fmla="*/ 1075166 w 2015412"/>
                  <a:gd name="connsiteY10" fmla="*/ 643532 h 727787"/>
                  <a:gd name="connsiteX11" fmla="*/ 1335771 w 2015412"/>
                  <a:gd name="connsiteY11" fmla="*/ 599865 h 727787"/>
                  <a:gd name="connsiteX12" fmla="*/ 1892528 w 2015412"/>
                  <a:gd name="connsiteY12" fmla="*/ 119525 h 727787"/>
                  <a:gd name="connsiteX13" fmla="*/ 1907364 w 2015412"/>
                  <a:gd name="connsiteY13" fmla="*/ 108328 h 727787"/>
                  <a:gd name="connsiteX14" fmla="*/ 2019891 w 2015412"/>
                  <a:gd name="connsiteY14" fmla="*/ 31631 h 727787"/>
                  <a:gd name="connsiteX15" fmla="*/ 1906524 w 2015412"/>
                  <a:gd name="connsiteY15" fmla="*/ 20994 h 727787"/>
                  <a:gd name="connsiteX16" fmla="*/ 1335771 w 2015412"/>
                  <a:gd name="connsiteY16" fmla="*/ 479780 h 727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5412" h="727787">
                    <a:moveTo>
                      <a:pt x="1335771" y="479780"/>
                    </a:moveTo>
                    <a:cubicBezTo>
                      <a:pt x="1242278" y="505533"/>
                      <a:pt x="1144866" y="504133"/>
                      <a:pt x="1051373" y="528486"/>
                    </a:cubicBezTo>
                    <a:cubicBezTo>
                      <a:pt x="960960" y="552279"/>
                      <a:pt x="875865" y="592867"/>
                      <a:pt x="781252" y="600705"/>
                    </a:cubicBezTo>
                    <a:cubicBezTo>
                      <a:pt x="621139" y="613581"/>
                      <a:pt x="488457" y="557598"/>
                      <a:pt x="360535" y="505253"/>
                    </a:cubicBezTo>
                    <a:cubicBezTo>
                      <a:pt x="285797" y="474742"/>
                      <a:pt x="207699" y="448429"/>
                      <a:pt x="128203" y="424356"/>
                    </a:cubicBezTo>
                    <a:cubicBezTo>
                      <a:pt x="92373" y="436953"/>
                      <a:pt x="56543" y="448989"/>
                      <a:pt x="20994" y="461866"/>
                    </a:cubicBezTo>
                    <a:cubicBezTo>
                      <a:pt x="22673" y="462985"/>
                      <a:pt x="24633" y="463825"/>
                      <a:pt x="27432" y="463825"/>
                    </a:cubicBezTo>
                    <a:cubicBezTo>
                      <a:pt x="68300" y="463265"/>
                      <a:pt x="118965" y="488178"/>
                      <a:pt x="146117" y="497135"/>
                    </a:cubicBezTo>
                    <a:cubicBezTo>
                      <a:pt x="246608" y="529886"/>
                      <a:pt x="345979" y="565155"/>
                      <a:pt x="439752" y="608263"/>
                    </a:cubicBezTo>
                    <a:cubicBezTo>
                      <a:pt x="558437" y="662567"/>
                      <a:pt x="681321" y="720790"/>
                      <a:pt x="828278" y="710713"/>
                    </a:cubicBezTo>
                    <a:cubicBezTo>
                      <a:pt x="915053" y="704834"/>
                      <a:pt x="992591" y="665646"/>
                      <a:pt x="1075166" y="643532"/>
                    </a:cubicBezTo>
                    <a:cubicBezTo>
                      <a:pt x="1160822" y="620579"/>
                      <a:pt x="1250395" y="623938"/>
                      <a:pt x="1335771" y="599865"/>
                    </a:cubicBezTo>
                    <a:cubicBezTo>
                      <a:pt x="1605332" y="523727"/>
                      <a:pt x="1698265" y="270121"/>
                      <a:pt x="1892528" y="119525"/>
                    </a:cubicBezTo>
                    <a:cubicBezTo>
                      <a:pt x="1897287" y="115886"/>
                      <a:pt x="1902325" y="111967"/>
                      <a:pt x="1907364" y="108328"/>
                    </a:cubicBezTo>
                    <a:cubicBezTo>
                      <a:pt x="1949632" y="76978"/>
                      <a:pt x="1971465" y="54304"/>
                      <a:pt x="2019891" y="31631"/>
                    </a:cubicBezTo>
                    <a:cubicBezTo>
                      <a:pt x="1977063" y="26312"/>
                      <a:pt x="1944873" y="22394"/>
                      <a:pt x="1906524" y="20994"/>
                    </a:cubicBezTo>
                    <a:cubicBezTo>
                      <a:pt x="1720658" y="177748"/>
                      <a:pt x="1609531" y="403922"/>
                      <a:pt x="1335771" y="479780"/>
                    </a:cubicBezTo>
                    <a:close/>
                  </a:path>
                </a:pathLst>
              </a:custGeom>
              <a:solidFill>
                <a:srgbClr val="FF4242"/>
              </a:solidFill>
              <a:ln w="9525"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673566D8-7EBE-4562-AB08-EAEFF2CD5A69}"/>
                  </a:ext>
                </a:extLst>
              </p:cNvPr>
              <p:cNvSpPr/>
              <p:nvPr/>
            </p:nvSpPr>
            <p:spPr>
              <a:xfrm>
                <a:off x="7899825" y="6910529"/>
                <a:ext cx="2015412" cy="503853"/>
              </a:xfrm>
              <a:custGeom>
                <a:avLst/>
                <a:gdLst>
                  <a:gd name="connsiteX0" fmla="*/ 157034 w 2015412"/>
                  <a:gd name="connsiteY0" fmla="*/ 501346 h 503853"/>
                  <a:gd name="connsiteX1" fmla="*/ 444510 w 2015412"/>
                  <a:gd name="connsiteY1" fmla="*/ 405334 h 503853"/>
                  <a:gd name="connsiteX2" fmla="*/ 664246 w 2015412"/>
                  <a:gd name="connsiteY2" fmla="*/ 343192 h 503853"/>
                  <a:gd name="connsiteX3" fmla="*/ 1188533 w 2015412"/>
                  <a:gd name="connsiteY3" fmla="*/ 263135 h 503853"/>
                  <a:gd name="connsiteX4" fmla="*/ 1342489 w 2015412"/>
                  <a:gd name="connsiteY4" fmla="*/ 184478 h 503853"/>
                  <a:gd name="connsiteX5" fmla="*/ 1909883 w 2015412"/>
                  <a:gd name="connsiteY5" fmla="*/ 94624 h 503853"/>
                  <a:gd name="connsiteX6" fmla="*/ 1925559 w 2015412"/>
                  <a:gd name="connsiteY6" fmla="*/ 94904 h 503853"/>
                  <a:gd name="connsiteX7" fmla="*/ 2019891 w 2015412"/>
                  <a:gd name="connsiteY7" fmla="*/ 32202 h 503853"/>
                  <a:gd name="connsiteX8" fmla="*/ 1872374 w 2015412"/>
                  <a:gd name="connsiteY8" fmla="*/ 21006 h 503853"/>
                  <a:gd name="connsiteX9" fmla="*/ 1304979 w 2015412"/>
                  <a:gd name="connsiteY9" fmla="*/ 110860 h 503853"/>
                  <a:gd name="connsiteX10" fmla="*/ 1151024 w 2015412"/>
                  <a:gd name="connsiteY10" fmla="*/ 189517 h 503853"/>
                  <a:gd name="connsiteX11" fmla="*/ 626737 w 2015412"/>
                  <a:gd name="connsiteY11" fmla="*/ 269573 h 503853"/>
                  <a:gd name="connsiteX12" fmla="*/ 407001 w 2015412"/>
                  <a:gd name="connsiteY12" fmla="*/ 331715 h 503853"/>
                  <a:gd name="connsiteX13" fmla="*/ 20994 w 2015412"/>
                  <a:gd name="connsiteY13" fmla="*/ 462157 h 503853"/>
                  <a:gd name="connsiteX14" fmla="*/ 27432 w 2015412"/>
                  <a:gd name="connsiteY14" fmla="*/ 464116 h 503853"/>
                  <a:gd name="connsiteX15" fmla="*/ 146117 w 2015412"/>
                  <a:gd name="connsiteY15" fmla="*/ 497427 h 503853"/>
                  <a:gd name="connsiteX16" fmla="*/ 157034 w 2015412"/>
                  <a:gd name="connsiteY16" fmla="*/ 501346 h 503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5412" h="503853">
                    <a:moveTo>
                      <a:pt x="157034" y="501346"/>
                    </a:moveTo>
                    <a:cubicBezTo>
                      <a:pt x="252486" y="468035"/>
                      <a:pt x="348218" y="435565"/>
                      <a:pt x="444510" y="405334"/>
                    </a:cubicBezTo>
                    <a:cubicBezTo>
                      <a:pt x="517289" y="382660"/>
                      <a:pt x="590348" y="360826"/>
                      <a:pt x="664246" y="343192"/>
                    </a:cubicBezTo>
                    <a:cubicBezTo>
                      <a:pt x="836676" y="302324"/>
                      <a:pt x="1025901" y="345991"/>
                      <a:pt x="1188533" y="263135"/>
                    </a:cubicBezTo>
                    <a:cubicBezTo>
                      <a:pt x="1240038" y="236823"/>
                      <a:pt x="1288184" y="205752"/>
                      <a:pt x="1342489" y="184478"/>
                    </a:cubicBezTo>
                    <a:cubicBezTo>
                      <a:pt x="1518277" y="115898"/>
                      <a:pt x="1722618" y="96024"/>
                      <a:pt x="1909883" y="94624"/>
                    </a:cubicBezTo>
                    <a:cubicBezTo>
                      <a:pt x="1915481" y="94624"/>
                      <a:pt x="1920240" y="94904"/>
                      <a:pt x="1925559" y="94904"/>
                    </a:cubicBezTo>
                    <a:cubicBezTo>
                      <a:pt x="1956909" y="70551"/>
                      <a:pt x="1978743" y="51237"/>
                      <a:pt x="2019891" y="32202"/>
                    </a:cubicBezTo>
                    <a:cubicBezTo>
                      <a:pt x="1964747" y="25484"/>
                      <a:pt x="1927798" y="20726"/>
                      <a:pt x="1872374" y="21006"/>
                    </a:cubicBezTo>
                    <a:cubicBezTo>
                      <a:pt x="1685109" y="22405"/>
                      <a:pt x="1480768" y="42279"/>
                      <a:pt x="1304979" y="110860"/>
                    </a:cubicBezTo>
                    <a:cubicBezTo>
                      <a:pt x="1250955" y="131853"/>
                      <a:pt x="1202809" y="163204"/>
                      <a:pt x="1151024" y="189517"/>
                    </a:cubicBezTo>
                    <a:cubicBezTo>
                      <a:pt x="988112" y="272373"/>
                      <a:pt x="799167" y="228705"/>
                      <a:pt x="626737" y="269573"/>
                    </a:cubicBezTo>
                    <a:cubicBezTo>
                      <a:pt x="552559" y="287208"/>
                      <a:pt x="479500" y="309042"/>
                      <a:pt x="407001" y="331715"/>
                    </a:cubicBezTo>
                    <a:cubicBezTo>
                      <a:pt x="277399" y="372023"/>
                      <a:pt x="148637" y="415970"/>
                      <a:pt x="20994" y="462157"/>
                    </a:cubicBezTo>
                    <a:cubicBezTo>
                      <a:pt x="22673" y="463277"/>
                      <a:pt x="24633" y="464116"/>
                      <a:pt x="27432" y="464116"/>
                    </a:cubicBezTo>
                    <a:cubicBezTo>
                      <a:pt x="68300" y="463556"/>
                      <a:pt x="118965" y="488469"/>
                      <a:pt x="146117" y="497427"/>
                    </a:cubicBezTo>
                    <a:cubicBezTo>
                      <a:pt x="149756" y="498826"/>
                      <a:pt x="153395" y="500226"/>
                      <a:pt x="157034" y="501346"/>
                    </a:cubicBezTo>
                    <a:close/>
                  </a:path>
                </a:pathLst>
              </a:custGeom>
              <a:solidFill>
                <a:srgbClr val="FF8787"/>
              </a:solidFill>
              <a:ln w="9525"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8172875E-5835-4E17-86E8-635DD56019F2}"/>
                  </a:ext>
                </a:extLst>
              </p:cNvPr>
              <p:cNvSpPr/>
              <p:nvPr/>
            </p:nvSpPr>
            <p:spPr>
              <a:xfrm>
                <a:off x="7867316" y="6879178"/>
                <a:ext cx="2099388" cy="783771"/>
              </a:xfrm>
              <a:custGeom>
                <a:avLst/>
                <a:gdLst>
                  <a:gd name="connsiteX0" fmla="*/ 924329 w 2099387"/>
                  <a:gd name="connsiteY0" fmla="*/ 765868 h 783771"/>
                  <a:gd name="connsiteX1" fmla="*/ 862747 w 2099387"/>
                  <a:gd name="connsiteY1" fmla="*/ 774826 h 783771"/>
                  <a:gd name="connsiteX2" fmla="*/ 466663 w 2099387"/>
                  <a:gd name="connsiteY2" fmla="*/ 673216 h 783771"/>
                  <a:gd name="connsiteX3" fmla="*/ 458545 w 2099387"/>
                  <a:gd name="connsiteY3" fmla="*/ 669576 h 783771"/>
                  <a:gd name="connsiteX4" fmla="*/ 168270 w 2099387"/>
                  <a:gd name="connsiteY4" fmla="*/ 559849 h 783771"/>
                  <a:gd name="connsiteX5" fmla="*/ 143077 w 2099387"/>
                  <a:gd name="connsiteY5" fmla="*/ 550611 h 783771"/>
                  <a:gd name="connsiteX6" fmla="*/ 59942 w 2099387"/>
                  <a:gd name="connsiteY6" fmla="*/ 528218 h 783771"/>
                  <a:gd name="connsiteX7" fmla="*/ 34469 w 2099387"/>
                  <a:gd name="connsiteY7" fmla="*/ 520100 h 783771"/>
                  <a:gd name="connsiteX8" fmla="*/ 21313 w 2099387"/>
                  <a:gd name="connsiteY8" fmla="*/ 489589 h 783771"/>
                  <a:gd name="connsiteX9" fmla="*/ 42307 w 2099387"/>
                  <a:gd name="connsiteY9" fmla="*/ 463836 h 783771"/>
                  <a:gd name="connsiteX10" fmla="*/ 429714 w 2099387"/>
                  <a:gd name="connsiteY10" fmla="*/ 332835 h 783771"/>
                  <a:gd name="connsiteX11" fmla="*/ 651689 w 2099387"/>
                  <a:gd name="connsiteY11" fmla="*/ 270133 h 783771"/>
                  <a:gd name="connsiteX12" fmla="*/ 870305 w 2099387"/>
                  <a:gd name="connsiteY12" fmla="*/ 247459 h 783771"/>
                  <a:gd name="connsiteX13" fmla="*/ 1168978 w 2099387"/>
                  <a:gd name="connsiteY13" fmla="*/ 192875 h 783771"/>
                  <a:gd name="connsiteX14" fmla="*/ 1219923 w 2099387"/>
                  <a:gd name="connsiteY14" fmla="*/ 165443 h 783771"/>
                  <a:gd name="connsiteX15" fmla="*/ 1325732 w 2099387"/>
                  <a:gd name="connsiteY15" fmla="*/ 113099 h 783771"/>
                  <a:gd name="connsiteX16" fmla="*/ 1904604 w 2099387"/>
                  <a:gd name="connsiteY16" fmla="*/ 21006 h 783771"/>
                  <a:gd name="connsiteX17" fmla="*/ 1904604 w 2099387"/>
                  <a:gd name="connsiteY17" fmla="*/ 21006 h 783771"/>
                  <a:gd name="connsiteX18" fmla="*/ 2052680 w 2099387"/>
                  <a:gd name="connsiteY18" fmla="*/ 31922 h 783771"/>
                  <a:gd name="connsiteX19" fmla="*/ 2056319 w 2099387"/>
                  <a:gd name="connsiteY19" fmla="*/ 32482 h 783771"/>
                  <a:gd name="connsiteX20" fmla="*/ 2084311 w 2099387"/>
                  <a:gd name="connsiteY20" fmla="*/ 59634 h 783771"/>
                  <a:gd name="connsiteX21" fmla="*/ 2066117 w 2099387"/>
                  <a:gd name="connsiteY21" fmla="*/ 93784 h 783771"/>
                  <a:gd name="connsiteX22" fmla="*/ 1990538 w 2099387"/>
                  <a:gd name="connsiteY22" fmla="*/ 143050 h 783771"/>
                  <a:gd name="connsiteX23" fmla="*/ 1958908 w 2099387"/>
                  <a:gd name="connsiteY23" fmla="*/ 167403 h 783771"/>
                  <a:gd name="connsiteX24" fmla="*/ 1944912 w 2099387"/>
                  <a:gd name="connsiteY24" fmla="*/ 178040 h 783771"/>
                  <a:gd name="connsiteX25" fmla="*/ 1763805 w 2099387"/>
                  <a:gd name="connsiteY25" fmla="*/ 366145 h 783771"/>
                  <a:gd name="connsiteX26" fmla="*/ 1377237 w 2099387"/>
                  <a:gd name="connsiteY26" fmla="*/ 663978 h 783771"/>
                  <a:gd name="connsiteX27" fmla="*/ 1238678 w 2099387"/>
                  <a:gd name="connsiteY27" fmla="*/ 687491 h 783771"/>
                  <a:gd name="connsiteX28" fmla="*/ 1116074 w 2099387"/>
                  <a:gd name="connsiteY28" fmla="*/ 707645 h 783771"/>
                  <a:gd name="connsiteX29" fmla="*/ 1034897 w 2099387"/>
                  <a:gd name="connsiteY29" fmla="*/ 733398 h 783771"/>
                  <a:gd name="connsiteX30" fmla="*/ 924329 w 2099387"/>
                  <a:gd name="connsiteY30" fmla="*/ 765868 h 783771"/>
                  <a:gd name="connsiteX31" fmla="*/ 163231 w 2099387"/>
                  <a:gd name="connsiteY31" fmla="*/ 488749 h 783771"/>
                  <a:gd name="connsiteX32" fmla="*/ 166870 w 2099387"/>
                  <a:gd name="connsiteY32" fmla="*/ 490149 h 783771"/>
                  <a:gd name="connsiteX33" fmla="*/ 188704 w 2099387"/>
                  <a:gd name="connsiteY33" fmla="*/ 498267 h 783771"/>
                  <a:gd name="connsiteX34" fmla="*/ 485697 w 2099387"/>
                  <a:gd name="connsiteY34" fmla="*/ 610793 h 783771"/>
                  <a:gd name="connsiteX35" fmla="*/ 493815 w 2099387"/>
                  <a:gd name="connsiteY35" fmla="*/ 614433 h 783771"/>
                  <a:gd name="connsiteX36" fmla="*/ 858548 w 2099387"/>
                  <a:gd name="connsiteY36" fmla="*/ 710445 h 783771"/>
                  <a:gd name="connsiteX37" fmla="*/ 1013903 w 2099387"/>
                  <a:gd name="connsiteY37" fmla="*/ 671536 h 783771"/>
                  <a:gd name="connsiteX38" fmla="*/ 1099278 w 2099387"/>
                  <a:gd name="connsiteY38" fmla="*/ 644384 h 783771"/>
                  <a:gd name="connsiteX39" fmla="*/ 1231120 w 2099387"/>
                  <a:gd name="connsiteY39" fmla="*/ 622550 h 783771"/>
                  <a:gd name="connsiteX40" fmla="*/ 1359323 w 2099387"/>
                  <a:gd name="connsiteY40" fmla="*/ 600997 h 783771"/>
                  <a:gd name="connsiteX41" fmla="*/ 1713979 w 2099387"/>
                  <a:gd name="connsiteY41" fmla="*/ 323877 h 783771"/>
                  <a:gd name="connsiteX42" fmla="*/ 1905163 w 2099387"/>
                  <a:gd name="connsiteY42" fmla="*/ 126255 h 783771"/>
                  <a:gd name="connsiteX43" fmla="*/ 1920559 w 2099387"/>
                  <a:gd name="connsiteY43" fmla="*/ 114778 h 783771"/>
                  <a:gd name="connsiteX44" fmla="*/ 1950510 w 2099387"/>
                  <a:gd name="connsiteY44" fmla="*/ 91825 h 783771"/>
                  <a:gd name="connsiteX45" fmla="*/ 1957228 w 2099387"/>
                  <a:gd name="connsiteY45" fmla="*/ 86506 h 783771"/>
                  <a:gd name="connsiteX46" fmla="*/ 1905163 w 2099387"/>
                  <a:gd name="connsiteY46" fmla="*/ 85107 h 783771"/>
                  <a:gd name="connsiteX47" fmla="*/ 1349246 w 2099387"/>
                  <a:gd name="connsiteY47" fmla="*/ 172721 h 783771"/>
                  <a:gd name="connsiteX48" fmla="*/ 1251274 w 2099387"/>
                  <a:gd name="connsiteY48" fmla="*/ 221427 h 783771"/>
                  <a:gd name="connsiteX49" fmla="*/ 1198370 w 2099387"/>
                  <a:gd name="connsiteY49" fmla="*/ 249979 h 783771"/>
                  <a:gd name="connsiteX50" fmla="*/ 872824 w 2099387"/>
                  <a:gd name="connsiteY50" fmla="*/ 311561 h 783771"/>
                  <a:gd name="connsiteX51" fmla="*/ 666525 w 2099387"/>
                  <a:gd name="connsiteY51" fmla="*/ 332555 h 783771"/>
                  <a:gd name="connsiteX52" fmla="*/ 449028 w 2099387"/>
                  <a:gd name="connsiteY52" fmla="*/ 394137 h 783771"/>
                  <a:gd name="connsiteX53" fmla="*/ 163231 w 2099387"/>
                  <a:gd name="connsiteY53" fmla="*/ 488749 h 783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2099387" h="783771">
                    <a:moveTo>
                      <a:pt x="924329" y="765868"/>
                    </a:moveTo>
                    <a:cubicBezTo>
                      <a:pt x="904455" y="770347"/>
                      <a:pt x="884021" y="773426"/>
                      <a:pt x="862747" y="774826"/>
                    </a:cubicBezTo>
                    <a:cubicBezTo>
                      <a:pt x="710752" y="785183"/>
                      <a:pt x="586748" y="728079"/>
                      <a:pt x="466663" y="673216"/>
                    </a:cubicBezTo>
                    <a:lnTo>
                      <a:pt x="458545" y="669576"/>
                    </a:lnTo>
                    <a:cubicBezTo>
                      <a:pt x="357775" y="623390"/>
                      <a:pt x="250566" y="586720"/>
                      <a:pt x="168270" y="559849"/>
                    </a:cubicBezTo>
                    <a:cubicBezTo>
                      <a:pt x="161272" y="557609"/>
                      <a:pt x="152594" y="554250"/>
                      <a:pt x="143077" y="550611"/>
                    </a:cubicBezTo>
                    <a:cubicBezTo>
                      <a:pt x="118444" y="541094"/>
                      <a:pt x="84574" y="527938"/>
                      <a:pt x="59942" y="528218"/>
                    </a:cubicBezTo>
                    <a:cubicBezTo>
                      <a:pt x="50704" y="528218"/>
                      <a:pt x="42027" y="525419"/>
                      <a:pt x="34469" y="520100"/>
                    </a:cubicBezTo>
                    <a:cubicBezTo>
                      <a:pt x="24672" y="513102"/>
                      <a:pt x="19633" y="501346"/>
                      <a:pt x="21313" y="489589"/>
                    </a:cubicBezTo>
                    <a:cubicBezTo>
                      <a:pt x="22992" y="477832"/>
                      <a:pt x="31110" y="467755"/>
                      <a:pt x="42307" y="463836"/>
                    </a:cubicBezTo>
                    <a:cubicBezTo>
                      <a:pt x="180586" y="413731"/>
                      <a:pt x="307389" y="370904"/>
                      <a:pt x="429714" y="332835"/>
                    </a:cubicBezTo>
                    <a:cubicBezTo>
                      <a:pt x="499973" y="311001"/>
                      <a:pt x="575271" y="288048"/>
                      <a:pt x="651689" y="270133"/>
                    </a:cubicBezTo>
                    <a:cubicBezTo>
                      <a:pt x="723068" y="253058"/>
                      <a:pt x="798086" y="250259"/>
                      <a:pt x="870305" y="247459"/>
                    </a:cubicBezTo>
                    <a:cubicBezTo>
                      <a:pt x="976954" y="243261"/>
                      <a:pt x="1077725" y="239342"/>
                      <a:pt x="1168978" y="192875"/>
                    </a:cubicBezTo>
                    <a:cubicBezTo>
                      <a:pt x="1186333" y="184198"/>
                      <a:pt x="1203128" y="174681"/>
                      <a:pt x="1219923" y="165443"/>
                    </a:cubicBezTo>
                    <a:cubicBezTo>
                      <a:pt x="1253513" y="146969"/>
                      <a:pt x="1288223" y="127654"/>
                      <a:pt x="1325732" y="113099"/>
                    </a:cubicBezTo>
                    <a:cubicBezTo>
                      <a:pt x="1479967" y="52916"/>
                      <a:pt x="1669472" y="22685"/>
                      <a:pt x="1904604" y="21006"/>
                    </a:cubicBezTo>
                    <a:lnTo>
                      <a:pt x="1904604" y="21006"/>
                    </a:lnTo>
                    <a:cubicBezTo>
                      <a:pt x="1960867" y="20726"/>
                      <a:pt x="1999496" y="25484"/>
                      <a:pt x="2052680" y="31922"/>
                    </a:cubicBezTo>
                    <a:lnTo>
                      <a:pt x="2056319" y="32482"/>
                    </a:lnTo>
                    <a:cubicBezTo>
                      <a:pt x="2070595" y="34162"/>
                      <a:pt x="2082072" y="45358"/>
                      <a:pt x="2084311" y="59634"/>
                    </a:cubicBezTo>
                    <a:cubicBezTo>
                      <a:pt x="2086550" y="73910"/>
                      <a:pt x="2078993" y="87906"/>
                      <a:pt x="2066117" y="93784"/>
                    </a:cubicBezTo>
                    <a:cubicBezTo>
                      <a:pt x="2033926" y="108620"/>
                      <a:pt x="2014891" y="123736"/>
                      <a:pt x="1990538" y="143050"/>
                    </a:cubicBezTo>
                    <a:cubicBezTo>
                      <a:pt x="1981021" y="150608"/>
                      <a:pt x="1970664" y="158725"/>
                      <a:pt x="1958908" y="167403"/>
                    </a:cubicBezTo>
                    <a:cubicBezTo>
                      <a:pt x="1954149" y="170762"/>
                      <a:pt x="1949390" y="174401"/>
                      <a:pt x="1944912" y="178040"/>
                    </a:cubicBezTo>
                    <a:cubicBezTo>
                      <a:pt x="1876612" y="230944"/>
                      <a:pt x="1821748" y="296725"/>
                      <a:pt x="1763805" y="366145"/>
                    </a:cubicBezTo>
                    <a:cubicBezTo>
                      <a:pt x="1662474" y="487630"/>
                      <a:pt x="1557785" y="613033"/>
                      <a:pt x="1377237" y="663978"/>
                    </a:cubicBezTo>
                    <a:cubicBezTo>
                      <a:pt x="1331051" y="676854"/>
                      <a:pt x="1284025" y="682453"/>
                      <a:pt x="1238678" y="687491"/>
                    </a:cubicBezTo>
                    <a:cubicBezTo>
                      <a:pt x="1195850" y="692530"/>
                      <a:pt x="1155542" y="697008"/>
                      <a:pt x="1116074" y="707645"/>
                    </a:cubicBezTo>
                    <a:cubicBezTo>
                      <a:pt x="1088921" y="714923"/>
                      <a:pt x="1061489" y="724441"/>
                      <a:pt x="1034897" y="733398"/>
                    </a:cubicBezTo>
                    <a:cubicBezTo>
                      <a:pt x="999348" y="744875"/>
                      <a:pt x="962678" y="757471"/>
                      <a:pt x="924329" y="765868"/>
                    </a:cubicBezTo>
                    <a:close/>
                    <a:moveTo>
                      <a:pt x="163231" y="488749"/>
                    </a:moveTo>
                    <a:cubicBezTo>
                      <a:pt x="164351" y="489309"/>
                      <a:pt x="165471" y="489589"/>
                      <a:pt x="166870" y="490149"/>
                    </a:cubicBezTo>
                    <a:cubicBezTo>
                      <a:pt x="175268" y="493508"/>
                      <a:pt x="182546" y="496307"/>
                      <a:pt x="188704" y="498267"/>
                    </a:cubicBezTo>
                    <a:cubicBezTo>
                      <a:pt x="272400" y="525698"/>
                      <a:pt x="382128" y="563207"/>
                      <a:pt x="485697" y="610793"/>
                    </a:cubicBezTo>
                    <a:lnTo>
                      <a:pt x="493815" y="614433"/>
                    </a:lnTo>
                    <a:cubicBezTo>
                      <a:pt x="606622" y="666218"/>
                      <a:pt x="723068" y="719682"/>
                      <a:pt x="858548" y="710445"/>
                    </a:cubicBezTo>
                    <a:cubicBezTo>
                      <a:pt x="911453" y="706806"/>
                      <a:pt x="961279" y="689731"/>
                      <a:pt x="1013903" y="671536"/>
                    </a:cubicBezTo>
                    <a:cubicBezTo>
                      <a:pt x="1041615" y="662019"/>
                      <a:pt x="1070167" y="652222"/>
                      <a:pt x="1099278" y="644384"/>
                    </a:cubicBezTo>
                    <a:cubicBezTo>
                      <a:pt x="1143505" y="632627"/>
                      <a:pt x="1188013" y="627589"/>
                      <a:pt x="1231120" y="622550"/>
                    </a:cubicBezTo>
                    <a:cubicBezTo>
                      <a:pt x="1275907" y="617512"/>
                      <a:pt x="1318175" y="612473"/>
                      <a:pt x="1359323" y="600997"/>
                    </a:cubicBezTo>
                    <a:cubicBezTo>
                      <a:pt x="1520835" y="555370"/>
                      <a:pt x="1614608" y="443123"/>
                      <a:pt x="1713979" y="323877"/>
                    </a:cubicBezTo>
                    <a:cubicBezTo>
                      <a:pt x="1771642" y="254738"/>
                      <a:pt x="1831265" y="183358"/>
                      <a:pt x="1905163" y="126255"/>
                    </a:cubicBezTo>
                    <a:cubicBezTo>
                      <a:pt x="1910202" y="122336"/>
                      <a:pt x="1915240" y="118417"/>
                      <a:pt x="1920559" y="114778"/>
                    </a:cubicBezTo>
                    <a:cubicBezTo>
                      <a:pt x="1931756" y="106661"/>
                      <a:pt x="1941273" y="98823"/>
                      <a:pt x="1950510" y="91825"/>
                    </a:cubicBezTo>
                    <a:cubicBezTo>
                      <a:pt x="1952750" y="90145"/>
                      <a:pt x="1954989" y="88186"/>
                      <a:pt x="1957228" y="86506"/>
                    </a:cubicBezTo>
                    <a:cubicBezTo>
                      <a:pt x="1940993" y="85387"/>
                      <a:pt x="1924198" y="85107"/>
                      <a:pt x="1905163" y="85107"/>
                    </a:cubicBezTo>
                    <a:cubicBezTo>
                      <a:pt x="1677870" y="86786"/>
                      <a:pt x="1495923" y="115338"/>
                      <a:pt x="1349246" y="172721"/>
                    </a:cubicBezTo>
                    <a:cubicBezTo>
                      <a:pt x="1315655" y="185878"/>
                      <a:pt x="1284305" y="203233"/>
                      <a:pt x="1251274" y="221427"/>
                    </a:cubicBezTo>
                    <a:cubicBezTo>
                      <a:pt x="1233639" y="231224"/>
                      <a:pt x="1216284" y="240742"/>
                      <a:pt x="1198370" y="249979"/>
                    </a:cubicBezTo>
                    <a:cubicBezTo>
                      <a:pt x="1094520" y="302883"/>
                      <a:pt x="981713" y="307362"/>
                      <a:pt x="872824" y="311561"/>
                    </a:cubicBezTo>
                    <a:cubicBezTo>
                      <a:pt x="800605" y="314360"/>
                      <a:pt x="733425" y="316879"/>
                      <a:pt x="666525" y="332555"/>
                    </a:cubicBezTo>
                    <a:cubicBezTo>
                      <a:pt x="592066" y="350189"/>
                      <a:pt x="517888" y="372583"/>
                      <a:pt x="449028" y="394137"/>
                    </a:cubicBezTo>
                    <a:cubicBezTo>
                      <a:pt x="357495" y="422689"/>
                      <a:pt x="263162" y="453759"/>
                      <a:pt x="163231" y="488749"/>
                    </a:cubicBezTo>
                    <a:close/>
                  </a:path>
                </a:pathLst>
              </a:custGeom>
              <a:solidFill>
                <a:srgbClr val="3F4242"/>
              </a:solidFill>
              <a:ln w="9525"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050DA458-59AB-4677-B408-2B01A76D4760}"/>
                  </a:ext>
                </a:extLst>
              </p:cNvPr>
              <p:cNvSpPr/>
              <p:nvPr/>
            </p:nvSpPr>
            <p:spPr>
              <a:xfrm>
                <a:off x="7949091" y="5208637"/>
                <a:ext cx="251927" cy="251927"/>
              </a:xfrm>
              <a:custGeom>
                <a:avLst/>
                <a:gdLst>
                  <a:gd name="connsiteX0" fmla="*/ 250527 w 251926"/>
                  <a:gd name="connsiteY0" fmla="*/ 135760 h 251926"/>
                  <a:gd name="connsiteX1" fmla="*/ 135760 w 251926"/>
                  <a:gd name="connsiteY1" fmla="*/ 250527 h 251926"/>
                  <a:gd name="connsiteX2" fmla="*/ 20994 w 251926"/>
                  <a:gd name="connsiteY2" fmla="*/ 135760 h 251926"/>
                  <a:gd name="connsiteX3" fmla="*/ 135760 w 251926"/>
                  <a:gd name="connsiteY3" fmla="*/ 20994 h 251926"/>
                  <a:gd name="connsiteX4" fmla="*/ 250527 w 251926"/>
                  <a:gd name="connsiteY4" fmla="*/ 135760 h 2519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926" h="251926">
                    <a:moveTo>
                      <a:pt x="250527" y="135760"/>
                    </a:moveTo>
                    <a:cubicBezTo>
                      <a:pt x="250527" y="199144"/>
                      <a:pt x="199144" y="250527"/>
                      <a:pt x="135760" y="250527"/>
                    </a:cubicBezTo>
                    <a:cubicBezTo>
                      <a:pt x="72377" y="250527"/>
                      <a:pt x="20994" y="199144"/>
                      <a:pt x="20994" y="135760"/>
                    </a:cubicBezTo>
                    <a:cubicBezTo>
                      <a:pt x="20994" y="72377"/>
                      <a:pt x="72377" y="20994"/>
                      <a:pt x="135760" y="20994"/>
                    </a:cubicBezTo>
                    <a:cubicBezTo>
                      <a:pt x="199144" y="20994"/>
                      <a:pt x="250527" y="72377"/>
                      <a:pt x="250527" y="135760"/>
                    </a:cubicBezTo>
                    <a:close/>
                  </a:path>
                </a:pathLst>
              </a:custGeom>
              <a:solidFill>
                <a:srgbClr val="FF5576"/>
              </a:solidFill>
              <a:ln w="9525"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DA0CABE3-E0B2-49A0-8859-54346FCD258D}"/>
                  </a:ext>
                </a:extLst>
              </p:cNvPr>
              <p:cNvSpPr/>
              <p:nvPr/>
            </p:nvSpPr>
            <p:spPr>
              <a:xfrm>
                <a:off x="7948811" y="5208637"/>
                <a:ext cx="251927" cy="223935"/>
              </a:xfrm>
              <a:custGeom>
                <a:avLst/>
                <a:gdLst>
                  <a:gd name="connsiteX0" fmla="*/ 41148 w 251926"/>
                  <a:gd name="connsiteY0" fmla="*/ 163192 h 223934"/>
                  <a:gd name="connsiteX1" fmla="*/ 155915 w 251926"/>
                  <a:gd name="connsiteY1" fmla="*/ 48426 h 223934"/>
                  <a:gd name="connsiteX2" fmla="*/ 236531 w 251926"/>
                  <a:gd name="connsiteY2" fmla="*/ 81736 h 223934"/>
                  <a:gd name="connsiteX3" fmla="*/ 135760 w 251926"/>
                  <a:gd name="connsiteY3" fmla="*/ 20994 h 223934"/>
                  <a:gd name="connsiteX4" fmla="*/ 20994 w 251926"/>
                  <a:gd name="connsiteY4" fmla="*/ 135760 h 223934"/>
                  <a:gd name="connsiteX5" fmla="*/ 55144 w 251926"/>
                  <a:gd name="connsiteY5" fmla="*/ 217496 h 223934"/>
                  <a:gd name="connsiteX6" fmla="*/ 41148 w 251926"/>
                  <a:gd name="connsiteY6" fmla="*/ 163192 h 223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926" h="223934">
                    <a:moveTo>
                      <a:pt x="41148" y="163192"/>
                    </a:moveTo>
                    <a:cubicBezTo>
                      <a:pt x="41148" y="99651"/>
                      <a:pt x="92653" y="48426"/>
                      <a:pt x="155915" y="48426"/>
                    </a:cubicBezTo>
                    <a:cubicBezTo>
                      <a:pt x="187265" y="48426"/>
                      <a:pt x="215817" y="61022"/>
                      <a:pt x="236531" y="81736"/>
                    </a:cubicBezTo>
                    <a:cubicBezTo>
                      <a:pt x="217217" y="45907"/>
                      <a:pt x="179708" y="20994"/>
                      <a:pt x="135760" y="20994"/>
                    </a:cubicBezTo>
                    <a:cubicBezTo>
                      <a:pt x="72219" y="20994"/>
                      <a:pt x="20994" y="72499"/>
                      <a:pt x="20994" y="135760"/>
                    </a:cubicBezTo>
                    <a:cubicBezTo>
                      <a:pt x="20994" y="167671"/>
                      <a:pt x="34150" y="196503"/>
                      <a:pt x="55144" y="217496"/>
                    </a:cubicBezTo>
                    <a:cubicBezTo>
                      <a:pt x="46466" y="201261"/>
                      <a:pt x="41148" y="183067"/>
                      <a:pt x="41148" y="163192"/>
                    </a:cubicBezTo>
                    <a:close/>
                  </a:path>
                </a:pathLst>
              </a:custGeom>
              <a:solidFill>
                <a:srgbClr val="FF5576"/>
              </a:solidFill>
              <a:ln w="9525"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F26D2704-0DDF-4AC5-9FD7-DC826700896F}"/>
                  </a:ext>
                </a:extLst>
              </p:cNvPr>
              <p:cNvSpPr/>
              <p:nvPr/>
            </p:nvSpPr>
            <p:spPr>
              <a:xfrm>
                <a:off x="7936214" y="5195761"/>
                <a:ext cx="279918" cy="279918"/>
              </a:xfrm>
              <a:custGeom>
                <a:avLst/>
                <a:gdLst>
                  <a:gd name="connsiteX0" fmla="*/ 148637 w 279918"/>
                  <a:gd name="connsiteY0" fmla="*/ 276279 h 279918"/>
                  <a:gd name="connsiteX1" fmla="*/ 20994 w 279918"/>
                  <a:gd name="connsiteY1" fmla="*/ 148637 h 279918"/>
                  <a:gd name="connsiteX2" fmla="*/ 148637 w 279918"/>
                  <a:gd name="connsiteY2" fmla="*/ 20994 h 279918"/>
                  <a:gd name="connsiteX3" fmla="*/ 276279 w 279918"/>
                  <a:gd name="connsiteY3" fmla="*/ 148637 h 279918"/>
                  <a:gd name="connsiteX4" fmla="*/ 148637 w 279918"/>
                  <a:gd name="connsiteY4" fmla="*/ 276279 h 279918"/>
                  <a:gd name="connsiteX5" fmla="*/ 148637 w 279918"/>
                  <a:gd name="connsiteY5" fmla="*/ 46466 h 279918"/>
                  <a:gd name="connsiteX6" fmla="*/ 46466 w 279918"/>
                  <a:gd name="connsiteY6" fmla="*/ 148637 h 279918"/>
                  <a:gd name="connsiteX7" fmla="*/ 148637 w 279918"/>
                  <a:gd name="connsiteY7" fmla="*/ 250807 h 279918"/>
                  <a:gd name="connsiteX8" fmla="*/ 250807 w 279918"/>
                  <a:gd name="connsiteY8" fmla="*/ 148637 h 279918"/>
                  <a:gd name="connsiteX9" fmla="*/ 148637 w 279918"/>
                  <a:gd name="connsiteY9" fmla="*/ 46466 h 279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9918" h="279918">
                    <a:moveTo>
                      <a:pt x="148637" y="276279"/>
                    </a:moveTo>
                    <a:cubicBezTo>
                      <a:pt x="78377" y="276279"/>
                      <a:pt x="20994" y="219176"/>
                      <a:pt x="20994" y="148637"/>
                    </a:cubicBezTo>
                    <a:cubicBezTo>
                      <a:pt x="20994" y="78377"/>
                      <a:pt x="78097" y="20994"/>
                      <a:pt x="148637" y="20994"/>
                    </a:cubicBezTo>
                    <a:cubicBezTo>
                      <a:pt x="218896" y="20994"/>
                      <a:pt x="276279" y="78097"/>
                      <a:pt x="276279" y="148637"/>
                    </a:cubicBezTo>
                    <a:cubicBezTo>
                      <a:pt x="276000" y="218896"/>
                      <a:pt x="218896" y="276279"/>
                      <a:pt x="148637" y="276279"/>
                    </a:cubicBezTo>
                    <a:close/>
                    <a:moveTo>
                      <a:pt x="148637" y="46466"/>
                    </a:moveTo>
                    <a:cubicBezTo>
                      <a:pt x="92373" y="46466"/>
                      <a:pt x="46466" y="92373"/>
                      <a:pt x="46466" y="148637"/>
                    </a:cubicBezTo>
                    <a:cubicBezTo>
                      <a:pt x="46466" y="204900"/>
                      <a:pt x="92373" y="250807"/>
                      <a:pt x="148637" y="250807"/>
                    </a:cubicBezTo>
                    <a:cubicBezTo>
                      <a:pt x="204900" y="250807"/>
                      <a:pt x="250807" y="204900"/>
                      <a:pt x="250807" y="148637"/>
                    </a:cubicBezTo>
                    <a:cubicBezTo>
                      <a:pt x="250527" y="92373"/>
                      <a:pt x="204900" y="46466"/>
                      <a:pt x="148637" y="46466"/>
                    </a:cubicBezTo>
                    <a:close/>
                  </a:path>
                </a:pathLst>
              </a:custGeom>
              <a:solidFill>
                <a:srgbClr val="3F4242"/>
              </a:solidFill>
              <a:ln w="9525"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E76F38AD-D98A-46CE-8B97-D329F603034D}"/>
                  </a:ext>
                </a:extLst>
              </p:cNvPr>
              <p:cNvSpPr/>
              <p:nvPr/>
            </p:nvSpPr>
            <p:spPr>
              <a:xfrm>
                <a:off x="7936214" y="5066159"/>
                <a:ext cx="111967" cy="111967"/>
              </a:xfrm>
              <a:custGeom>
                <a:avLst/>
                <a:gdLst>
                  <a:gd name="connsiteX0" fmla="*/ 111128 w 111967"/>
                  <a:gd name="connsiteY0" fmla="*/ 66061 h 111967"/>
                  <a:gd name="connsiteX1" fmla="*/ 66061 w 111967"/>
                  <a:gd name="connsiteY1" fmla="*/ 111128 h 111967"/>
                  <a:gd name="connsiteX2" fmla="*/ 20994 w 111967"/>
                  <a:gd name="connsiteY2" fmla="*/ 66061 h 111967"/>
                  <a:gd name="connsiteX3" fmla="*/ 66061 w 111967"/>
                  <a:gd name="connsiteY3" fmla="*/ 20994 h 111967"/>
                  <a:gd name="connsiteX4" fmla="*/ 111128 w 111967"/>
                  <a:gd name="connsiteY4" fmla="*/ 66061 h 1119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67" h="111967">
                    <a:moveTo>
                      <a:pt x="111128" y="66061"/>
                    </a:moveTo>
                    <a:cubicBezTo>
                      <a:pt x="111128" y="90951"/>
                      <a:pt x="90950" y="111128"/>
                      <a:pt x="66061" y="111128"/>
                    </a:cubicBezTo>
                    <a:cubicBezTo>
                      <a:pt x="41171" y="111128"/>
                      <a:pt x="20994" y="90951"/>
                      <a:pt x="20994" y="66061"/>
                    </a:cubicBezTo>
                    <a:cubicBezTo>
                      <a:pt x="20994" y="41171"/>
                      <a:pt x="41171" y="20994"/>
                      <a:pt x="66061" y="20994"/>
                    </a:cubicBezTo>
                    <a:cubicBezTo>
                      <a:pt x="90950" y="20994"/>
                      <a:pt x="111128" y="41171"/>
                      <a:pt x="111128" y="66061"/>
                    </a:cubicBezTo>
                    <a:close/>
                  </a:path>
                </a:pathLst>
              </a:custGeom>
              <a:solidFill>
                <a:srgbClr val="FF5576"/>
              </a:solidFill>
              <a:ln w="9525"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29177137-D0F8-4501-911A-BA3BB0039EB3}"/>
                  </a:ext>
                </a:extLst>
              </p:cNvPr>
              <p:cNvSpPr/>
              <p:nvPr/>
            </p:nvSpPr>
            <p:spPr>
              <a:xfrm>
                <a:off x="7936494" y="5066159"/>
                <a:ext cx="111967" cy="111967"/>
              </a:xfrm>
              <a:custGeom>
                <a:avLst/>
                <a:gdLst>
                  <a:gd name="connsiteX0" fmla="*/ 35270 w 111967"/>
                  <a:gd name="connsiteY0" fmla="*/ 80337 h 111967"/>
                  <a:gd name="connsiteX1" fmla="*/ 80337 w 111967"/>
                  <a:gd name="connsiteY1" fmla="*/ 35270 h 111967"/>
                  <a:gd name="connsiteX2" fmla="*/ 104130 w 111967"/>
                  <a:gd name="connsiteY2" fmla="*/ 42268 h 111967"/>
                  <a:gd name="connsiteX3" fmla="*/ 66061 w 111967"/>
                  <a:gd name="connsiteY3" fmla="*/ 20994 h 111967"/>
                  <a:gd name="connsiteX4" fmla="*/ 20994 w 111967"/>
                  <a:gd name="connsiteY4" fmla="*/ 66061 h 111967"/>
                  <a:gd name="connsiteX5" fmla="*/ 42268 w 111967"/>
                  <a:gd name="connsiteY5" fmla="*/ 104130 h 111967"/>
                  <a:gd name="connsiteX6" fmla="*/ 35270 w 111967"/>
                  <a:gd name="connsiteY6" fmla="*/ 80337 h 111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967" h="111967">
                    <a:moveTo>
                      <a:pt x="35270" y="80337"/>
                    </a:moveTo>
                    <a:cubicBezTo>
                      <a:pt x="35270" y="55424"/>
                      <a:pt x="55424" y="35270"/>
                      <a:pt x="80337" y="35270"/>
                    </a:cubicBezTo>
                    <a:cubicBezTo>
                      <a:pt x="89014" y="35270"/>
                      <a:pt x="97132" y="37789"/>
                      <a:pt x="104130" y="42268"/>
                    </a:cubicBezTo>
                    <a:cubicBezTo>
                      <a:pt x="96292" y="29671"/>
                      <a:pt x="82296" y="20994"/>
                      <a:pt x="66061" y="20994"/>
                    </a:cubicBezTo>
                    <a:cubicBezTo>
                      <a:pt x="41148" y="20994"/>
                      <a:pt x="20994" y="41148"/>
                      <a:pt x="20994" y="66061"/>
                    </a:cubicBezTo>
                    <a:cubicBezTo>
                      <a:pt x="20994" y="82016"/>
                      <a:pt x="29391" y="96292"/>
                      <a:pt x="42268" y="104130"/>
                    </a:cubicBezTo>
                    <a:cubicBezTo>
                      <a:pt x="37789" y="97132"/>
                      <a:pt x="35270" y="89294"/>
                      <a:pt x="35270" y="80337"/>
                    </a:cubicBezTo>
                    <a:close/>
                  </a:path>
                </a:pathLst>
              </a:custGeom>
              <a:solidFill>
                <a:srgbClr val="FF5576"/>
              </a:solidFill>
              <a:ln w="9525"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9F4795AA-CA9E-4F29-AE07-5F30A5C8218B}"/>
                  </a:ext>
                </a:extLst>
              </p:cNvPr>
              <p:cNvSpPr/>
              <p:nvPr/>
            </p:nvSpPr>
            <p:spPr>
              <a:xfrm>
                <a:off x="7923618" y="5053562"/>
                <a:ext cx="139959" cy="139959"/>
              </a:xfrm>
              <a:custGeom>
                <a:avLst/>
                <a:gdLst>
                  <a:gd name="connsiteX0" fmla="*/ 78657 w 139959"/>
                  <a:gd name="connsiteY0" fmla="*/ 136320 h 139959"/>
                  <a:gd name="connsiteX1" fmla="*/ 20994 w 139959"/>
                  <a:gd name="connsiteY1" fmla="*/ 78657 h 139959"/>
                  <a:gd name="connsiteX2" fmla="*/ 78657 w 139959"/>
                  <a:gd name="connsiteY2" fmla="*/ 20994 h 139959"/>
                  <a:gd name="connsiteX3" fmla="*/ 136320 w 139959"/>
                  <a:gd name="connsiteY3" fmla="*/ 78657 h 139959"/>
                  <a:gd name="connsiteX4" fmla="*/ 78657 w 139959"/>
                  <a:gd name="connsiteY4" fmla="*/ 136320 h 139959"/>
                  <a:gd name="connsiteX5" fmla="*/ 78657 w 139959"/>
                  <a:gd name="connsiteY5" fmla="*/ 46466 h 139959"/>
                  <a:gd name="connsiteX6" fmla="*/ 46466 w 139959"/>
                  <a:gd name="connsiteY6" fmla="*/ 78657 h 139959"/>
                  <a:gd name="connsiteX7" fmla="*/ 78657 w 139959"/>
                  <a:gd name="connsiteY7" fmla="*/ 110848 h 139959"/>
                  <a:gd name="connsiteX8" fmla="*/ 110848 w 139959"/>
                  <a:gd name="connsiteY8" fmla="*/ 78657 h 139959"/>
                  <a:gd name="connsiteX9" fmla="*/ 78657 w 139959"/>
                  <a:gd name="connsiteY9" fmla="*/ 46466 h 139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9959" h="139959">
                    <a:moveTo>
                      <a:pt x="78657" y="136320"/>
                    </a:moveTo>
                    <a:cubicBezTo>
                      <a:pt x="46746" y="136320"/>
                      <a:pt x="20994" y="110568"/>
                      <a:pt x="20994" y="78657"/>
                    </a:cubicBezTo>
                    <a:cubicBezTo>
                      <a:pt x="20994" y="46746"/>
                      <a:pt x="46746" y="20994"/>
                      <a:pt x="78657" y="20994"/>
                    </a:cubicBezTo>
                    <a:cubicBezTo>
                      <a:pt x="110568" y="20994"/>
                      <a:pt x="136320" y="46746"/>
                      <a:pt x="136320" y="78657"/>
                    </a:cubicBezTo>
                    <a:cubicBezTo>
                      <a:pt x="136320" y="110568"/>
                      <a:pt x="110568" y="136320"/>
                      <a:pt x="78657" y="136320"/>
                    </a:cubicBezTo>
                    <a:close/>
                    <a:moveTo>
                      <a:pt x="78657" y="46466"/>
                    </a:moveTo>
                    <a:cubicBezTo>
                      <a:pt x="61022" y="46466"/>
                      <a:pt x="46466" y="61022"/>
                      <a:pt x="46466" y="78657"/>
                    </a:cubicBezTo>
                    <a:cubicBezTo>
                      <a:pt x="46466" y="96292"/>
                      <a:pt x="61022" y="110848"/>
                      <a:pt x="78657" y="110848"/>
                    </a:cubicBezTo>
                    <a:cubicBezTo>
                      <a:pt x="96292" y="110848"/>
                      <a:pt x="110848" y="96292"/>
                      <a:pt x="110848" y="78657"/>
                    </a:cubicBezTo>
                    <a:cubicBezTo>
                      <a:pt x="110848" y="61022"/>
                      <a:pt x="96572" y="46466"/>
                      <a:pt x="78657" y="46466"/>
                    </a:cubicBezTo>
                    <a:close/>
                  </a:path>
                </a:pathLst>
              </a:custGeom>
              <a:solidFill>
                <a:srgbClr val="3F4242"/>
              </a:solidFill>
              <a:ln w="9525"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038F27D9-6AD3-473B-ABE7-1E17F53A0DC6}"/>
                  </a:ext>
                </a:extLst>
              </p:cNvPr>
              <p:cNvSpPr/>
              <p:nvPr/>
            </p:nvSpPr>
            <p:spPr>
              <a:xfrm>
                <a:off x="7798495" y="5250905"/>
                <a:ext cx="111967" cy="111967"/>
              </a:xfrm>
              <a:custGeom>
                <a:avLst/>
                <a:gdLst>
                  <a:gd name="connsiteX0" fmla="*/ 111128 w 111967"/>
                  <a:gd name="connsiteY0" fmla="*/ 66061 h 111967"/>
                  <a:gd name="connsiteX1" fmla="*/ 66061 w 111967"/>
                  <a:gd name="connsiteY1" fmla="*/ 111128 h 111967"/>
                  <a:gd name="connsiteX2" fmla="*/ 20994 w 111967"/>
                  <a:gd name="connsiteY2" fmla="*/ 66061 h 111967"/>
                  <a:gd name="connsiteX3" fmla="*/ 66061 w 111967"/>
                  <a:gd name="connsiteY3" fmla="*/ 20994 h 111967"/>
                  <a:gd name="connsiteX4" fmla="*/ 111128 w 111967"/>
                  <a:gd name="connsiteY4" fmla="*/ 66061 h 1119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67" h="111967">
                    <a:moveTo>
                      <a:pt x="111128" y="66061"/>
                    </a:moveTo>
                    <a:cubicBezTo>
                      <a:pt x="111128" y="90950"/>
                      <a:pt x="90950" y="111128"/>
                      <a:pt x="66061" y="111128"/>
                    </a:cubicBezTo>
                    <a:cubicBezTo>
                      <a:pt x="41171" y="111128"/>
                      <a:pt x="20994" y="90950"/>
                      <a:pt x="20994" y="66061"/>
                    </a:cubicBezTo>
                    <a:cubicBezTo>
                      <a:pt x="20994" y="41171"/>
                      <a:pt x="41171" y="20994"/>
                      <a:pt x="66061" y="20994"/>
                    </a:cubicBezTo>
                    <a:cubicBezTo>
                      <a:pt x="90950" y="20994"/>
                      <a:pt x="111128" y="41171"/>
                      <a:pt x="111128" y="66061"/>
                    </a:cubicBezTo>
                    <a:close/>
                  </a:path>
                </a:pathLst>
              </a:custGeom>
              <a:solidFill>
                <a:srgbClr val="FF5576"/>
              </a:solidFill>
              <a:ln w="9525"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AB9DC039-BBAE-4D2B-A226-D41D0D0C726D}"/>
                  </a:ext>
                </a:extLst>
              </p:cNvPr>
              <p:cNvSpPr/>
              <p:nvPr/>
            </p:nvSpPr>
            <p:spPr>
              <a:xfrm>
                <a:off x="7798495" y="5250905"/>
                <a:ext cx="111967" cy="111967"/>
              </a:xfrm>
              <a:custGeom>
                <a:avLst/>
                <a:gdLst>
                  <a:gd name="connsiteX0" fmla="*/ 35270 w 111967"/>
                  <a:gd name="connsiteY0" fmla="*/ 80337 h 111967"/>
                  <a:gd name="connsiteX1" fmla="*/ 80337 w 111967"/>
                  <a:gd name="connsiteY1" fmla="*/ 35270 h 111967"/>
                  <a:gd name="connsiteX2" fmla="*/ 104130 w 111967"/>
                  <a:gd name="connsiteY2" fmla="*/ 42268 h 111967"/>
                  <a:gd name="connsiteX3" fmla="*/ 66061 w 111967"/>
                  <a:gd name="connsiteY3" fmla="*/ 20994 h 111967"/>
                  <a:gd name="connsiteX4" fmla="*/ 20994 w 111967"/>
                  <a:gd name="connsiteY4" fmla="*/ 66061 h 111967"/>
                  <a:gd name="connsiteX5" fmla="*/ 42268 w 111967"/>
                  <a:gd name="connsiteY5" fmla="*/ 104130 h 111967"/>
                  <a:gd name="connsiteX6" fmla="*/ 35270 w 111967"/>
                  <a:gd name="connsiteY6" fmla="*/ 80337 h 111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967" h="111967">
                    <a:moveTo>
                      <a:pt x="35270" y="80337"/>
                    </a:moveTo>
                    <a:cubicBezTo>
                      <a:pt x="35270" y="55424"/>
                      <a:pt x="55424" y="35270"/>
                      <a:pt x="80337" y="35270"/>
                    </a:cubicBezTo>
                    <a:cubicBezTo>
                      <a:pt x="89014" y="35270"/>
                      <a:pt x="97132" y="37789"/>
                      <a:pt x="104130" y="42268"/>
                    </a:cubicBezTo>
                    <a:cubicBezTo>
                      <a:pt x="96292" y="29671"/>
                      <a:pt x="82296" y="20994"/>
                      <a:pt x="66061" y="20994"/>
                    </a:cubicBezTo>
                    <a:cubicBezTo>
                      <a:pt x="41148" y="20994"/>
                      <a:pt x="20994" y="41148"/>
                      <a:pt x="20994" y="66061"/>
                    </a:cubicBezTo>
                    <a:cubicBezTo>
                      <a:pt x="20994" y="82016"/>
                      <a:pt x="29391" y="96292"/>
                      <a:pt x="42268" y="104130"/>
                    </a:cubicBezTo>
                    <a:cubicBezTo>
                      <a:pt x="38069" y="97132"/>
                      <a:pt x="35270" y="89014"/>
                      <a:pt x="35270" y="80337"/>
                    </a:cubicBezTo>
                    <a:close/>
                  </a:path>
                </a:pathLst>
              </a:custGeom>
              <a:solidFill>
                <a:srgbClr val="FF5576"/>
              </a:solidFill>
              <a:ln w="9525"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1709B3FE-2019-4278-8782-DEF9891D255B}"/>
                  </a:ext>
                </a:extLst>
              </p:cNvPr>
              <p:cNvSpPr/>
              <p:nvPr/>
            </p:nvSpPr>
            <p:spPr>
              <a:xfrm>
                <a:off x="7785898" y="5238308"/>
                <a:ext cx="139959" cy="139959"/>
              </a:xfrm>
              <a:custGeom>
                <a:avLst/>
                <a:gdLst>
                  <a:gd name="connsiteX0" fmla="*/ 78657 w 139959"/>
                  <a:gd name="connsiteY0" fmla="*/ 136320 h 139959"/>
                  <a:gd name="connsiteX1" fmla="*/ 20994 w 139959"/>
                  <a:gd name="connsiteY1" fmla="*/ 78657 h 139959"/>
                  <a:gd name="connsiteX2" fmla="*/ 78657 w 139959"/>
                  <a:gd name="connsiteY2" fmla="*/ 20994 h 139959"/>
                  <a:gd name="connsiteX3" fmla="*/ 136320 w 139959"/>
                  <a:gd name="connsiteY3" fmla="*/ 78657 h 139959"/>
                  <a:gd name="connsiteX4" fmla="*/ 78657 w 139959"/>
                  <a:gd name="connsiteY4" fmla="*/ 136320 h 139959"/>
                  <a:gd name="connsiteX5" fmla="*/ 78657 w 139959"/>
                  <a:gd name="connsiteY5" fmla="*/ 46466 h 139959"/>
                  <a:gd name="connsiteX6" fmla="*/ 46466 w 139959"/>
                  <a:gd name="connsiteY6" fmla="*/ 78657 h 139959"/>
                  <a:gd name="connsiteX7" fmla="*/ 78657 w 139959"/>
                  <a:gd name="connsiteY7" fmla="*/ 110848 h 139959"/>
                  <a:gd name="connsiteX8" fmla="*/ 110848 w 139959"/>
                  <a:gd name="connsiteY8" fmla="*/ 78657 h 139959"/>
                  <a:gd name="connsiteX9" fmla="*/ 78657 w 139959"/>
                  <a:gd name="connsiteY9" fmla="*/ 46466 h 139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9959" h="139959">
                    <a:moveTo>
                      <a:pt x="78657" y="136320"/>
                    </a:moveTo>
                    <a:cubicBezTo>
                      <a:pt x="46746" y="136320"/>
                      <a:pt x="20994" y="110568"/>
                      <a:pt x="20994" y="78657"/>
                    </a:cubicBezTo>
                    <a:cubicBezTo>
                      <a:pt x="20994" y="46746"/>
                      <a:pt x="46746" y="20994"/>
                      <a:pt x="78657" y="20994"/>
                    </a:cubicBezTo>
                    <a:cubicBezTo>
                      <a:pt x="110568" y="20994"/>
                      <a:pt x="136320" y="46746"/>
                      <a:pt x="136320" y="78657"/>
                    </a:cubicBezTo>
                    <a:cubicBezTo>
                      <a:pt x="136320" y="110568"/>
                      <a:pt x="110288" y="136320"/>
                      <a:pt x="78657" y="136320"/>
                    </a:cubicBezTo>
                    <a:close/>
                    <a:moveTo>
                      <a:pt x="78657" y="46466"/>
                    </a:moveTo>
                    <a:cubicBezTo>
                      <a:pt x="61022" y="46466"/>
                      <a:pt x="46466" y="61022"/>
                      <a:pt x="46466" y="78657"/>
                    </a:cubicBezTo>
                    <a:cubicBezTo>
                      <a:pt x="46466" y="96292"/>
                      <a:pt x="61022" y="110848"/>
                      <a:pt x="78657" y="110848"/>
                    </a:cubicBezTo>
                    <a:cubicBezTo>
                      <a:pt x="96292" y="110848"/>
                      <a:pt x="110848" y="96292"/>
                      <a:pt x="110848" y="78657"/>
                    </a:cubicBezTo>
                    <a:cubicBezTo>
                      <a:pt x="110848" y="61022"/>
                      <a:pt x="96292" y="46466"/>
                      <a:pt x="78657" y="46466"/>
                    </a:cubicBezTo>
                    <a:close/>
                  </a:path>
                </a:pathLst>
              </a:custGeom>
              <a:solidFill>
                <a:srgbClr val="3F4242"/>
              </a:solidFill>
              <a:ln w="9525"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985B7754-B874-4778-B915-785F0327D2F2}"/>
                  </a:ext>
                </a:extLst>
              </p:cNvPr>
              <p:cNvSpPr/>
              <p:nvPr/>
            </p:nvSpPr>
            <p:spPr>
              <a:xfrm>
                <a:off x="8241046" y="5335440"/>
                <a:ext cx="139959" cy="139959"/>
              </a:xfrm>
              <a:custGeom>
                <a:avLst/>
                <a:gdLst>
                  <a:gd name="connsiteX0" fmla="*/ 130722 w 139959"/>
                  <a:gd name="connsiteY0" fmla="*/ 75858 h 139959"/>
                  <a:gd name="connsiteX1" fmla="*/ 75858 w 139959"/>
                  <a:gd name="connsiteY1" fmla="*/ 130722 h 139959"/>
                  <a:gd name="connsiteX2" fmla="*/ 20994 w 139959"/>
                  <a:gd name="connsiteY2" fmla="*/ 75858 h 139959"/>
                  <a:gd name="connsiteX3" fmla="*/ 75858 w 139959"/>
                  <a:gd name="connsiteY3" fmla="*/ 20994 h 139959"/>
                  <a:gd name="connsiteX4" fmla="*/ 130722 w 139959"/>
                  <a:gd name="connsiteY4" fmla="*/ 75858 h 1399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959" h="139959">
                    <a:moveTo>
                      <a:pt x="130722" y="75858"/>
                    </a:moveTo>
                    <a:cubicBezTo>
                      <a:pt x="130722" y="106158"/>
                      <a:pt x="106158" y="130722"/>
                      <a:pt x="75858" y="130722"/>
                    </a:cubicBezTo>
                    <a:cubicBezTo>
                      <a:pt x="45557" y="130722"/>
                      <a:pt x="20994" y="106158"/>
                      <a:pt x="20994" y="75858"/>
                    </a:cubicBezTo>
                    <a:cubicBezTo>
                      <a:pt x="20994" y="45557"/>
                      <a:pt x="45558" y="20994"/>
                      <a:pt x="75858" y="20994"/>
                    </a:cubicBezTo>
                    <a:cubicBezTo>
                      <a:pt x="106159" y="20994"/>
                      <a:pt x="130722" y="45557"/>
                      <a:pt x="130722" y="75858"/>
                    </a:cubicBezTo>
                    <a:close/>
                  </a:path>
                </a:pathLst>
              </a:custGeom>
              <a:solidFill>
                <a:srgbClr val="FF5576"/>
              </a:solidFill>
              <a:ln w="9525"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604496B1-ED7E-4648-B54F-7A83094E3C5E}"/>
                  </a:ext>
                </a:extLst>
              </p:cNvPr>
              <p:cNvSpPr/>
              <p:nvPr/>
            </p:nvSpPr>
            <p:spPr>
              <a:xfrm>
                <a:off x="8240766" y="5335160"/>
                <a:ext cx="139959" cy="139959"/>
              </a:xfrm>
              <a:custGeom>
                <a:avLst/>
                <a:gdLst>
                  <a:gd name="connsiteX0" fmla="*/ 38629 w 139959"/>
                  <a:gd name="connsiteY0" fmla="*/ 93493 h 139959"/>
                  <a:gd name="connsiteX1" fmla="*/ 93493 w 139959"/>
                  <a:gd name="connsiteY1" fmla="*/ 38629 h 139959"/>
                  <a:gd name="connsiteX2" fmla="*/ 122324 w 139959"/>
                  <a:gd name="connsiteY2" fmla="*/ 47026 h 139959"/>
                  <a:gd name="connsiteX3" fmla="*/ 75858 w 139959"/>
                  <a:gd name="connsiteY3" fmla="*/ 20994 h 139959"/>
                  <a:gd name="connsiteX4" fmla="*/ 20994 w 139959"/>
                  <a:gd name="connsiteY4" fmla="*/ 75858 h 139959"/>
                  <a:gd name="connsiteX5" fmla="*/ 47026 w 139959"/>
                  <a:gd name="connsiteY5" fmla="*/ 122324 h 139959"/>
                  <a:gd name="connsiteX6" fmla="*/ 38629 w 139959"/>
                  <a:gd name="connsiteY6" fmla="*/ 93493 h 139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959" h="139959">
                    <a:moveTo>
                      <a:pt x="38629" y="93493"/>
                    </a:moveTo>
                    <a:cubicBezTo>
                      <a:pt x="38629" y="63262"/>
                      <a:pt x="63262" y="38629"/>
                      <a:pt x="93493" y="38629"/>
                    </a:cubicBezTo>
                    <a:cubicBezTo>
                      <a:pt x="104130" y="38629"/>
                      <a:pt x="113927" y="41708"/>
                      <a:pt x="122324" y="47026"/>
                    </a:cubicBezTo>
                    <a:cubicBezTo>
                      <a:pt x="112527" y="31351"/>
                      <a:pt x="95452" y="20994"/>
                      <a:pt x="75858" y="20994"/>
                    </a:cubicBezTo>
                    <a:cubicBezTo>
                      <a:pt x="45627" y="20994"/>
                      <a:pt x="20994" y="45627"/>
                      <a:pt x="20994" y="75858"/>
                    </a:cubicBezTo>
                    <a:cubicBezTo>
                      <a:pt x="20994" y="95452"/>
                      <a:pt x="31351" y="112527"/>
                      <a:pt x="47026" y="122324"/>
                    </a:cubicBezTo>
                    <a:cubicBezTo>
                      <a:pt x="41988" y="114207"/>
                      <a:pt x="38629" y="104130"/>
                      <a:pt x="38629" y="93493"/>
                    </a:cubicBezTo>
                    <a:close/>
                  </a:path>
                </a:pathLst>
              </a:custGeom>
              <a:solidFill>
                <a:srgbClr val="FF5576"/>
              </a:solidFill>
              <a:ln w="9525"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CB3FA054-D644-4644-9525-FB7C06AA8744}"/>
                  </a:ext>
                </a:extLst>
              </p:cNvPr>
              <p:cNvSpPr/>
              <p:nvPr/>
            </p:nvSpPr>
            <p:spPr>
              <a:xfrm>
                <a:off x="8225370" y="5319765"/>
                <a:ext cx="167951" cy="167951"/>
              </a:xfrm>
              <a:custGeom>
                <a:avLst/>
                <a:gdLst>
                  <a:gd name="connsiteX0" fmla="*/ 91533 w 167951"/>
                  <a:gd name="connsiteY0" fmla="*/ 162073 h 167951"/>
                  <a:gd name="connsiteX1" fmla="*/ 20994 w 167951"/>
                  <a:gd name="connsiteY1" fmla="*/ 91533 h 167951"/>
                  <a:gd name="connsiteX2" fmla="*/ 91533 w 167951"/>
                  <a:gd name="connsiteY2" fmla="*/ 20994 h 167951"/>
                  <a:gd name="connsiteX3" fmla="*/ 162073 w 167951"/>
                  <a:gd name="connsiteY3" fmla="*/ 91533 h 167951"/>
                  <a:gd name="connsiteX4" fmla="*/ 91533 w 167951"/>
                  <a:gd name="connsiteY4" fmla="*/ 162073 h 167951"/>
                  <a:gd name="connsiteX5" fmla="*/ 91533 w 167951"/>
                  <a:gd name="connsiteY5" fmla="*/ 52065 h 167951"/>
                  <a:gd name="connsiteX6" fmla="*/ 52345 w 167951"/>
                  <a:gd name="connsiteY6" fmla="*/ 91253 h 167951"/>
                  <a:gd name="connsiteX7" fmla="*/ 91533 w 167951"/>
                  <a:gd name="connsiteY7" fmla="*/ 130722 h 167951"/>
                  <a:gd name="connsiteX8" fmla="*/ 130722 w 167951"/>
                  <a:gd name="connsiteY8" fmla="*/ 91253 h 167951"/>
                  <a:gd name="connsiteX9" fmla="*/ 91533 w 167951"/>
                  <a:gd name="connsiteY9" fmla="*/ 52065 h 167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951" h="167951">
                    <a:moveTo>
                      <a:pt x="91533" y="162073"/>
                    </a:moveTo>
                    <a:cubicBezTo>
                      <a:pt x="52625" y="162073"/>
                      <a:pt x="20994" y="130442"/>
                      <a:pt x="20994" y="91533"/>
                    </a:cubicBezTo>
                    <a:cubicBezTo>
                      <a:pt x="20994" y="52625"/>
                      <a:pt x="52625" y="20994"/>
                      <a:pt x="91533" y="20994"/>
                    </a:cubicBezTo>
                    <a:cubicBezTo>
                      <a:pt x="130442" y="20994"/>
                      <a:pt x="162073" y="52625"/>
                      <a:pt x="162073" y="91533"/>
                    </a:cubicBezTo>
                    <a:cubicBezTo>
                      <a:pt x="162073" y="130442"/>
                      <a:pt x="130442" y="162073"/>
                      <a:pt x="91533" y="162073"/>
                    </a:cubicBezTo>
                    <a:close/>
                    <a:moveTo>
                      <a:pt x="91533" y="52065"/>
                    </a:moveTo>
                    <a:cubicBezTo>
                      <a:pt x="69980" y="52065"/>
                      <a:pt x="52345" y="69700"/>
                      <a:pt x="52345" y="91253"/>
                    </a:cubicBezTo>
                    <a:cubicBezTo>
                      <a:pt x="52345" y="112807"/>
                      <a:pt x="69980" y="130722"/>
                      <a:pt x="91533" y="130722"/>
                    </a:cubicBezTo>
                    <a:cubicBezTo>
                      <a:pt x="113087" y="130722"/>
                      <a:pt x="130722" y="113087"/>
                      <a:pt x="130722" y="91253"/>
                    </a:cubicBezTo>
                    <a:cubicBezTo>
                      <a:pt x="130722" y="69420"/>
                      <a:pt x="113087" y="52065"/>
                      <a:pt x="91533" y="52065"/>
                    </a:cubicBezTo>
                    <a:close/>
                  </a:path>
                </a:pathLst>
              </a:custGeom>
              <a:solidFill>
                <a:srgbClr val="3F4242"/>
              </a:solidFill>
              <a:ln w="9525"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FAAA4D54-3367-412A-80C1-7619531F8D81}"/>
                  </a:ext>
                </a:extLst>
              </p:cNvPr>
              <p:cNvSpPr/>
              <p:nvPr/>
            </p:nvSpPr>
            <p:spPr>
              <a:xfrm>
                <a:off x="8189820" y="5156012"/>
                <a:ext cx="111967" cy="111967"/>
              </a:xfrm>
              <a:custGeom>
                <a:avLst/>
                <a:gdLst>
                  <a:gd name="connsiteX0" fmla="*/ 96012 w 111967"/>
                  <a:gd name="connsiteY0" fmla="*/ 58503 h 111967"/>
                  <a:gd name="connsiteX1" fmla="*/ 58503 w 111967"/>
                  <a:gd name="connsiteY1" fmla="*/ 96012 h 111967"/>
                  <a:gd name="connsiteX2" fmla="*/ 20994 w 111967"/>
                  <a:gd name="connsiteY2" fmla="*/ 58503 h 111967"/>
                  <a:gd name="connsiteX3" fmla="*/ 58503 w 111967"/>
                  <a:gd name="connsiteY3" fmla="*/ 20994 h 111967"/>
                  <a:gd name="connsiteX4" fmla="*/ 96012 w 111967"/>
                  <a:gd name="connsiteY4" fmla="*/ 58503 h 1119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67" h="111967">
                    <a:moveTo>
                      <a:pt x="96012" y="58503"/>
                    </a:moveTo>
                    <a:cubicBezTo>
                      <a:pt x="96012" y="79219"/>
                      <a:pt x="79219" y="96012"/>
                      <a:pt x="58503" y="96012"/>
                    </a:cubicBezTo>
                    <a:cubicBezTo>
                      <a:pt x="37787" y="96012"/>
                      <a:pt x="20994" y="79219"/>
                      <a:pt x="20994" y="58503"/>
                    </a:cubicBezTo>
                    <a:cubicBezTo>
                      <a:pt x="20994" y="37787"/>
                      <a:pt x="37787" y="20994"/>
                      <a:pt x="58503" y="20994"/>
                    </a:cubicBezTo>
                    <a:cubicBezTo>
                      <a:pt x="79219" y="20994"/>
                      <a:pt x="96012" y="37787"/>
                      <a:pt x="96012" y="58503"/>
                    </a:cubicBezTo>
                    <a:close/>
                  </a:path>
                </a:pathLst>
              </a:custGeom>
              <a:solidFill>
                <a:srgbClr val="FF5576"/>
              </a:solidFill>
              <a:ln w="9525"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7468638B-3852-4102-85B7-25C32C20F14A}"/>
                  </a:ext>
                </a:extLst>
              </p:cNvPr>
              <p:cNvSpPr/>
              <p:nvPr/>
            </p:nvSpPr>
            <p:spPr>
              <a:xfrm>
                <a:off x="8189820" y="5156012"/>
                <a:ext cx="111967" cy="83976"/>
              </a:xfrm>
              <a:custGeom>
                <a:avLst/>
                <a:gdLst>
                  <a:gd name="connsiteX0" fmla="*/ 32191 w 111967"/>
                  <a:gd name="connsiteY0" fmla="*/ 74178 h 83975"/>
                  <a:gd name="connsiteX1" fmla="*/ 69700 w 111967"/>
                  <a:gd name="connsiteY1" fmla="*/ 36669 h 83975"/>
                  <a:gd name="connsiteX2" fmla="*/ 93493 w 111967"/>
                  <a:gd name="connsiteY2" fmla="*/ 45347 h 83975"/>
                  <a:gd name="connsiteX3" fmla="*/ 58503 w 111967"/>
                  <a:gd name="connsiteY3" fmla="*/ 20994 h 83975"/>
                  <a:gd name="connsiteX4" fmla="*/ 20994 w 111967"/>
                  <a:gd name="connsiteY4" fmla="*/ 58503 h 83975"/>
                  <a:gd name="connsiteX5" fmla="*/ 34710 w 111967"/>
                  <a:gd name="connsiteY5" fmla="*/ 87335 h 83975"/>
                  <a:gd name="connsiteX6" fmla="*/ 32191 w 111967"/>
                  <a:gd name="connsiteY6" fmla="*/ 74178 h 83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967" h="83975">
                    <a:moveTo>
                      <a:pt x="32191" y="74178"/>
                    </a:moveTo>
                    <a:cubicBezTo>
                      <a:pt x="32191" y="53464"/>
                      <a:pt x="48986" y="36669"/>
                      <a:pt x="69700" y="36669"/>
                    </a:cubicBezTo>
                    <a:cubicBezTo>
                      <a:pt x="78657" y="36669"/>
                      <a:pt x="87055" y="40028"/>
                      <a:pt x="93493" y="45347"/>
                    </a:cubicBezTo>
                    <a:cubicBezTo>
                      <a:pt x="88174" y="31071"/>
                      <a:pt x="74458" y="20994"/>
                      <a:pt x="58503" y="20994"/>
                    </a:cubicBezTo>
                    <a:cubicBezTo>
                      <a:pt x="37789" y="20994"/>
                      <a:pt x="20994" y="37789"/>
                      <a:pt x="20994" y="58503"/>
                    </a:cubicBezTo>
                    <a:cubicBezTo>
                      <a:pt x="20994" y="70259"/>
                      <a:pt x="26312" y="80337"/>
                      <a:pt x="34710" y="87335"/>
                    </a:cubicBezTo>
                    <a:cubicBezTo>
                      <a:pt x="33030" y="83136"/>
                      <a:pt x="32191" y="78937"/>
                      <a:pt x="32191" y="74178"/>
                    </a:cubicBezTo>
                    <a:close/>
                  </a:path>
                </a:pathLst>
              </a:custGeom>
              <a:solidFill>
                <a:srgbClr val="FF5576"/>
              </a:solidFill>
              <a:ln w="9525"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367B1606-F51B-4B70-B76A-3B010F897F91}"/>
                  </a:ext>
                </a:extLst>
              </p:cNvPr>
              <p:cNvSpPr/>
              <p:nvPr/>
            </p:nvSpPr>
            <p:spPr>
              <a:xfrm>
                <a:off x="8177224" y="5143696"/>
                <a:ext cx="139959" cy="139959"/>
              </a:xfrm>
              <a:custGeom>
                <a:avLst/>
                <a:gdLst>
                  <a:gd name="connsiteX0" fmla="*/ 71099 w 139959"/>
                  <a:gd name="connsiteY0" fmla="*/ 121205 h 139959"/>
                  <a:gd name="connsiteX1" fmla="*/ 20994 w 139959"/>
                  <a:gd name="connsiteY1" fmla="*/ 71099 h 139959"/>
                  <a:gd name="connsiteX2" fmla="*/ 71099 w 139959"/>
                  <a:gd name="connsiteY2" fmla="*/ 20994 h 139959"/>
                  <a:gd name="connsiteX3" fmla="*/ 121205 w 139959"/>
                  <a:gd name="connsiteY3" fmla="*/ 71099 h 139959"/>
                  <a:gd name="connsiteX4" fmla="*/ 71099 w 139959"/>
                  <a:gd name="connsiteY4" fmla="*/ 121205 h 139959"/>
                  <a:gd name="connsiteX5" fmla="*/ 71099 w 139959"/>
                  <a:gd name="connsiteY5" fmla="*/ 46186 h 139959"/>
                  <a:gd name="connsiteX6" fmla="*/ 46466 w 139959"/>
                  <a:gd name="connsiteY6" fmla="*/ 70819 h 139959"/>
                  <a:gd name="connsiteX7" fmla="*/ 71099 w 139959"/>
                  <a:gd name="connsiteY7" fmla="*/ 95452 h 139959"/>
                  <a:gd name="connsiteX8" fmla="*/ 95732 w 139959"/>
                  <a:gd name="connsiteY8" fmla="*/ 70819 h 139959"/>
                  <a:gd name="connsiteX9" fmla="*/ 71099 w 139959"/>
                  <a:gd name="connsiteY9" fmla="*/ 46186 h 139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9959" h="139959">
                    <a:moveTo>
                      <a:pt x="71099" y="121205"/>
                    </a:moveTo>
                    <a:cubicBezTo>
                      <a:pt x="43387" y="121205"/>
                      <a:pt x="20994" y="98811"/>
                      <a:pt x="20994" y="71099"/>
                    </a:cubicBezTo>
                    <a:cubicBezTo>
                      <a:pt x="20994" y="43387"/>
                      <a:pt x="43387" y="20994"/>
                      <a:pt x="71099" y="20994"/>
                    </a:cubicBezTo>
                    <a:cubicBezTo>
                      <a:pt x="98811" y="20994"/>
                      <a:pt x="121205" y="43387"/>
                      <a:pt x="121205" y="71099"/>
                    </a:cubicBezTo>
                    <a:cubicBezTo>
                      <a:pt x="121205" y="98811"/>
                      <a:pt x="98811" y="121205"/>
                      <a:pt x="71099" y="121205"/>
                    </a:cubicBezTo>
                    <a:close/>
                    <a:moveTo>
                      <a:pt x="71099" y="46186"/>
                    </a:moveTo>
                    <a:cubicBezTo>
                      <a:pt x="57383" y="46186"/>
                      <a:pt x="46466" y="57383"/>
                      <a:pt x="46466" y="70819"/>
                    </a:cubicBezTo>
                    <a:cubicBezTo>
                      <a:pt x="46466" y="84255"/>
                      <a:pt x="57663" y="95452"/>
                      <a:pt x="71099" y="95452"/>
                    </a:cubicBezTo>
                    <a:cubicBezTo>
                      <a:pt x="84535" y="95452"/>
                      <a:pt x="95732" y="84255"/>
                      <a:pt x="95732" y="70819"/>
                    </a:cubicBezTo>
                    <a:cubicBezTo>
                      <a:pt x="95732" y="57383"/>
                      <a:pt x="84535" y="46186"/>
                      <a:pt x="71099" y="46186"/>
                    </a:cubicBezTo>
                    <a:close/>
                  </a:path>
                </a:pathLst>
              </a:custGeom>
              <a:solidFill>
                <a:srgbClr val="3F4242"/>
              </a:solidFill>
              <a:ln w="9525"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B7C9D596-C7AF-462D-BDCC-3C05127C4A24}"/>
                  </a:ext>
                </a:extLst>
              </p:cNvPr>
              <p:cNvSpPr/>
              <p:nvPr/>
            </p:nvSpPr>
            <p:spPr>
              <a:xfrm>
                <a:off x="7983787" y="5418954"/>
                <a:ext cx="83976" cy="111967"/>
              </a:xfrm>
              <a:custGeom>
                <a:avLst/>
                <a:gdLst>
                  <a:gd name="connsiteX0" fmla="*/ 26473 w 83975"/>
                  <a:gd name="connsiteY0" fmla="*/ 83949 h 111967"/>
                  <a:gd name="connsiteX1" fmla="*/ 45241 w 83975"/>
                  <a:gd name="connsiteY1" fmla="*/ 26473 h 111967"/>
                  <a:gd name="connsiteX2" fmla="*/ 69455 w 83975"/>
                  <a:gd name="connsiteY2" fmla="*/ 34380 h 111967"/>
                  <a:gd name="connsiteX3" fmla="*/ 50688 w 83975"/>
                  <a:gd name="connsiteY3" fmla="*/ 91856 h 111967"/>
                </a:gdLst>
                <a:ahLst/>
                <a:cxnLst>
                  <a:cxn ang="0">
                    <a:pos x="connsiteX0" y="connsiteY0"/>
                  </a:cxn>
                  <a:cxn ang="0">
                    <a:pos x="connsiteX1" y="connsiteY1"/>
                  </a:cxn>
                  <a:cxn ang="0">
                    <a:pos x="connsiteX2" y="connsiteY2"/>
                  </a:cxn>
                  <a:cxn ang="0">
                    <a:pos x="connsiteX3" y="connsiteY3"/>
                  </a:cxn>
                </a:cxnLst>
                <a:rect l="l" t="t" r="r" b="b"/>
                <a:pathLst>
                  <a:path w="83975" h="111967">
                    <a:moveTo>
                      <a:pt x="26473" y="83949"/>
                    </a:moveTo>
                    <a:lnTo>
                      <a:pt x="45241" y="26473"/>
                    </a:lnTo>
                    <a:lnTo>
                      <a:pt x="69455" y="34380"/>
                    </a:lnTo>
                    <a:lnTo>
                      <a:pt x="50688" y="91856"/>
                    </a:lnTo>
                    <a:close/>
                  </a:path>
                </a:pathLst>
              </a:custGeom>
              <a:solidFill>
                <a:srgbClr val="3F4242"/>
              </a:solidFill>
              <a:ln w="9525"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D705F264-9FB4-47B8-A045-E9D301F2BB40}"/>
                  </a:ext>
                </a:extLst>
              </p:cNvPr>
              <p:cNvSpPr/>
              <p:nvPr/>
            </p:nvSpPr>
            <p:spPr>
              <a:xfrm>
                <a:off x="7872667" y="5286553"/>
                <a:ext cx="111967" cy="55984"/>
              </a:xfrm>
              <a:custGeom>
                <a:avLst/>
                <a:gdLst>
                  <a:gd name="connsiteX0" fmla="*/ 22517 w 111967"/>
                  <a:gd name="connsiteY0" fmla="*/ 47917 h 55983"/>
                  <a:gd name="connsiteX1" fmla="*/ 24438 w 111967"/>
                  <a:gd name="connsiteY1" fmla="*/ 22517 h 55983"/>
                  <a:gd name="connsiteX2" fmla="*/ 106778 w 111967"/>
                  <a:gd name="connsiteY2" fmla="*/ 28743 h 55983"/>
                  <a:gd name="connsiteX3" fmla="*/ 104858 w 111967"/>
                  <a:gd name="connsiteY3" fmla="*/ 54143 h 55983"/>
                </a:gdLst>
                <a:ahLst/>
                <a:cxnLst>
                  <a:cxn ang="0">
                    <a:pos x="connsiteX0" y="connsiteY0"/>
                  </a:cxn>
                  <a:cxn ang="0">
                    <a:pos x="connsiteX1" y="connsiteY1"/>
                  </a:cxn>
                  <a:cxn ang="0">
                    <a:pos x="connsiteX2" y="connsiteY2"/>
                  </a:cxn>
                  <a:cxn ang="0">
                    <a:pos x="connsiteX3" y="connsiteY3"/>
                  </a:cxn>
                </a:cxnLst>
                <a:rect l="l" t="t" r="r" b="b"/>
                <a:pathLst>
                  <a:path w="111967" h="55983">
                    <a:moveTo>
                      <a:pt x="22517" y="47917"/>
                    </a:moveTo>
                    <a:lnTo>
                      <a:pt x="24438" y="22517"/>
                    </a:lnTo>
                    <a:lnTo>
                      <a:pt x="106778" y="28743"/>
                    </a:lnTo>
                    <a:lnTo>
                      <a:pt x="104858" y="54143"/>
                    </a:lnTo>
                    <a:close/>
                  </a:path>
                </a:pathLst>
              </a:custGeom>
              <a:solidFill>
                <a:srgbClr val="3F4242"/>
              </a:solidFill>
              <a:ln w="9525"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6FA9D59D-46C2-4B08-B6B0-00A9E6EDA414}"/>
                  </a:ext>
                </a:extLst>
              </p:cNvPr>
              <p:cNvSpPr/>
              <p:nvPr/>
            </p:nvSpPr>
            <p:spPr>
              <a:xfrm>
                <a:off x="7977725" y="5142303"/>
                <a:ext cx="83976" cy="111967"/>
              </a:xfrm>
              <a:custGeom>
                <a:avLst/>
                <a:gdLst>
                  <a:gd name="connsiteX0" fmla="*/ 26189 w 83975"/>
                  <a:gd name="connsiteY0" fmla="*/ 33592 h 111967"/>
                  <a:gd name="connsiteX1" fmla="*/ 50562 w 83975"/>
                  <a:gd name="connsiteY1" fmla="*/ 26189 h 111967"/>
                  <a:gd name="connsiteX2" fmla="*/ 71794 w 83975"/>
                  <a:gd name="connsiteY2" fmla="*/ 96094 h 111967"/>
                  <a:gd name="connsiteX3" fmla="*/ 47421 w 83975"/>
                  <a:gd name="connsiteY3" fmla="*/ 103497 h 111967"/>
                </a:gdLst>
                <a:ahLst/>
                <a:cxnLst>
                  <a:cxn ang="0">
                    <a:pos x="connsiteX0" y="connsiteY0"/>
                  </a:cxn>
                  <a:cxn ang="0">
                    <a:pos x="connsiteX1" y="connsiteY1"/>
                  </a:cxn>
                  <a:cxn ang="0">
                    <a:pos x="connsiteX2" y="connsiteY2"/>
                  </a:cxn>
                  <a:cxn ang="0">
                    <a:pos x="connsiteX3" y="connsiteY3"/>
                  </a:cxn>
                </a:cxnLst>
                <a:rect l="l" t="t" r="r" b="b"/>
                <a:pathLst>
                  <a:path w="83975" h="111967">
                    <a:moveTo>
                      <a:pt x="26189" y="33592"/>
                    </a:moveTo>
                    <a:lnTo>
                      <a:pt x="50562" y="26189"/>
                    </a:lnTo>
                    <a:lnTo>
                      <a:pt x="71794" y="96094"/>
                    </a:lnTo>
                    <a:lnTo>
                      <a:pt x="47421" y="103497"/>
                    </a:lnTo>
                    <a:close/>
                  </a:path>
                </a:pathLst>
              </a:custGeom>
              <a:solidFill>
                <a:srgbClr val="3F4242"/>
              </a:solidFill>
              <a:ln w="9525"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5B169DF2-3820-4512-B760-A250D826F9DE}"/>
                  </a:ext>
                </a:extLst>
              </p:cNvPr>
              <p:cNvSpPr/>
              <p:nvPr/>
            </p:nvSpPr>
            <p:spPr>
              <a:xfrm>
                <a:off x="8142482" y="5204828"/>
                <a:ext cx="111967" cy="83976"/>
              </a:xfrm>
              <a:custGeom>
                <a:avLst/>
                <a:gdLst>
                  <a:gd name="connsiteX0" fmla="*/ 28513 w 111967"/>
                  <a:gd name="connsiteY0" fmla="*/ 56036 h 83975"/>
                  <a:gd name="connsiteX1" fmla="*/ 78546 w 111967"/>
                  <a:gd name="connsiteY1" fmla="*/ 28513 h 83975"/>
                  <a:gd name="connsiteX2" fmla="*/ 90823 w 111967"/>
                  <a:gd name="connsiteY2" fmla="*/ 50832 h 83975"/>
                  <a:gd name="connsiteX3" fmla="*/ 40790 w 111967"/>
                  <a:gd name="connsiteY3" fmla="*/ 78355 h 83975"/>
                </a:gdLst>
                <a:ahLst/>
                <a:cxnLst>
                  <a:cxn ang="0">
                    <a:pos x="connsiteX0" y="connsiteY0"/>
                  </a:cxn>
                  <a:cxn ang="0">
                    <a:pos x="connsiteX1" y="connsiteY1"/>
                  </a:cxn>
                  <a:cxn ang="0">
                    <a:pos x="connsiteX2" y="connsiteY2"/>
                  </a:cxn>
                  <a:cxn ang="0">
                    <a:pos x="connsiteX3" y="connsiteY3"/>
                  </a:cxn>
                </a:cxnLst>
                <a:rect l="l" t="t" r="r" b="b"/>
                <a:pathLst>
                  <a:path w="111967" h="83975">
                    <a:moveTo>
                      <a:pt x="28513" y="56036"/>
                    </a:moveTo>
                    <a:lnTo>
                      <a:pt x="78546" y="28513"/>
                    </a:lnTo>
                    <a:lnTo>
                      <a:pt x="90823" y="50832"/>
                    </a:lnTo>
                    <a:lnTo>
                      <a:pt x="40790" y="78355"/>
                    </a:lnTo>
                    <a:close/>
                  </a:path>
                </a:pathLst>
              </a:custGeom>
              <a:solidFill>
                <a:srgbClr val="3F4242"/>
              </a:solidFill>
              <a:ln w="9525"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7EA13BF1-70F6-484F-877E-C65C75DEB5FB}"/>
                  </a:ext>
                </a:extLst>
              </p:cNvPr>
              <p:cNvSpPr/>
              <p:nvPr/>
            </p:nvSpPr>
            <p:spPr>
              <a:xfrm>
                <a:off x="8157701" y="5337480"/>
                <a:ext cx="111967" cy="83976"/>
              </a:xfrm>
              <a:custGeom>
                <a:avLst/>
                <a:gdLst>
                  <a:gd name="connsiteX0" fmla="*/ 25955 w 111967"/>
                  <a:gd name="connsiteY0" fmla="*/ 50447 h 83975"/>
                  <a:gd name="connsiteX1" fmla="*/ 32955 w 111967"/>
                  <a:gd name="connsiteY1" fmla="*/ 25955 h 83975"/>
                  <a:gd name="connsiteX2" fmla="*/ 111544 w 111967"/>
                  <a:gd name="connsiteY2" fmla="*/ 48416 h 83975"/>
                  <a:gd name="connsiteX3" fmla="*/ 104544 w 111967"/>
                  <a:gd name="connsiteY3" fmla="*/ 72908 h 83975"/>
                </a:gdLst>
                <a:ahLst/>
                <a:cxnLst>
                  <a:cxn ang="0">
                    <a:pos x="connsiteX0" y="connsiteY0"/>
                  </a:cxn>
                  <a:cxn ang="0">
                    <a:pos x="connsiteX1" y="connsiteY1"/>
                  </a:cxn>
                  <a:cxn ang="0">
                    <a:pos x="connsiteX2" y="connsiteY2"/>
                  </a:cxn>
                  <a:cxn ang="0">
                    <a:pos x="connsiteX3" y="connsiteY3"/>
                  </a:cxn>
                </a:cxnLst>
                <a:rect l="l" t="t" r="r" b="b"/>
                <a:pathLst>
                  <a:path w="111967" h="83975">
                    <a:moveTo>
                      <a:pt x="25955" y="50447"/>
                    </a:moveTo>
                    <a:lnTo>
                      <a:pt x="32955" y="25955"/>
                    </a:lnTo>
                    <a:lnTo>
                      <a:pt x="111544" y="48416"/>
                    </a:lnTo>
                    <a:lnTo>
                      <a:pt x="104544" y="72908"/>
                    </a:lnTo>
                    <a:close/>
                  </a:path>
                </a:pathLst>
              </a:custGeom>
              <a:solidFill>
                <a:srgbClr val="3F4242"/>
              </a:solidFill>
              <a:ln w="9525"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B6D68D2D-94D6-457F-8D44-22F9607A87A3}"/>
                  </a:ext>
                </a:extLst>
              </p:cNvPr>
              <p:cNvSpPr/>
              <p:nvPr/>
            </p:nvSpPr>
            <p:spPr>
              <a:xfrm>
                <a:off x="7954409" y="5479318"/>
                <a:ext cx="111967" cy="111967"/>
              </a:xfrm>
              <a:custGeom>
                <a:avLst/>
                <a:gdLst>
                  <a:gd name="connsiteX0" fmla="*/ 96012 w 111967"/>
                  <a:gd name="connsiteY0" fmla="*/ 58503 h 111967"/>
                  <a:gd name="connsiteX1" fmla="*/ 58503 w 111967"/>
                  <a:gd name="connsiteY1" fmla="*/ 96012 h 111967"/>
                  <a:gd name="connsiteX2" fmla="*/ 20994 w 111967"/>
                  <a:gd name="connsiteY2" fmla="*/ 58503 h 111967"/>
                  <a:gd name="connsiteX3" fmla="*/ 58503 w 111967"/>
                  <a:gd name="connsiteY3" fmla="*/ 20994 h 111967"/>
                  <a:gd name="connsiteX4" fmla="*/ 96012 w 111967"/>
                  <a:gd name="connsiteY4" fmla="*/ 58503 h 1119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67" h="111967">
                    <a:moveTo>
                      <a:pt x="96012" y="58503"/>
                    </a:moveTo>
                    <a:cubicBezTo>
                      <a:pt x="96012" y="79219"/>
                      <a:pt x="79219" y="96012"/>
                      <a:pt x="58503" y="96012"/>
                    </a:cubicBezTo>
                    <a:cubicBezTo>
                      <a:pt x="37787" y="96012"/>
                      <a:pt x="20994" y="79219"/>
                      <a:pt x="20994" y="58503"/>
                    </a:cubicBezTo>
                    <a:cubicBezTo>
                      <a:pt x="20994" y="37787"/>
                      <a:pt x="37787" y="20994"/>
                      <a:pt x="58503" y="20994"/>
                    </a:cubicBezTo>
                    <a:cubicBezTo>
                      <a:pt x="79219" y="20994"/>
                      <a:pt x="96012" y="37787"/>
                      <a:pt x="96012" y="58503"/>
                    </a:cubicBezTo>
                    <a:close/>
                  </a:path>
                </a:pathLst>
              </a:custGeom>
              <a:solidFill>
                <a:srgbClr val="FF5576"/>
              </a:solidFill>
              <a:ln w="9525"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BAF06BC0-4EE8-46DF-99F1-36250DA51F37}"/>
                  </a:ext>
                </a:extLst>
              </p:cNvPr>
              <p:cNvSpPr/>
              <p:nvPr/>
            </p:nvSpPr>
            <p:spPr>
              <a:xfrm>
                <a:off x="7954689" y="5479318"/>
                <a:ext cx="111967" cy="83976"/>
              </a:xfrm>
              <a:custGeom>
                <a:avLst/>
                <a:gdLst>
                  <a:gd name="connsiteX0" fmla="*/ 32191 w 111967"/>
                  <a:gd name="connsiteY0" fmla="*/ 74178 h 83975"/>
                  <a:gd name="connsiteX1" fmla="*/ 69700 w 111967"/>
                  <a:gd name="connsiteY1" fmla="*/ 36669 h 83975"/>
                  <a:gd name="connsiteX2" fmla="*/ 93493 w 111967"/>
                  <a:gd name="connsiteY2" fmla="*/ 45347 h 83975"/>
                  <a:gd name="connsiteX3" fmla="*/ 58503 w 111967"/>
                  <a:gd name="connsiteY3" fmla="*/ 20994 h 83975"/>
                  <a:gd name="connsiteX4" fmla="*/ 20994 w 111967"/>
                  <a:gd name="connsiteY4" fmla="*/ 58503 h 83975"/>
                  <a:gd name="connsiteX5" fmla="*/ 34710 w 111967"/>
                  <a:gd name="connsiteY5" fmla="*/ 87335 h 83975"/>
                  <a:gd name="connsiteX6" fmla="*/ 32191 w 111967"/>
                  <a:gd name="connsiteY6" fmla="*/ 74178 h 83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967" h="83975">
                    <a:moveTo>
                      <a:pt x="32191" y="74178"/>
                    </a:moveTo>
                    <a:cubicBezTo>
                      <a:pt x="32191" y="53465"/>
                      <a:pt x="48986" y="36669"/>
                      <a:pt x="69700" y="36669"/>
                    </a:cubicBezTo>
                    <a:cubicBezTo>
                      <a:pt x="78657" y="36669"/>
                      <a:pt x="87055" y="40028"/>
                      <a:pt x="93493" y="45347"/>
                    </a:cubicBezTo>
                    <a:cubicBezTo>
                      <a:pt x="88174" y="31071"/>
                      <a:pt x="74458" y="20994"/>
                      <a:pt x="58503" y="20994"/>
                    </a:cubicBezTo>
                    <a:cubicBezTo>
                      <a:pt x="37789" y="20994"/>
                      <a:pt x="20994" y="37789"/>
                      <a:pt x="20994" y="58503"/>
                    </a:cubicBezTo>
                    <a:cubicBezTo>
                      <a:pt x="20994" y="70260"/>
                      <a:pt x="26312" y="80337"/>
                      <a:pt x="34710" y="87335"/>
                    </a:cubicBezTo>
                    <a:cubicBezTo>
                      <a:pt x="33030" y="83136"/>
                      <a:pt x="32191" y="78937"/>
                      <a:pt x="32191" y="74178"/>
                    </a:cubicBezTo>
                    <a:close/>
                  </a:path>
                </a:pathLst>
              </a:custGeom>
              <a:solidFill>
                <a:srgbClr val="FF5576"/>
              </a:solid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35546773-483E-4F9D-B3DD-EE274365DD2B}"/>
                  </a:ext>
                </a:extLst>
              </p:cNvPr>
              <p:cNvSpPr/>
              <p:nvPr/>
            </p:nvSpPr>
            <p:spPr>
              <a:xfrm>
                <a:off x="7941813" y="5467002"/>
                <a:ext cx="139959" cy="139959"/>
              </a:xfrm>
              <a:custGeom>
                <a:avLst/>
                <a:gdLst>
                  <a:gd name="connsiteX0" fmla="*/ 71099 w 139959"/>
                  <a:gd name="connsiteY0" fmla="*/ 121205 h 139959"/>
                  <a:gd name="connsiteX1" fmla="*/ 20994 w 139959"/>
                  <a:gd name="connsiteY1" fmla="*/ 71099 h 139959"/>
                  <a:gd name="connsiteX2" fmla="*/ 71099 w 139959"/>
                  <a:gd name="connsiteY2" fmla="*/ 20994 h 139959"/>
                  <a:gd name="connsiteX3" fmla="*/ 121205 w 139959"/>
                  <a:gd name="connsiteY3" fmla="*/ 71099 h 139959"/>
                  <a:gd name="connsiteX4" fmla="*/ 71099 w 139959"/>
                  <a:gd name="connsiteY4" fmla="*/ 121205 h 139959"/>
                  <a:gd name="connsiteX5" fmla="*/ 71099 w 139959"/>
                  <a:gd name="connsiteY5" fmla="*/ 46187 h 139959"/>
                  <a:gd name="connsiteX6" fmla="*/ 46466 w 139959"/>
                  <a:gd name="connsiteY6" fmla="*/ 70820 h 139959"/>
                  <a:gd name="connsiteX7" fmla="*/ 71099 w 139959"/>
                  <a:gd name="connsiteY7" fmla="*/ 95452 h 139959"/>
                  <a:gd name="connsiteX8" fmla="*/ 95732 w 139959"/>
                  <a:gd name="connsiteY8" fmla="*/ 70820 h 139959"/>
                  <a:gd name="connsiteX9" fmla="*/ 71099 w 139959"/>
                  <a:gd name="connsiteY9" fmla="*/ 46187 h 139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9959" h="139959">
                    <a:moveTo>
                      <a:pt x="71099" y="121205"/>
                    </a:moveTo>
                    <a:cubicBezTo>
                      <a:pt x="43387" y="121205"/>
                      <a:pt x="20994" y="98811"/>
                      <a:pt x="20994" y="71099"/>
                    </a:cubicBezTo>
                    <a:cubicBezTo>
                      <a:pt x="20994" y="43387"/>
                      <a:pt x="43387" y="20994"/>
                      <a:pt x="71099" y="20994"/>
                    </a:cubicBezTo>
                    <a:cubicBezTo>
                      <a:pt x="98811" y="20994"/>
                      <a:pt x="121205" y="43387"/>
                      <a:pt x="121205" y="71099"/>
                    </a:cubicBezTo>
                    <a:cubicBezTo>
                      <a:pt x="121484" y="98531"/>
                      <a:pt x="98811" y="121205"/>
                      <a:pt x="71099" y="121205"/>
                    </a:cubicBezTo>
                    <a:close/>
                    <a:moveTo>
                      <a:pt x="71099" y="46187"/>
                    </a:moveTo>
                    <a:cubicBezTo>
                      <a:pt x="57383" y="46187"/>
                      <a:pt x="46466" y="57383"/>
                      <a:pt x="46466" y="70820"/>
                    </a:cubicBezTo>
                    <a:cubicBezTo>
                      <a:pt x="46466" y="84535"/>
                      <a:pt x="57663" y="95452"/>
                      <a:pt x="71099" y="95452"/>
                    </a:cubicBezTo>
                    <a:cubicBezTo>
                      <a:pt x="84815" y="95452"/>
                      <a:pt x="95732" y="84255"/>
                      <a:pt x="95732" y="70820"/>
                    </a:cubicBezTo>
                    <a:cubicBezTo>
                      <a:pt x="95732" y="57383"/>
                      <a:pt x="84815" y="46187"/>
                      <a:pt x="71099" y="46187"/>
                    </a:cubicBezTo>
                    <a:close/>
                  </a:path>
                </a:pathLst>
              </a:custGeom>
              <a:solidFill>
                <a:srgbClr val="3F4242"/>
              </a:solid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A9F550DD-F5F0-4D68-8040-64172A18EE74}"/>
                  </a:ext>
                </a:extLst>
              </p:cNvPr>
              <p:cNvSpPr/>
              <p:nvPr/>
            </p:nvSpPr>
            <p:spPr>
              <a:xfrm>
                <a:off x="8067216" y="5365111"/>
                <a:ext cx="55984" cy="55984"/>
              </a:xfrm>
              <a:custGeom>
                <a:avLst/>
                <a:gdLst>
                  <a:gd name="connsiteX0" fmla="*/ 60742 w 55983"/>
                  <a:gd name="connsiteY0" fmla="*/ 40868 h 55983"/>
                  <a:gd name="connsiteX1" fmla="*/ 40868 w 55983"/>
                  <a:gd name="connsiteY1" fmla="*/ 60742 h 55983"/>
                  <a:gd name="connsiteX2" fmla="*/ 20994 w 55983"/>
                  <a:gd name="connsiteY2" fmla="*/ 40868 h 55983"/>
                  <a:gd name="connsiteX3" fmla="*/ 40868 w 55983"/>
                  <a:gd name="connsiteY3" fmla="*/ 20994 h 55983"/>
                  <a:gd name="connsiteX4" fmla="*/ 60742 w 55983"/>
                  <a:gd name="connsiteY4" fmla="*/ 40868 h 559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983" h="55983">
                    <a:moveTo>
                      <a:pt x="60742" y="40868"/>
                    </a:moveTo>
                    <a:cubicBezTo>
                      <a:pt x="60742" y="51844"/>
                      <a:pt x="51844" y="60742"/>
                      <a:pt x="40868" y="60742"/>
                    </a:cubicBezTo>
                    <a:cubicBezTo>
                      <a:pt x="29892" y="60742"/>
                      <a:pt x="20994" y="51844"/>
                      <a:pt x="20994" y="40868"/>
                    </a:cubicBezTo>
                    <a:cubicBezTo>
                      <a:pt x="20994" y="29892"/>
                      <a:pt x="29892" y="20994"/>
                      <a:pt x="40868" y="20994"/>
                    </a:cubicBezTo>
                    <a:cubicBezTo>
                      <a:pt x="51844" y="20994"/>
                      <a:pt x="60742" y="29892"/>
                      <a:pt x="60742" y="40868"/>
                    </a:cubicBezTo>
                    <a:close/>
                  </a:path>
                </a:pathLst>
              </a:custGeom>
              <a:solidFill>
                <a:srgbClr val="FF5576"/>
              </a:solidFill>
              <a:ln w="9525"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160CD847-6301-4F2A-B7A2-4999B8DC4824}"/>
                  </a:ext>
                </a:extLst>
              </p:cNvPr>
              <p:cNvSpPr/>
              <p:nvPr/>
            </p:nvSpPr>
            <p:spPr>
              <a:xfrm>
                <a:off x="8118721" y="5351115"/>
                <a:ext cx="27992" cy="27992"/>
              </a:xfrm>
              <a:custGeom>
                <a:avLst/>
                <a:gdLst>
                  <a:gd name="connsiteX0" fmla="*/ 31631 w 27991"/>
                  <a:gd name="connsiteY0" fmla="*/ 26312 h 27991"/>
                  <a:gd name="connsiteX1" fmla="*/ 26312 w 27991"/>
                  <a:gd name="connsiteY1" fmla="*/ 31631 h 27991"/>
                  <a:gd name="connsiteX2" fmla="*/ 20994 w 27991"/>
                  <a:gd name="connsiteY2" fmla="*/ 26312 h 27991"/>
                  <a:gd name="connsiteX3" fmla="*/ 26312 w 27991"/>
                  <a:gd name="connsiteY3" fmla="*/ 20994 h 27991"/>
                  <a:gd name="connsiteX4" fmla="*/ 31631 w 27991"/>
                  <a:gd name="connsiteY4" fmla="*/ 26312 h 279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91" h="27991">
                    <a:moveTo>
                      <a:pt x="31631" y="26312"/>
                    </a:moveTo>
                    <a:cubicBezTo>
                      <a:pt x="31631" y="29250"/>
                      <a:pt x="29250" y="31631"/>
                      <a:pt x="26312" y="31631"/>
                    </a:cubicBezTo>
                    <a:cubicBezTo>
                      <a:pt x="23375" y="31631"/>
                      <a:pt x="20994" y="29250"/>
                      <a:pt x="20994" y="26312"/>
                    </a:cubicBezTo>
                    <a:cubicBezTo>
                      <a:pt x="20994" y="23375"/>
                      <a:pt x="23375" y="20994"/>
                      <a:pt x="26312" y="20994"/>
                    </a:cubicBezTo>
                    <a:cubicBezTo>
                      <a:pt x="29250" y="20994"/>
                      <a:pt x="31631" y="23375"/>
                      <a:pt x="31631" y="26312"/>
                    </a:cubicBezTo>
                    <a:close/>
                  </a:path>
                </a:pathLst>
              </a:custGeom>
              <a:solidFill>
                <a:srgbClr val="FF5576"/>
              </a:solidFill>
              <a:ln w="9525"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4CB46BB1-EBCB-44D3-B7D1-0579C241DA08}"/>
                  </a:ext>
                </a:extLst>
              </p:cNvPr>
              <p:cNvSpPr/>
              <p:nvPr/>
            </p:nvSpPr>
            <p:spPr>
              <a:xfrm>
                <a:off x="8022149" y="5382466"/>
                <a:ext cx="55984" cy="55984"/>
              </a:xfrm>
              <a:custGeom>
                <a:avLst/>
                <a:gdLst>
                  <a:gd name="connsiteX0" fmla="*/ 46186 w 55983"/>
                  <a:gd name="connsiteY0" fmla="*/ 33590 h 55983"/>
                  <a:gd name="connsiteX1" fmla="*/ 33590 w 55983"/>
                  <a:gd name="connsiteY1" fmla="*/ 46186 h 55983"/>
                  <a:gd name="connsiteX2" fmla="*/ 20994 w 55983"/>
                  <a:gd name="connsiteY2" fmla="*/ 33590 h 55983"/>
                  <a:gd name="connsiteX3" fmla="*/ 33590 w 55983"/>
                  <a:gd name="connsiteY3" fmla="*/ 20994 h 55983"/>
                  <a:gd name="connsiteX4" fmla="*/ 46186 w 55983"/>
                  <a:gd name="connsiteY4" fmla="*/ 33590 h 559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983" h="55983">
                    <a:moveTo>
                      <a:pt x="46186" y="33590"/>
                    </a:moveTo>
                    <a:cubicBezTo>
                      <a:pt x="46186" y="40547"/>
                      <a:pt x="40547" y="46186"/>
                      <a:pt x="33590" y="46186"/>
                    </a:cubicBezTo>
                    <a:cubicBezTo>
                      <a:pt x="26633" y="46186"/>
                      <a:pt x="20994" y="40547"/>
                      <a:pt x="20994" y="33590"/>
                    </a:cubicBezTo>
                    <a:cubicBezTo>
                      <a:pt x="20994" y="26633"/>
                      <a:pt x="26633" y="20994"/>
                      <a:pt x="33590" y="20994"/>
                    </a:cubicBezTo>
                    <a:cubicBezTo>
                      <a:pt x="40547" y="20994"/>
                      <a:pt x="46186" y="26633"/>
                      <a:pt x="46186" y="33590"/>
                    </a:cubicBezTo>
                    <a:close/>
                  </a:path>
                </a:pathLst>
              </a:custGeom>
              <a:solidFill>
                <a:srgbClr val="FF5576"/>
              </a:solidFill>
              <a:ln w="9525"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3505A2E5-A50D-4280-A0AE-B7846BD69A32}"/>
                  </a:ext>
                </a:extLst>
              </p:cNvPr>
              <p:cNvSpPr/>
              <p:nvPr/>
            </p:nvSpPr>
            <p:spPr>
              <a:xfrm>
                <a:off x="8010953" y="6454554"/>
                <a:ext cx="279918" cy="279918"/>
              </a:xfrm>
              <a:custGeom>
                <a:avLst/>
                <a:gdLst>
                  <a:gd name="connsiteX0" fmla="*/ 275720 w 279918"/>
                  <a:gd name="connsiteY0" fmla="*/ 148357 h 279918"/>
                  <a:gd name="connsiteX1" fmla="*/ 148357 w 279918"/>
                  <a:gd name="connsiteY1" fmla="*/ 275720 h 279918"/>
                  <a:gd name="connsiteX2" fmla="*/ 20994 w 279918"/>
                  <a:gd name="connsiteY2" fmla="*/ 148357 h 279918"/>
                  <a:gd name="connsiteX3" fmla="*/ 148357 w 279918"/>
                  <a:gd name="connsiteY3" fmla="*/ 20994 h 279918"/>
                  <a:gd name="connsiteX4" fmla="*/ 275720 w 279918"/>
                  <a:gd name="connsiteY4" fmla="*/ 148357 h 279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918" h="279918">
                    <a:moveTo>
                      <a:pt x="275720" y="148357"/>
                    </a:moveTo>
                    <a:cubicBezTo>
                      <a:pt x="275720" y="218697"/>
                      <a:pt x="218697" y="275720"/>
                      <a:pt x="148357" y="275720"/>
                    </a:cubicBezTo>
                    <a:cubicBezTo>
                      <a:pt x="78016" y="275720"/>
                      <a:pt x="20994" y="218697"/>
                      <a:pt x="20994" y="148357"/>
                    </a:cubicBezTo>
                    <a:cubicBezTo>
                      <a:pt x="20994" y="78016"/>
                      <a:pt x="78016" y="20994"/>
                      <a:pt x="148357" y="20994"/>
                    </a:cubicBezTo>
                    <a:cubicBezTo>
                      <a:pt x="218697" y="20994"/>
                      <a:pt x="275720" y="78016"/>
                      <a:pt x="275720" y="148357"/>
                    </a:cubicBezTo>
                    <a:close/>
                  </a:path>
                </a:pathLst>
              </a:custGeom>
              <a:solidFill>
                <a:srgbClr val="FF5576"/>
              </a:solidFill>
              <a:ln w="9525"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81B11C21-1B4A-48B0-AFD2-4C3B3999128D}"/>
                  </a:ext>
                </a:extLst>
              </p:cNvPr>
              <p:cNvSpPr/>
              <p:nvPr/>
            </p:nvSpPr>
            <p:spPr>
              <a:xfrm>
                <a:off x="8010953" y="6454554"/>
                <a:ext cx="279918" cy="251927"/>
              </a:xfrm>
              <a:custGeom>
                <a:avLst/>
                <a:gdLst>
                  <a:gd name="connsiteX0" fmla="*/ 43107 w 279918"/>
                  <a:gd name="connsiteY0" fmla="*/ 178868 h 251926"/>
                  <a:gd name="connsiteX1" fmla="*/ 170470 w 279918"/>
                  <a:gd name="connsiteY1" fmla="*/ 51505 h 251926"/>
                  <a:gd name="connsiteX2" fmla="*/ 260044 w 279918"/>
                  <a:gd name="connsiteY2" fmla="*/ 88454 h 251926"/>
                  <a:gd name="connsiteX3" fmla="*/ 148357 w 279918"/>
                  <a:gd name="connsiteY3" fmla="*/ 20994 h 251926"/>
                  <a:gd name="connsiteX4" fmla="*/ 20994 w 279918"/>
                  <a:gd name="connsiteY4" fmla="*/ 148357 h 251926"/>
                  <a:gd name="connsiteX5" fmla="*/ 58783 w 279918"/>
                  <a:gd name="connsiteY5" fmla="*/ 239050 h 251926"/>
                  <a:gd name="connsiteX6" fmla="*/ 43107 w 279918"/>
                  <a:gd name="connsiteY6" fmla="*/ 178868 h 251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9918" h="251926">
                    <a:moveTo>
                      <a:pt x="43107" y="178868"/>
                    </a:moveTo>
                    <a:cubicBezTo>
                      <a:pt x="43107" y="108328"/>
                      <a:pt x="100211" y="51505"/>
                      <a:pt x="170470" y="51505"/>
                    </a:cubicBezTo>
                    <a:cubicBezTo>
                      <a:pt x="205460" y="51505"/>
                      <a:pt x="237091" y="65501"/>
                      <a:pt x="260044" y="88454"/>
                    </a:cubicBezTo>
                    <a:cubicBezTo>
                      <a:pt x="238490" y="48426"/>
                      <a:pt x="196783" y="20994"/>
                      <a:pt x="148357" y="20994"/>
                    </a:cubicBezTo>
                    <a:cubicBezTo>
                      <a:pt x="77817" y="20994"/>
                      <a:pt x="20994" y="78097"/>
                      <a:pt x="20994" y="148357"/>
                    </a:cubicBezTo>
                    <a:cubicBezTo>
                      <a:pt x="20994" y="183906"/>
                      <a:pt x="35550" y="215817"/>
                      <a:pt x="58783" y="239050"/>
                    </a:cubicBezTo>
                    <a:cubicBezTo>
                      <a:pt x="48986" y="220856"/>
                      <a:pt x="43107" y="200701"/>
                      <a:pt x="43107" y="178868"/>
                    </a:cubicBezTo>
                    <a:close/>
                  </a:path>
                </a:pathLst>
              </a:custGeom>
              <a:solidFill>
                <a:srgbClr val="FF5576"/>
              </a:solidFill>
              <a:ln w="9525"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1EDF4AF2-C451-4201-B4B8-F88016E62B2E}"/>
                  </a:ext>
                </a:extLst>
              </p:cNvPr>
              <p:cNvSpPr/>
              <p:nvPr/>
            </p:nvSpPr>
            <p:spPr>
              <a:xfrm>
                <a:off x="7996677" y="6440278"/>
                <a:ext cx="307910" cy="307910"/>
              </a:xfrm>
              <a:custGeom>
                <a:avLst/>
                <a:gdLst>
                  <a:gd name="connsiteX0" fmla="*/ 162633 w 307910"/>
                  <a:gd name="connsiteY0" fmla="*/ 304271 h 307910"/>
                  <a:gd name="connsiteX1" fmla="*/ 20994 w 307910"/>
                  <a:gd name="connsiteY1" fmla="*/ 162633 h 307910"/>
                  <a:gd name="connsiteX2" fmla="*/ 162633 w 307910"/>
                  <a:gd name="connsiteY2" fmla="*/ 20994 h 307910"/>
                  <a:gd name="connsiteX3" fmla="*/ 304271 w 307910"/>
                  <a:gd name="connsiteY3" fmla="*/ 162633 h 307910"/>
                  <a:gd name="connsiteX4" fmla="*/ 162633 w 307910"/>
                  <a:gd name="connsiteY4" fmla="*/ 304271 h 307910"/>
                  <a:gd name="connsiteX5" fmla="*/ 162633 w 307910"/>
                  <a:gd name="connsiteY5" fmla="*/ 49266 h 307910"/>
                  <a:gd name="connsiteX6" fmla="*/ 49266 w 307910"/>
                  <a:gd name="connsiteY6" fmla="*/ 162633 h 307910"/>
                  <a:gd name="connsiteX7" fmla="*/ 162633 w 307910"/>
                  <a:gd name="connsiteY7" fmla="*/ 276000 h 307910"/>
                  <a:gd name="connsiteX8" fmla="*/ 276000 w 307910"/>
                  <a:gd name="connsiteY8" fmla="*/ 162633 h 307910"/>
                  <a:gd name="connsiteX9" fmla="*/ 162633 w 307910"/>
                  <a:gd name="connsiteY9" fmla="*/ 49266 h 307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910" h="307910">
                    <a:moveTo>
                      <a:pt x="162633" y="304271"/>
                    </a:moveTo>
                    <a:cubicBezTo>
                      <a:pt x="84535" y="304271"/>
                      <a:pt x="20994" y="240730"/>
                      <a:pt x="20994" y="162633"/>
                    </a:cubicBezTo>
                    <a:cubicBezTo>
                      <a:pt x="20994" y="84535"/>
                      <a:pt x="84535" y="20994"/>
                      <a:pt x="162633" y="20994"/>
                    </a:cubicBezTo>
                    <a:cubicBezTo>
                      <a:pt x="240730" y="20994"/>
                      <a:pt x="304271" y="84535"/>
                      <a:pt x="304271" y="162633"/>
                    </a:cubicBezTo>
                    <a:cubicBezTo>
                      <a:pt x="304271" y="240730"/>
                      <a:pt x="240730" y="304271"/>
                      <a:pt x="162633" y="304271"/>
                    </a:cubicBezTo>
                    <a:close/>
                    <a:moveTo>
                      <a:pt x="162633" y="49266"/>
                    </a:moveTo>
                    <a:cubicBezTo>
                      <a:pt x="100211" y="49266"/>
                      <a:pt x="49266" y="100211"/>
                      <a:pt x="49266" y="162633"/>
                    </a:cubicBezTo>
                    <a:cubicBezTo>
                      <a:pt x="49266" y="225054"/>
                      <a:pt x="100211" y="276000"/>
                      <a:pt x="162633" y="276000"/>
                    </a:cubicBezTo>
                    <a:cubicBezTo>
                      <a:pt x="225054" y="276000"/>
                      <a:pt x="276000" y="225054"/>
                      <a:pt x="276000" y="162633"/>
                    </a:cubicBezTo>
                    <a:cubicBezTo>
                      <a:pt x="276000" y="99931"/>
                      <a:pt x="225054" y="49266"/>
                      <a:pt x="162633" y="49266"/>
                    </a:cubicBezTo>
                    <a:close/>
                  </a:path>
                </a:pathLst>
              </a:custGeom>
              <a:solidFill>
                <a:srgbClr val="3F4242"/>
              </a:solidFill>
              <a:ln w="9525"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68036A98-66EA-4898-8B3F-B18C1DF3C238}"/>
                  </a:ext>
                </a:extLst>
              </p:cNvPr>
              <p:cNvSpPr/>
              <p:nvPr/>
            </p:nvSpPr>
            <p:spPr>
              <a:xfrm>
                <a:off x="7996957" y="6296400"/>
                <a:ext cx="139959" cy="139959"/>
              </a:xfrm>
              <a:custGeom>
                <a:avLst/>
                <a:gdLst>
                  <a:gd name="connsiteX0" fmla="*/ 120645 w 139959"/>
                  <a:gd name="connsiteY0" fmla="*/ 70819 h 139959"/>
                  <a:gd name="connsiteX1" fmla="*/ 70819 w 139959"/>
                  <a:gd name="connsiteY1" fmla="*/ 120645 h 139959"/>
                  <a:gd name="connsiteX2" fmla="*/ 20994 w 139959"/>
                  <a:gd name="connsiteY2" fmla="*/ 70819 h 139959"/>
                  <a:gd name="connsiteX3" fmla="*/ 70819 w 139959"/>
                  <a:gd name="connsiteY3" fmla="*/ 20994 h 139959"/>
                  <a:gd name="connsiteX4" fmla="*/ 120645 w 139959"/>
                  <a:gd name="connsiteY4" fmla="*/ 70819 h 1399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959" h="139959">
                    <a:moveTo>
                      <a:pt x="120645" y="70819"/>
                    </a:moveTo>
                    <a:cubicBezTo>
                      <a:pt x="120645" y="98337"/>
                      <a:pt x="98337" y="120645"/>
                      <a:pt x="70819" y="120645"/>
                    </a:cubicBezTo>
                    <a:cubicBezTo>
                      <a:pt x="43302" y="120645"/>
                      <a:pt x="20994" y="98337"/>
                      <a:pt x="20994" y="70819"/>
                    </a:cubicBezTo>
                    <a:cubicBezTo>
                      <a:pt x="20994" y="43301"/>
                      <a:pt x="43302" y="20994"/>
                      <a:pt x="70819" y="20994"/>
                    </a:cubicBezTo>
                    <a:cubicBezTo>
                      <a:pt x="98337" y="20994"/>
                      <a:pt x="120645" y="43302"/>
                      <a:pt x="120645" y="70819"/>
                    </a:cubicBezTo>
                    <a:close/>
                  </a:path>
                </a:pathLst>
              </a:custGeom>
              <a:solidFill>
                <a:srgbClr val="FF5576"/>
              </a:solidFill>
              <a:ln w="9525"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C3CBA0B8-6C2D-46B7-896A-DAD725C2AF50}"/>
                  </a:ext>
                </a:extLst>
              </p:cNvPr>
              <p:cNvSpPr/>
              <p:nvPr/>
            </p:nvSpPr>
            <p:spPr>
              <a:xfrm>
                <a:off x="7996957" y="6296400"/>
                <a:ext cx="111967" cy="111967"/>
              </a:xfrm>
              <a:custGeom>
                <a:avLst/>
                <a:gdLst>
                  <a:gd name="connsiteX0" fmla="*/ 36949 w 111967"/>
                  <a:gd name="connsiteY0" fmla="*/ 86775 h 111967"/>
                  <a:gd name="connsiteX1" fmla="*/ 86775 w 111967"/>
                  <a:gd name="connsiteY1" fmla="*/ 36949 h 111967"/>
                  <a:gd name="connsiteX2" fmla="*/ 113087 w 111967"/>
                  <a:gd name="connsiteY2" fmla="*/ 44507 h 111967"/>
                  <a:gd name="connsiteX3" fmla="*/ 70819 w 111967"/>
                  <a:gd name="connsiteY3" fmla="*/ 20994 h 111967"/>
                  <a:gd name="connsiteX4" fmla="*/ 20994 w 111967"/>
                  <a:gd name="connsiteY4" fmla="*/ 70819 h 111967"/>
                  <a:gd name="connsiteX5" fmla="*/ 44507 w 111967"/>
                  <a:gd name="connsiteY5" fmla="*/ 113087 h 111967"/>
                  <a:gd name="connsiteX6" fmla="*/ 36949 w 111967"/>
                  <a:gd name="connsiteY6" fmla="*/ 86775 h 111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967" h="111967">
                    <a:moveTo>
                      <a:pt x="36949" y="86775"/>
                    </a:moveTo>
                    <a:cubicBezTo>
                      <a:pt x="36949" y="59343"/>
                      <a:pt x="59343" y="36949"/>
                      <a:pt x="86775" y="36949"/>
                    </a:cubicBezTo>
                    <a:cubicBezTo>
                      <a:pt x="96572" y="36949"/>
                      <a:pt x="105529" y="39748"/>
                      <a:pt x="113087" y="44507"/>
                    </a:cubicBezTo>
                    <a:cubicBezTo>
                      <a:pt x="104410" y="30511"/>
                      <a:pt x="88734" y="20994"/>
                      <a:pt x="70819" y="20994"/>
                    </a:cubicBezTo>
                    <a:cubicBezTo>
                      <a:pt x="43387" y="20994"/>
                      <a:pt x="20994" y="43387"/>
                      <a:pt x="20994" y="70819"/>
                    </a:cubicBezTo>
                    <a:cubicBezTo>
                      <a:pt x="20994" y="88734"/>
                      <a:pt x="30511" y="104130"/>
                      <a:pt x="44507" y="113087"/>
                    </a:cubicBezTo>
                    <a:cubicBezTo>
                      <a:pt x="39748" y="105529"/>
                      <a:pt x="36949" y="96572"/>
                      <a:pt x="36949" y="86775"/>
                    </a:cubicBezTo>
                    <a:close/>
                  </a:path>
                </a:pathLst>
              </a:custGeom>
              <a:solidFill>
                <a:srgbClr val="FF5576"/>
              </a:solidFill>
              <a:ln w="9525"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CB67EABC-7BA6-48D5-AD9B-732864E2B0EC}"/>
                  </a:ext>
                </a:extLst>
              </p:cNvPr>
              <p:cNvSpPr/>
              <p:nvPr/>
            </p:nvSpPr>
            <p:spPr>
              <a:xfrm>
                <a:off x="7982681" y="6282124"/>
                <a:ext cx="167951" cy="167951"/>
              </a:xfrm>
              <a:custGeom>
                <a:avLst/>
                <a:gdLst>
                  <a:gd name="connsiteX0" fmla="*/ 85095 w 167951"/>
                  <a:gd name="connsiteY0" fmla="*/ 149197 h 167951"/>
                  <a:gd name="connsiteX1" fmla="*/ 20994 w 167951"/>
                  <a:gd name="connsiteY1" fmla="*/ 85095 h 167951"/>
                  <a:gd name="connsiteX2" fmla="*/ 85095 w 167951"/>
                  <a:gd name="connsiteY2" fmla="*/ 20994 h 167951"/>
                  <a:gd name="connsiteX3" fmla="*/ 149196 w 167951"/>
                  <a:gd name="connsiteY3" fmla="*/ 85095 h 167951"/>
                  <a:gd name="connsiteX4" fmla="*/ 85095 w 167951"/>
                  <a:gd name="connsiteY4" fmla="*/ 149197 h 167951"/>
                  <a:gd name="connsiteX5" fmla="*/ 85095 w 167951"/>
                  <a:gd name="connsiteY5" fmla="*/ 49546 h 167951"/>
                  <a:gd name="connsiteX6" fmla="*/ 49266 w 167951"/>
                  <a:gd name="connsiteY6" fmla="*/ 85375 h 167951"/>
                  <a:gd name="connsiteX7" fmla="*/ 85095 w 167951"/>
                  <a:gd name="connsiteY7" fmla="*/ 121205 h 167951"/>
                  <a:gd name="connsiteX8" fmla="*/ 120925 w 167951"/>
                  <a:gd name="connsiteY8" fmla="*/ 85375 h 167951"/>
                  <a:gd name="connsiteX9" fmla="*/ 85095 w 167951"/>
                  <a:gd name="connsiteY9" fmla="*/ 49546 h 167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951" h="167951">
                    <a:moveTo>
                      <a:pt x="85095" y="149197"/>
                    </a:moveTo>
                    <a:cubicBezTo>
                      <a:pt x="49825" y="149197"/>
                      <a:pt x="20994" y="120365"/>
                      <a:pt x="20994" y="85095"/>
                    </a:cubicBezTo>
                    <a:cubicBezTo>
                      <a:pt x="20994" y="49825"/>
                      <a:pt x="49825" y="20994"/>
                      <a:pt x="85095" y="20994"/>
                    </a:cubicBezTo>
                    <a:cubicBezTo>
                      <a:pt x="120365" y="20994"/>
                      <a:pt x="149196" y="49825"/>
                      <a:pt x="149196" y="85095"/>
                    </a:cubicBezTo>
                    <a:cubicBezTo>
                      <a:pt x="149196" y="120365"/>
                      <a:pt x="120365" y="149197"/>
                      <a:pt x="85095" y="149197"/>
                    </a:cubicBezTo>
                    <a:close/>
                    <a:moveTo>
                      <a:pt x="85095" y="49546"/>
                    </a:moveTo>
                    <a:cubicBezTo>
                      <a:pt x="65501" y="49546"/>
                      <a:pt x="49266" y="65501"/>
                      <a:pt x="49266" y="85375"/>
                    </a:cubicBezTo>
                    <a:cubicBezTo>
                      <a:pt x="49266" y="105249"/>
                      <a:pt x="65221" y="121205"/>
                      <a:pt x="85095" y="121205"/>
                    </a:cubicBezTo>
                    <a:cubicBezTo>
                      <a:pt x="104689" y="121205"/>
                      <a:pt x="120925" y="105249"/>
                      <a:pt x="120925" y="85375"/>
                    </a:cubicBezTo>
                    <a:cubicBezTo>
                      <a:pt x="120925" y="65501"/>
                      <a:pt x="104689" y="49546"/>
                      <a:pt x="85095" y="49546"/>
                    </a:cubicBezTo>
                    <a:close/>
                  </a:path>
                </a:pathLst>
              </a:custGeom>
              <a:solidFill>
                <a:srgbClr val="3F4242"/>
              </a:solidFill>
              <a:ln w="9525"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52A647CC-A3B3-4860-A1B9-D3594C8FED2C}"/>
                  </a:ext>
                </a:extLst>
              </p:cNvPr>
              <p:cNvSpPr/>
              <p:nvPr/>
            </p:nvSpPr>
            <p:spPr>
              <a:xfrm>
                <a:off x="7843841" y="6501580"/>
                <a:ext cx="139959" cy="139959"/>
              </a:xfrm>
              <a:custGeom>
                <a:avLst/>
                <a:gdLst>
                  <a:gd name="connsiteX0" fmla="*/ 120645 w 139959"/>
                  <a:gd name="connsiteY0" fmla="*/ 70819 h 139959"/>
                  <a:gd name="connsiteX1" fmla="*/ 70819 w 139959"/>
                  <a:gd name="connsiteY1" fmla="*/ 120645 h 139959"/>
                  <a:gd name="connsiteX2" fmla="*/ 20994 w 139959"/>
                  <a:gd name="connsiteY2" fmla="*/ 70819 h 139959"/>
                  <a:gd name="connsiteX3" fmla="*/ 70819 w 139959"/>
                  <a:gd name="connsiteY3" fmla="*/ 20994 h 139959"/>
                  <a:gd name="connsiteX4" fmla="*/ 120645 w 139959"/>
                  <a:gd name="connsiteY4" fmla="*/ 70819 h 1399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959" h="139959">
                    <a:moveTo>
                      <a:pt x="120645" y="70819"/>
                    </a:moveTo>
                    <a:cubicBezTo>
                      <a:pt x="120645" y="98337"/>
                      <a:pt x="98337" y="120645"/>
                      <a:pt x="70819" y="120645"/>
                    </a:cubicBezTo>
                    <a:cubicBezTo>
                      <a:pt x="43302" y="120645"/>
                      <a:pt x="20994" y="98337"/>
                      <a:pt x="20994" y="70819"/>
                    </a:cubicBezTo>
                    <a:cubicBezTo>
                      <a:pt x="20994" y="43301"/>
                      <a:pt x="43302" y="20994"/>
                      <a:pt x="70819" y="20994"/>
                    </a:cubicBezTo>
                    <a:cubicBezTo>
                      <a:pt x="98337" y="20994"/>
                      <a:pt x="120645" y="43302"/>
                      <a:pt x="120645" y="70819"/>
                    </a:cubicBezTo>
                    <a:close/>
                  </a:path>
                </a:pathLst>
              </a:custGeom>
              <a:solidFill>
                <a:srgbClr val="FF5576"/>
              </a:solid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44811BFD-3871-49BE-B29C-6EC8BDC52551}"/>
                  </a:ext>
                </a:extLst>
              </p:cNvPr>
              <p:cNvSpPr/>
              <p:nvPr/>
            </p:nvSpPr>
            <p:spPr>
              <a:xfrm>
                <a:off x="7843841" y="6501580"/>
                <a:ext cx="111967" cy="111967"/>
              </a:xfrm>
              <a:custGeom>
                <a:avLst/>
                <a:gdLst>
                  <a:gd name="connsiteX0" fmla="*/ 36949 w 111967"/>
                  <a:gd name="connsiteY0" fmla="*/ 86775 h 111967"/>
                  <a:gd name="connsiteX1" fmla="*/ 86775 w 111967"/>
                  <a:gd name="connsiteY1" fmla="*/ 36949 h 111967"/>
                  <a:gd name="connsiteX2" fmla="*/ 113087 w 111967"/>
                  <a:gd name="connsiteY2" fmla="*/ 44507 h 111967"/>
                  <a:gd name="connsiteX3" fmla="*/ 70819 w 111967"/>
                  <a:gd name="connsiteY3" fmla="*/ 20994 h 111967"/>
                  <a:gd name="connsiteX4" fmla="*/ 20994 w 111967"/>
                  <a:gd name="connsiteY4" fmla="*/ 70819 h 111967"/>
                  <a:gd name="connsiteX5" fmla="*/ 44507 w 111967"/>
                  <a:gd name="connsiteY5" fmla="*/ 113087 h 111967"/>
                  <a:gd name="connsiteX6" fmla="*/ 36949 w 111967"/>
                  <a:gd name="connsiteY6" fmla="*/ 86775 h 111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967" h="111967">
                    <a:moveTo>
                      <a:pt x="36949" y="86775"/>
                    </a:moveTo>
                    <a:cubicBezTo>
                      <a:pt x="36949" y="59343"/>
                      <a:pt x="59343" y="36949"/>
                      <a:pt x="86775" y="36949"/>
                    </a:cubicBezTo>
                    <a:cubicBezTo>
                      <a:pt x="96572" y="36949"/>
                      <a:pt x="105529" y="39748"/>
                      <a:pt x="113087" y="44507"/>
                    </a:cubicBezTo>
                    <a:cubicBezTo>
                      <a:pt x="104410" y="30511"/>
                      <a:pt x="88734" y="20994"/>
                      <a:pt x="70819" y="20994"/>
                    </a:cubicBezTo>
                    <a:cubicBezTo>
                      <a:pt x="43387" y="20994"/>
                      <a:pt x="20994" y="43387"/>
                      <a:pt x="20994" y="70819"/>
                    </a:cubicBezTo>
                    <a:cubicBezTo>
                      <a:pt x="20994" y="88734"/>
                      <a:pt x="30511" y="104129"/>
                      <a:pt x="44507" y="113087"/>
                    </a:cubicBezTo>
                    <a:cubicBezTo>
                      <a:pt x="39748" y="105249"/>
                      <a:pt x="36949" y="96292"/>
                      <a:pt x="36949" y="86775"/>
                    </a:cubicBezTo>
                    <a:close/>
                  </a:path>
                </a:pathLst>
              </a:custGeom>
              <a:solidFill>
                <a:srgbClr val="FF5576"/>
              </a:solid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9870C00B-3702-4511-81F9-F346C48918F9}"/>
                  </a:ext>
                </a:extLst>
              </p:cNvPr>
              <p:cNvSpPr/>
              <p:nvPr/>
            </p:nvSpPr>
            <p:spPr>
              <a:xfrm>
                <a:off x="7829566" y="6487304"/>
                <a:ext cx="167951" cy="167951"/>
              </a:xfrm>
              <a:custGeom>
                <a:avLst/>
                <a:gdLst>
                  <a:gd name="connsiteX0" fmla="*/ 85095 w 167951"/>
                  <a:gd name="connsiteY0" fmla="*/ 149197 h 167951"/>
                  <a:gd name="connsiteX1" fmla="*/ 20994 w 167951"/>
                  <a:gd name="connsiteY1" fmla="*/ 85095 h 167951"/>
                  <a:gd name="connsiteX2" fmla="*/ 85095 w 167951"/>
                  <a:gd name="connsiteY2" fmla="*/ 20994 h 167951"/>
                  <a:gd name="connsiteX3" fmla="*/ 149197 w 167951"/>
                  <a:gd name="connsiteY3" fmla="*/ 85095 h 167951"/>
                  <a:gd name="connsiteX4" fmla="*/ 85095 w 167951"/>
                  <a:gd name="connsiteY4" fmla="*/ 149197 h 167951"/>
                  <a:gd name="connsiteX5" fmla="*/ 85095 w 167951"/>
                  <a:gd name="connsiteY5" fmla="*/ 49266 h 167951"/>
                  <a:gd name="connsiteX6" fmla="*/ 49266 w 167951"/>
                  <a:gd name="connsiteY6" fmla="*/ 85095 h 167951"/>
                  <a:gd name="connsiteX7" fmla="*/ 85095 w 167951"/>
                  <a:gd name="connsiteY7" fmla="*/ 120925 h 167951"/>
                  <a:gd name="connsiteX8" fmla="*/ 120925 w 167951"/>
                  <a:gd name="connsiteY8" fmla="*/ 85095 h 167951"/>
                  <a:gd name="connsiteX9" fmla="*/ 85095 w 167951"/>
                  <a:gd name="connsiteY9" fmla="*/ 49266 h 167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951" h="167951">
                    <a:moveTo>
                      <a:pt x="85095" y="149197"/>
                    </a:moveTo>
                    <a:cubicBezTo>
                      <a:pt x="49825" y="149197"/>
                      <a:pt x="20994" y="120365"/>
                      <a:pt x="20994" y="85095"/>
                    </a:cubicBezTo>
                    <a:cubicBezTo>
                      <a:pt x="20994" y="49825"/>
                      <a:pt x="49825" y="20994"/>
                      <a:pt x="85095" y="20994"/>
                    </a:cubicBezTo>
                    <a:cubicBezTo>
                      <a:pt x="120365" y="20994"/>
                      <a:pt x="149197" y="49825"/>
                      <a:pt x="149197" y="85095"/>
                    </a:cubicBezTo>
                    <a:cubicBezTo>
                      <a:pt x="149197" y="120365"/>
                      <a:pt x="120365" y="149197"/>
                      <a:pt x="85095" y="149197"/>
                    </a:cubicBezTo>
                    <a:close/>
                    <a:moveTo>
                      <a:pt x="85095" y="49266"/>
                    </a:moveTo>
                    <a:cubicBezTo>
                      <a:pt x="65501" y="49266"/>
                      <a:pt x="49266" y="65221"/>
                      <a:pt x="49266" y="85095"/>
                    </a:cubicBezTo>
                    <a:cubicBezTo>
                      <a:pt x="49266" y="104969"/>
                      <a:pt x="65221" y="120925"/>
                      <a:pt x="85095" y="120925"/>
                    </a:cubicBezTo>
                    <a:cubicBezTo>
                      <a:pt x="104690" y="120925"/>
                      <a:pt x="120925" y="104969"/>
                      <a:pt x="120925" y="85095"/>
                    </a:cubicBezTo>
                    <a:cubicBezTo>
                      <a:pt x="120925" y="65221"/>
                      <a:pt x="104690" y="49266"/>
                      <a:pt x="85095" y="49266"/>
                    </a:cubicBezTo>
                    <a:close/>
                  </a:path>
                </a:pathLst>
              </a:custGeom>
              <a:solidFill>
                <a:srgbClr val="3F4242"/>
              </a:solidFill>
              <a:ln w="9525"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A5735EE6-0C77-4AC0-8818-6F6B67D6C76D}"/>
                  </a:ext>
                </a:extLst>
              </p:cNvPr>
              <p:cNvSpPr/>
              <p:nvPr/>
            </p:nvSpPr>
            <p:spPr>
              <a:xfrm>
                <a:off x="8335098" y="6595073"/>
                <a:ext cx="139959" cy="139959"/>
              </a:xfrm>
              <a:custGeom>
                <a:avLst/>
                <a:gdLst>
                  <a:gd name="connsiteX0" fmla="*/ 143038 w 139959"/>
                  <a:gd name="connsiteY0" fmla="*/ 82016 h 139959"/>
                  <a:gd name="connsiteX1" fmla="*/ 82016 w 139959"/>
                  <a:gd name="connsiteY1" fmla="*/ 143038 h 139959"/>
                  <a:gd name="connsiteX2" fmla="*/ 20994 w 139959"/>
                  <a:gd name="connsiteY2" fmla="*/ 82016 h 139959"/>
                  <a:gd name="connsiteX3" fmla="*/ 82016 w 139959"/>
                  <a:gd name="connsiteY3" fmla="*/ 20994 h 139959"/>
                  <a:gd name="connsiteX4" fmla="*/ 143038 w 139959"/>
                  <a:gd name="connsiteY4" fmla="*/ 82016 h 1399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959" h="139959">
                    <a:moveTo>
                      <a:pt x="143038" y="82016"/>
                    </a:moveTo>
                    <a:cubicBezTo>
                      <a:pt x="143038" y="115718"/>
                      <a:pt x="115718" y="143038"/>
                      <a:pt x="82016" y="143038"/>
                    </a:cubicBezTo>
                    <a:cubicBezTo>
                      <a:pt x="48314" y="143038"/>
                      <a:pt x="20994" y="115718"/>
                      <a:pt x="20994" y="82016"/>
                    </a:cubicBezTo>
                    <a:cubicBezTo>
                      <a:pt x="20994" y="48314"/>
                      <a:pt x="48314" y="20994"/>
                      <a:pt x="82016" y="20994"/>
                    </a:cubicBezTo>
                    <a:cubicBezTo>
                      <a:pt x="115718" y="20994"/>
                      <a:pt x="143038" y="48314"/>
                      <a:pt x="143038" y="82016"/>
                    </a:cubicBezTo>
                    <a:close/>
                  </a:path>
                </a:pathLst>
              </a:custGeom>
              <a:solidFill>
                <a:srgbClr val="FF5576"/>
              </a:solidFill>
              <a:ln w="9525"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21186835-19D9-482B-9FA6-C3AD92B74636}"/>
                  </a:ext>
                </a:extLst>
              </p:cNvPr>
              <p:cNvSpPr/>
              <p:nvPr/>
            </p:nvSpPr>
            <p:spPr>
              <a:xfrm>
                <a:off x="8335098" y="6594793"/>
                <a:ext cx="139959" cy="139959"/>
              </a:xfrm>
              <a:custGeom>
                <a:avLst/>
                <a:gdLst>
                  <a:gd name="connsiteX0" fmla="*/ 40308 w 139959"/>
                  <a:gd name="connsiteY0" fmla="*/ 101611 h 139959"/>
                  <a:gd name="connsiteX1" fmla="*/ 101331 w 139959"/>
                  <a:gd name="connsiteY1" fmla="*/ 40588 h 139959"/>
                  <a:gd name="connsiteX2" fmla="*/ 133521 w 139959"/>
                  <a:gd name="connsiteY2" fmla="*/ 49825 h 139959"/>
                  <a:gd name="connsiteX3" fmla="*/ 82016 w 139959"/>
                  <a:gd name="connsiteY3" fmla="*/ 20994 h 139959"/>
                  <a:gd name="connsiteX4" fmla="*/ 20994 w 139959"/>
                  <a:gd name="connsiteY4" fmla="*/ 82016 h 139959"/>
                  <a:gd name="connsiteX5" fmla="*/ 49826 w 139959"/>
                  <a:gd name="connsiteY5" fmla="*/ 133521 h 139959"/>
                  <a:gd name="connsiteX6" fmla="*/ 40308 w 139959"/>
                  <a:gd name="connsiteY6" fmla="*/ 101611 h 139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959" h="139959">
                    <a:moveTo>
                      <a:pt x="40308" y="101611"/>
                    </a:moveTo>
                    <a:cubicBezTo>
                      <a:pt x="40308" y="68020"/>
                      <a:pt x="67740" y="40588"/>
                      <a:pt x="101331" y="40588"/>
                    </a:cubicBezTo>
                    <a:cubicBezTo>
                      <a:pt x="113087" y="40588"/>
                      <a:pt x="124004" y="44227"/>
                      <a:pt x="133521" y="49825"/>
                    </a:cubicBezTo>
                    <a:cubicBezTo>
                      <a:pt x="122884" y="32471"/>
                      <a:pt x="103850" y="20994"/>
                      <a:pt x="82016" y="20994"/>
                    </a:cubicBezTo>
                    <a:cubicBezTo>
                      <a:pt x="48426" y="20994"/>
                      <a:pt x="20994" y="48426"/>
                      <a:pt x="20994" y="82016"/>
                    </a:cubicBezTo>
                    <a:cubicBezTo>
                      <a:pt x="20994" y="103850"/>
                      <a:pt x="32471" y="122884"/>
                      <a:pt x="49826" y="133521"/>
                    </a:cubicBezTo>
                    <a:cubicBezTo>
                      <a:pt x="43947" y="124564"/>
                      <a:pt x="40308" y="113367"/>
                      <a:pt x="40308" y="101611"/>
                    </a:cubicBezTo>
                    <a:close/>
                  </a:path>
                </a:pathLst>
              </a:custGeom>
              <a:solidFill>
                <a:srgbClr val="FF5576"/>
              </a:solidFill>
              <a:ln w="9525"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3DA6921B-8A3E-4958-9BBB-52A90865CD07}"/>
                  </a:ext>
                </a:extLst>
              </p:cNvPr>
              <p:cNvSpPr/>
              <p:nvPr/>
            </p:nvSpPr>
            <p:spPr>
              <a:xfrm>
                <a:off x="8317463" y="6577438"/>
                <a:ext cx="195943" cy="195943"/>
              </a:xfrm>
              <a:custGeom>
                <a:avLst/>
                <a:gdLst>
                  <a:gd name="connsiteX0" fmla="*/ 99371 w 195942"/>
                  <a:gd name="connsiteY0" fmla="*/ 177748 h 195942"/>
                  <a:gd name="connsiteX1" fmla="*/ 20994 w 195942"/>
                  <a:gd name="connsiteY1" fmla="*/ 99371 h 195942"/>
                  <a:gd name="connsiteX2" fmla="*/ 99371 w 195942"/>
                  <a:gd name="connsiteY2" fmla="*/ 20994 h 195942"/>
                  <a:gd name="connsiteX3" fmla="*/ 177748 w 195942"/>
                  <a:gd name="connsiteY3" fmla="*/ 99371 h 195942"/>
                  <a:gd name="connsiteX4" fmla="*/ 99371 w 195942"/>
                  <a:gd name="connsiteY4" fmla="*/ 177748 h 195942"/>
                  <a:gd name="connsiteX5" fmla="*/ 99371 w 195942"/>
                  <a:gd name="connsiteY5" fmla="*/ 55984 h 195942"/>
                  <a:gd name="connsiteX6" fmla="*/ 55704 w 195942"/>
                  <a:gd name="connsiteY6" fmla="*/ 99651 h 195942"/>
                  <a:gd name="connsiteX7" fmla="*/ 99371 w 195942"/>
                  <a:gd name="connsiteY7" fmla="*/ 143318 h 195942"/>
                  <a:gd name="connsiteX8" fmla="*/ 143038 w 195942"/>
                  <a:gd name="connsiteY8" fmla="*/ 99651 h 195942"/>
                  <a:gd name="connsiteX9" fmla="*/ 99371 w 195942"/>
                  <a:gd name="connsiteY9" fmla="*/ 55984 h 195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5942" h="195942">
                    <a:moveTo>
                      <a:pt x="99371" y="177748"/>
                    </a:moveTo>
                    <a:cubicBezTo>
                      <a:pt x="56264" y="177748"/>
                      <a:pt x="20994" y="142478"/>
                      <a:pt x="20994" y="99371"/>
                    </a:cubicBezTo>
                    <a:cubicBezTo>
                      <a:pt x="20994" y="56263"/>
                      <a:pt x="56264" y="20994"/>
                      <a:pt x="99371" y="20994"/>
                    </a:cubicBezTo>
                    <a:cubicBezTo>
                      <a:pt x="142478" y="20994"/>
                      <a:pt x="177748" y="56263"/>
                      <a:pt x="177748" y="99371"/>
                    </a:cubicBezTo>
                    <a:cubicBezTo>
                      <a:pt x="177748" y="142758"/>
                      <a:pt x="142758" y="177748"/>
                      <a:pt x="99371" y="177748"/>
                    </a:cubicBezTo>
                    <a:close/>
                    <a:moveTo>
                      <a:pt x="99371" y="55984"/>
                    </a:moveTo>
                    <a:cubicBezTo>
                      <a:pt x="75298" y="55984"/>
                      <a:pt x="55704" y="75578"/>
                      <a:pt x="55704" y="99651"/>
                    </a:cubicBezTo>
                    <a:cubicBezTo>
                      <a:pt x="55704" y="123724"/>
                      <a:pt x="75298" y="143318"/>
                      <a:pt x="99371" y="143318"/>
                    </a:cubicBezTo>
                    <a:cubicBezTo>
                      <a:pt x="123444" y="143318"/>
                      <a:pt x="143038" y="123724"/>
                      <a:pt x="143038" y="99651"/>
                    </a:cubicBezTo>
                    <a:cubicBezTo>
                      <a:pt x="143038" y="75578"/>
                      <a:pt x="123444" y="55984"/>
                      <a:pt x="99371" y="55984"/>
                    </a:cubicBezTo>
                    <a:close/>
                  </a:path>
                </a:pathLst>
              </a:custGeom>
              <a:solidFill>
                <a:srgbClr val="3F4242"/>
              </a:solidFill>
              <a:ln w="9525"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B4CB7D90-7A17-4695-839C-D367CB1ED97C}"/>
                  </a:ext>
                </a:extLst>
              </p:cNvPr>
              <p:cNvSpPr/>
              <p:nvPr/>
            </p:nvSpPr>
            <p:spPr>
              <a:xfrm>
                <a:off x="8277995" y="6396051"/>
                <a:ext cx="111967" cy="111967"/>
              </a:xfrm>
              <a:custGeom>
                <a:avLst/>
                <a:gdLst>
                  <a:gd name="connsiteX0" fmla="*/ 104410 w 111967"/>
                  <a:gd name="connsiteY0" fmla="*/ 62702 h 111967"/>
                  <a:gd name="connsiteX1" fmla="*/ 62702 w 111967"/>
                  <a:gd name="connsiteY1" fmla="*/ 104409 h 111967"/>
                  <a:gd name="connsiteX2" fmla="*/ 20994 w 111967"/>
                  <a:gd name="connsiteY2" fmla="*/ 62702 h 111967"/>
                  <a:gd name="connsiteX3" fmla="*/ 62702 w 111967"/>
                  <a:gd name="connsiteY3" fmla="*/ 20994 h 111967"/>
                  <a:gd name="connsiteX4" fmla="*/ 104410 w 111967"/>
                  <a:gd name="connsiteY4" fmla="*/ 62702 h 1119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67" h="111967">
                    <a:moveTo>
                      <a:pt x="104410" y="62702"/>
                    </a:moveTo>
                    <a:cubicBezTo>
                      <a:pt x="104410" y="85736"/>
                      <a:pt x="85736" y="104409"/>
                      <a:pt x="62702" y="104409"/>
                    </a:cubicBezTo>
                    <a:cubicBezTo>
                      <a:pt x="39667" y="104409"/>
                      <a:pt x="20994" y="85736"/>
                      <a:pt x="20994" y="62702"/>
                    </a:cubicBezTo>
                    <a:cubicBezTo>
                      <a:pt x="20994" y="39667"/>
                      <a:pt x="39667" y="20994"/>
                      <a:pt x="62702" y="20994"/>
                    </a:cubicBezTo>
                    <a:cubicBezTo>
                      <a:pt x="85736" y="20994"/>
                      <a:pt x="104410" y="39667"/>
                      <a:pt x="104410" y="62702"/>
                    </a:cubicBezTo>
                    <a:close/>
                  </a:path>
                </a:pathLst>
              </a:custGeom>
              <a:solidFill>
                <a:srgbClr val="FF5576"/>
              </a:solidFill>
              <a:ln w="9525"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CBB7F3EE-0B98-4A14-A1F1-517603C1F505}"/>
                  </a:ext>
                </a:extLst>
              </p:cNvPr>
              <p:cNvSpPr/>
              <p:nvPr/>
            </p:nvSpPr>
            <p:spPr>
              <a:xfrm>
                <a:off x="8277995" y="6396051"/>
                <a:ext cx="111967" cy="111967"/>
              </a:xfrm>
              <a:custGeom>
                <a:avLst/>
                <a:gdLst>
                  <a:gd name="connsiteX0" fmla="*/ 33590 w 111967"/>
                  <a:gd name="connsiteY0" fmla="*/ 80057 h 111967"/>
                  <a:gd name="connsiteX1" fmla="*/ 75298 w 111967"/>
                  <a:gd name="connsiteY1" fmla="*/ 38349 h 111967"/>
                  <a:gd name="connsiteX2" fmla="*/ 101611 w 111967"/>
                  <a:gd name="connsiteY2" fmla="*/ 47866 h 111967"/>
                  <a:gd name="connsiteX3" fmla="*/ 62702 w 111967"/>
                  <a:gd name="connsiteY3" fmla="*/ 20994 h 111967"/>
                  <a:gd name="connsiteX4" fmla="*/ 20994 w 111967"/>
                  <a:gd name="connsiteY4" fmla="*/ 62702 h 111967"/>
                  <a:gd name="connsiteX5" fmla="*/ 36109 w 111967"/>
                  <a:gd name="connsiteY5" fmla="*/ 94612 h 111967"/>
                  <a:gd name="connsiteX6" fmla="*/ 33590 w 111967"/>
                  <a:gd name="connsiteY6" fmla="*/ 80057 h 111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967" h="111967">
                    <a:moveTo>
                      <a:pt x="33590" y="80057"/>
                    </a:moveTo>
                    <a:cubicBezTo>
                      <a:pt x="33590" y="57103"/>
                      <a:pt x="52345" y="38349"/>
                      <a:pt x="75298" y="38349"/>
                    </a:cubicBezTo>
                    <a:cubicBezTo>
                      <a:pt x="85375" y="38349"/>
                      <a:pt x="94333" y="41988"/>
                      <a:pt x="101611" y="47866"/>
                    </a:cubicBezTo>
                    <a:cubicBezTo>
                      <a:pt x="95732" y="32191"/>
                      <a:pt x="80617" y="20994"/>
                      <a:pt x="62702" y="20994"/>
                    </a:cubicBezTo>
                    <a:cubicBezTo>
                      <a:pt x="39749" y="20994"/>
                      <a:pt x="20994" y="39469"/>
                      <a:pt x="20994" y="62702"/>
                    </a:cubicBezTo>
                    <a:cubicBezTo>
                      <a:pt x="20994" y="75578"/>
                      <a:pt x="26872" y="87055"/>
                      <a:pt x="36109" y="94612"/>
                    </a:cubicBezTo>
                    <a:cubicBezTo>
                      <a:pt x="34710" y="90134"/>
                      <a:pt x="33590" y="85095"/>
                      <a:pt x="33590" y="80057"/>
                    </a:cubicBezTo>
                    <a:close/>
                  </a:path>
                </a:pathLst>
              </a:custGeom>
              <a:solidFill>
                <a:srgbClr val="FF5576"/>
              </a:solidFill>
              <a:ln w="9525"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0333647E-AA06-4BFB-A378-20F7EB5177F4}"/>
                  </a:ext>
                </a:extLst>
              </p:cNvPr>
              <p:cNvSpPr/>
              <p:nvPr/>
            </p:nvSpPr>
            <p:spPr>
              <a:xfrm>
                <a:off x="8263999" y="6382055"/>
                <a:ext cx="139959" cy="139959"/>
              </a:xfrm>
              <a:custGeom>
                <a:avLst/>
                <a:gdLst>
                  <a:gd name="connsiteX0" fmla="*/ 76698 w 139959"/>
                  <a:gd name="connsiteY0" fmla="*/ 132401 h 139959"/>
                  <a:gd name="connsiteX1" fmla="*/ 20994 w 139959"/>
                  <a:gd name="connsiteY1" fmla="*/ 76698 h 139959"/>
                  <a:gd name="connsiteX2" fmla="*/ 76698 w 139959"/>
                  <a:gd name="connsiteY2" fmla="*/ 20994 h 139959"/>
                  <a:gd name="connsiteX3" fmla="*/ 132401 w 139959"/>
                  <a:gd name="connsiteY3" fmla="*/ 76698 h 139959"/>
                  <a:gd name="connsiteX4" fmla="*/ 76698 w 139959"/>
                  <a:gd name="connsiteY4" fmla="*/ 132401 h 139959"/>
                  <a:gd name="connsiteX5" fmla="*/ 76698 w 139959"/>
                  <a:gd name="connsiteY5" fmla="*/ 49266 h 139959"/>
                  <a:gd name="connsiteX6" fmla="*/ 49266 w 139959"/>
                  <a:gd name="connsiteY6" fmla="*/ 76698 h 139959"/>
                  <a:gd name="connsiteX7" fmla="*/ 76698 w 139959"/>
                  <a:gd name="connsiteY7" fmla="*/ 104130 h 139959"/>
                  <a:gd name="connsiteX8" fmla="*/ 104130 w 139959"/>
                  <a:gd name="connsiteY8" fmla="*/ 76698 h 139959"/>
                  <a:gd name="connsiteX9" fmla="*/ 76698 w 139959"/>
                  <a:gd name="connsiteY9" fmla="*/ 49266 h 139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9959" h="139959">
                    <a:moveTo>
                      <a:pt x="76698" y="132401"/>
                    </a:moveTo>
                    <a:cubicBezTo>
                      <a:pt x="45907" y="132401"/>
                      <a:pt x="20994" y="107489"/>
                      <a:pt x="20994" y="76698"/>
                    </a:cubicBezTo>
                    <a:cubicBezTo>
                      <a:pt x="20994" y="45907"/>
                      <a:pt x="45907" y="20994"/>
                      <a:pt x="76698" y="20994"/>
                    </a:cubicBezTo>
                    <a:cubicBezTo>
                      <a:pt x="107489" y="20994"/>
                      <a:pt x="132401" y="45907"/>
                      <a:pt x="132401" y="76698"/>
                    </a:cubicBezTo>
                    <a:cubicBezTo>
                      <a:pt x="132401" y="107489"/>
                      <a:pt x="107489" y="132401"/>
                      <a:pt x="76698" y="132401"/>
                    </a:cubicBezTo>
                    <a:close/>
                    <a:moveTo>
                      <a:pt x="76698" y="49266"/>
                    </a:moveTo>
                    <a:cubicBezTo>
                      <a:pt x="61582" y="49266"/>
                      <a:pt x="49266" y="61582"/>
                      <a:pt x="49266" y="76698"/>
                    </a:cubicBezTo>
                    <a:cubicBezTo>
                      <a:pt x="49266" y="91813"/>
                      <a:pt x="61582" y="104130"/>
                      <a:pt x="76698" y="104130"/>
                    </a:cubicBezTo>
                    <a:cubicBezTo>
                      <a:pt x="91813" y="104130"/>
                      <a:pt x="104130" y="91813"/>
                      <a:pt x="104130" y="76698"/>
                    </a:cubicBezTo>
                    <a:cubicBezTo>
                      <a:pt x="104130" y="61582"/>
                      <a:pt x="91813" y="49266"/>
                      <a:pt x="76698" y="49266"/>
                    </a:cubicBezTo>
                    <a:close/>
                  </a:path>
                </a:pathLst>
              </a:custGeom>
              <a:solidFill>
                <a:srgbClr val="3F4242"/>
              </a:solidFill>
              <a:ln w="9525"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FB42B8DA-A495-4443-86F2-9BC4631FFE10}"/>
                  </a:ext>
                </a:extLst>
              </p:cNvPr>
              <p:cNvSpPr/>
              <p:nvPr/>
            </p:nvSpPr>
            <p:spPr>
              <a:xfrm>
                <a:off x="8050052" y="6688313"/>
                <a:ext cx="83976" cy="111967"/>
              </a:xfrm>
              <a:custGeom>
                <a:avLst/>
                <a:gdLst>
                  <a:gd name="connsiteX0" fmla="*/ 26473 w 83975"/>
                  <a:gd name="connsiteY0" fmla="*/ 90336 h 111967"/>
                  <a:gd name="connsiteX1" fmla="*/ 47326 w 83975"/>
                  <a:gd name="connsiteY1" fmla="*/ 26473 h 111967"/>
                  <a:gd name="connsiteX2" fmla="*/ 74201 w 83975"/>
                  <a:gd name="connsiteY2" fmla="*/ 35249 h 111967"/>
                  <a:gd name="connsiteX3" fmla="*/ 53349 w 83975"/>
                  <a:gd name="connsiteY3" fmla="*/ 99111 h 111967"/>
                </a:gdLst>
                <a:ahLst/>
                <a:cxnLst>
                  <a:cxn ang="0">
                    <a:pos x="connsiteX0" y="connsiteY0"/>
                  </a:cxn>
                  <a:cxn ang="0">
                    <a:pos x="connsiteX1" y="connsiteY1"/>
                  </a:cxn>
                  <a:cxn ang="0">
                    <a:pos x="connsiteX2" y="connsiteY2"/>
                  </a:cxn>
                  <a:cxn ang="0">
                    <a:pos x="connsiteX3" y="connsiteY3"/>
                  </a:cxn>
                </a:cxnLst>
                <a:rect l="l" t="t" r="r" b="b"/>
                <a:pathLst>
                  <a:path w="83975" h="111967">
                    <a:moveTo>
                      <a:pt x="26473" y="90336"/>
                    </a:moveTo>
                    <a:lnTo>
                      <a:pt x="47326" y="26473"/>
                    </a:lnTo>
                    <a:lnTo>
                      <a:pt x="74201" y="35249"/>
                    </a:lnTo>
                    <a:lnTo>
                      <a:pt x="53349" y="99111"/>
                    </a:lnTo>
                    <a:close/>
                  </a:path>
                </a:pathLst>
              </a:custGeom>
              <a:solidFill>
                <a:srgbClr val="3F4242"/>
              </a:solidFill>
              <a:ln w="9525"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8FDD508B-2193-4175-8CDB-D692BD4DE3EA}"/>
                  </a:ext>
                </a:extLst>
              </p:cNvPr>
              <p:cNvSpPr/>
              <p:nvPr/>
            </p:nvSpPr>
            <p:spPr>
              <a:xfrm>
                <a:off x="7926426" y="6541098"/>
                <a:ext cx="111967" cy="55984"/>
              </a:xfrm>
              <a:custGeom>
                <a:avLst/>
                <a:gdLst>
                  <a:gd name="connsiteX0" fmla="*/ 22517 w 111967"/>
                  <a:gd name="connsiteY0" fmla="*/ 50708 h 55983"/>
                  <a:gd name="connsiteX1" fmla="*/ 24649 w 111967"/>
                  <a:gd name="connsiteY1" fmla="*/ 22517 h 55983"/>
                  <a:gd name="connsiteX2" fmla="*/ 116200 w 111967"/>
                  <a:gd name="connsiteY2" fmla="*/ 29439 h 55983"/>
                  <a:gd name="connsiteX3" fmla="*/ 114069 w 111967"/>
                  <a:gd name="connsiteY3" fmla="*/ 57631 h 55983"/>
                </a:gdLst>
                <a:ahLst/>
                <a:cxnLst>
                  <a:cxn ang="0">
                    <a:pos x="connsiteX0" y="connsiteY0"/>
                  </a:cxn>
                  <a:cxn ang="0">
                    <a:pos x="connsiteX1" y="connsiteY1"/>
                  </a:cxn>
                  <a:cxn ang="0">
                    <a:pos x="connsiteX2" y="connsiteY2"/>
                  </a:cxn>
                  <a:cxn ang="0">
                    <a:pos x="connsiteX3" y="connsiteY3"/>
                  </a:cxn>
                </a:cxnLst>
                <a:rect l="l" t="t" r="r" b="b"/>
                <a:pathLst>
                  <a:path w="111967" h="55983">
                    <a:moveTo>
                      <a:pt x="22517" y="50708"/>
                    </a:moveTo>
                    <a:lnTo>
                      <a:pt x="24649" y="22517"/>
                    </a:lnTo>
                    <a:lnTo>
                      <a:pt x="116200" y="29439"/>
                    </a:lnTo>
                    <a:lnTo>
                      <a:pt x="114069" y="57631"/>
                    </a:lnTo>
                    <a:close/>
                  </a:path>
                </a:pathLst>
              </a:custGeom>
              <a:solidFill>
                <a:srgbClr val="3F4242"/>
              </a:solidFill>
              <a:ln w="9525"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135D8005-B6F2-49EB-BC38-B79099C42034}"/>
                  </a:ext>
                </a:extLst>
              </p:cNvPr>
              <p:cNvSpPr/>
              <p:nvPr/>
            </p:nvSpPr>
            <p:spPr>
              <a:xfrm>
                <a:off x="8043182" y="6381302"/>
                <a:ext cx="83976" cy="111967"/>
              </a:xfrm>
              <a:custGeom>
                <a:avLst/>
                <a:gdLst>
                  <a:gd name="connsiteX0" fmla="*/ 26189 w 83975"/>
                  <a:gd name="connsiteY0" fmla="*/ 34405 h 111967"/>
                  <a:gd name="connsiteX1" fmla="*/ 53240 w 83975"/>
                  <a:gd name="connsiteY1" fmla="*/ 26189 h 111967"/>
                  <a:gd name="connsiteX2" fmla="*/ 76832 w 83975"/>
                  <a:gd name="connsiteY2" fmla="*/ 103862 h 111967"/>
                  <a:gd name="connsiteX3" fmla="*/ 49780 w 83975"/>
                  <a:gd name="connsiteY3" fmla="*/ 112078 h 111967"/>
                </a:gdLst>
                <a:ahLst/>
                <a:cxnLst>
                  <a:cxn ang="0">
                    <a:pos x="connsiteX0" y="connsiteY0"/>
                  </a:cxn>
                  <a:cxn ang="0">
                    <a:pos x="connsiteX1" y="connsiteY1"/>
                  </a:cxn>
                  <a:cxn ang="0">
                    <a:pos x="connsiteX2" y="connsiteY2"/>
                  </a:cxn>
                  <a:cxn ang="0">
                    <a:pos x="connsiteX3" y="connsiteY3"/>
                  </a:cxn>
                </a:cxnLst>
                <a:rect l="l" t="t" r="r" b="b"/>
                <a:pathLst>
                  <a:path w="83975" h="111967">
                    <a:moveTo>
                      <a:pt x="26189" y="34405"/>
                    </a:moveTo>
                    <a:lnTo>
                      <a:pt x="53240" y="26189"/>
                    </a:lnTo>
                    <a:lnTo>
                      <a:pt x="76832" y="103862"/>
                    </a:lnTo>
                    <a:lnTo>
                      <a:pt x="49780" y="112078"/>
                    </a:lnTo>
                    <a:close/>
                  </a:path>
                </a:pathLst>
              </a:custGeom>
              <a:solidFill>
                <a:srgbClr val="3F4242"/>
              </a:solidFill>
              <a:ln w="9525"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FE9A3E51-797D-4B8E-A9EA-A968B959F10D}"/>
                  </a:ext>
                </a:extLst>
              </p:cNvPr>
              <p:cNvSpPr/>
              <p:nvPr/>
            </p:nvSpPr>
            <p:spPr>
              <a:xfrm>
                <a:off x="8226498" y="6451157"/>
                <a:ext cx="111967" cy="111967"/>
              </a:xfrm>
              <a:custGeom>
                <a:avLst/>
                <a:gdLst>
                  <a:gd name="connsiteX0" fmla="*/ 28513 w 111967"/>
                  <a:gd name="connsiteY0" fmla="*/ 59004 h 111967"/>
                  <a:gd name="connsiteX1" fmla="*/ 83942 w 111967"/>
                  <a:gd name="connsiteY1" fmla="*/ 28513 h 111967"/>
                  <a:gd name="connsiteX2" fmla="*/ 97568 w 111967"/>
                  <a:gd name="connsiteY2" fmla="*/ 53284 h 111967"/>
                  <a:gd name="connsiteX3" fmla="*/ 42140 w 111967"/>
                  <a:gd name="connsiteY3" fmla="*/ 83775 h 111967"/>
                </a:gdLst>
                <a:ahLst/>
                <a:cxnLst>
                  <a:cxn ang="0">
                    <a:pos x="connsiteX0" y="connsiteY0"/>
                  </a:cxn>
                  <a:cxn ang="0">
                    <a:pos x="connsiteX1" y="connsiteY1"/>
                  </a:cxn>
                  <a:cxn ang="0">
                    <a:pos x="connsiteX2" y="connsiteY2"/>
                  </a:cxn>
                  <a:cxn ang="0">
                    <a:pos x="connsiteX3" y="connsiteY3"/>
                  </a:cxn>
                </a:cxnLst>
                <a:rect l="l" t="t" r="r" b="b"/>
                <a:pathLst>
                  <a:path w="111967" h="111967">
                    <a:moveTo>
                      <a:pt x="28513" y="59004"/>
                    </a:moveTo>
                    <a:lnTo>
                      <a:pt x="83942" y="28513"/>
                    </a:lnTo>
                    <a:lnTo>
                      <a:pt x="97568" y="53284"/>
                    </a:lnTo>
                    <a:lnTo>
                      <a:pt x="42140" y="83775"/>
                    </a:lnTo>
                    <a:close/>
                  </a:path>
                </a:pathLst>
              </a:custGeom>
              <a:solidFill>
                <a:srgbClr val="3F4242"/>
              </a:solidFill>
              <a:ln w="9525"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F2696199-D411-4EDC-A3D6-3FA6F9373628}"/>
                  </a:ext>
                </a:extLst>
              </p:cNvPr>
              <p:cNvSpPr/>
              <p:nvPr/>
            </p:nvSpPr>
            <p:spPr>
              <a:xfrm>
                <a:off x="8243064" y="6597956"/>
                <a:ext cx="139959" cy="83976"/>
              </a:xfrm>
              <a:custGeom>
                <a:avLst/>
                <a:gdLst>
                  <a:gd name="connsiteX0" fmla="*/ 25955 w 139959"/>
                  <a:gd name="connsiteY0" fmla="*/ 53138 h 83975"/>
                  <a:gd name="connsiteX1" fmla="*/ 33724 w 139959"/>
                  <a:gd name="connsiteY1" fmla="*/ 25955 h 83975"/>
                  <a:gd name="connsiteX2" fmla="*/ 120926 w 139959"/>
                  <a:gd name="connsiteY2" fmla="*/ 50877 h 83975"/>
                  <a:gd name="connsiteX3" fmla="*/ 113157 w 139959"/>
                  <a:gd name="connsiteY3" fmla="*/ 78061 h 83975"/>
                </a:gdLst>
                <a:ahLst/>
                <a:cxnLst>
                  <a:cxn ang="0">
                    <a:pos x="connsiteX0" y="connsiteY0"/>
                  </a:cxn>
                  <a:cxn ang="0">
                    <a:pos x="connsiteX1" y="connsiteY1"/>
                  </a:cxn>
                  <a:cxn ang="0">
                    <a:pos x="connsiteX2" y="connsiteY2"/>
                  </a:cxn>
                  <a:cxn ang="0">
                    <a:pos x="connsiteX3" y="connsiteY3"/>
                  </a:cxn>
                </a:cxnLst>
                <a:rect l="l" t="t" r="r" b="b"/>
                <a:pathLst>
                  <a:path w="139959" h="83975">
                    <a:moveTo>
                      <a:pt x="25955" y="53138"/>
                    </a:moveTo>
                    <a:lnTo>
                      <a:pt x="33724" y="25955"/>
                    </a:lnTo>
                    <a:lnTo>
                      <a:pt x="120926" y="50877"/>
                    </a:lnTo>
                    <a:lnTo>
                      <a:pt x="113157" y="78061"/>
                    </a:lnTo>
                    <a:close/>
                  </a:path>
                </a:pathLst>
              </a:custGeom>
              <a:solidFill>
                <a:srgbClr val="3F4242"/>
              </a:solidFill>
              <a:ln w="9525"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A09AE542-8E28-41A6-91E8-14529CCBD245}"/>
                  </a:ext>
                </a:extLst>
              </p:cNvPr>
              <p:cNvSpPr/>
              <p:nvPr/>
            </p:nvSpPr>
            <p:spPr>
              <a:xfrm>
                <a:off x="8016831" y="6754906"/>
                <a:ext cx="111967" cy="111967"/>
              </a:xfrm>
              <a:custGeom>
                <a:avLst/>
                <a:gdLst>
                  <a:gd name="connsiteX0" fmla="*/ 104410 w 111967"/>
                  <a:gd name="connsiteY0" fmla="*/ 62702 h 111967"/>
                  <a:gd name="connsiteX1" fmla="*/ 62702 w 111967"/>
                  <a:gd name="connsiteY1" fmla="*/ 104409 h 111967"/>
                  <a:gd name="connsiteX2" fmla="*/ 20994 w 111967"/>
                  <a:gd name="connsiteY2" fmla="*/ 62702 h 111967"/>
                  <a:gd name="connsiteX3" fmla="*/ 62702 w 111967"/>
                  <a:gd name="connsiteY3" fmla="*/ 20994 h 111967"/>
                  <a:gd name="connsiteX4" fmla="*/ 104410 w 111967"/>
                  <a:gd name="connsiteY4" fmla="*/ 62702 h 1119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67" h="111967">
                    <a:moveTo>
                      <a:pt x="104410" y="62702"/>
                    </a:moveTo>
                    <a:cubicBezTo>
                      <a:pt x="104410" y="85736"/>
                      <a:pt x="85736" y="104409"/>
                      <a:pt x="62702" y="104409"/>
                    </a:cubicBezTo>
                    <a:cubicBezTo>
                      <a:pt x="39667" y="104409"/>
                      <a:pt x="20994" y="85736"/>
                      <a:pt x="20994" y="62702"/>
                    </a:cubicBezTo>
                    <a:cubicBezTo>
                      <a:pt x="20994" y="39667"/>
                      <a:pt x="39667" y="20994"/>
                      <a:pt x="62702" y="20994"/>
                    </a:cubicBezTo>
                    <a:cubicBezTo>
                      <a:pt x="85736" y="20994"/>
                      <a:pt x="104410" y="39667"/>
                      <a:pt x="104410" y="62702"/>
                    </a:cubicBezTo>
                    <a:close/>
                  </a:path>
                </a:pathLst>
              </a:custGeom>
              <a:solidFill>
                <a:srgbClr val="FF5576"/>
              </a:solidFill>
              <a:ln w="9525"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D0CB20B6-726F-4EDC-B653-D128FB57DAFE}"/>
                  </a:ext>
                </a:extLst>
              </p:cNvPr>
              <p:cNvSpPr/>
              <p:nvPr/>
            </p:nvSpPr>
            <p:spPr>
              <a:xfrm>
                <a:off x="8016831" y="6754906"/>
                <a:ext cx="111967" cy="111967"/>
              </a:xfrm>
              <a:custGeom>
                <a:avLst/>
                <a:gdLst>
                  <a:gd name="connsiteX0" fmla="*/ 33590 w 111967"/>
                  <a:gd name="connsiteY0" fmla="*/ 80057 h 111967"/>
                  <a:gd name="connsiteX1" fmla="*/ 75298 w 111967"/>
                  <a:gd name="connsiteY1" fmla="*/ 38349 h 111967"/>
                  <a:gd name="connsiteX2" fmla="*/ 101610 w 111967"/>
                  <a:gd name="connsiteY2" fmla="*/ 47866 h 111967"/>
                  <a:gd name="connsiteX3" fmla="*/ 62702 w 111967"/>
                  <a:gd name="connsiteY3" fmla="*/ 20994 h 111967"/>
                  <a:gd name="connsiteX4" fmla="*/ 20994 w 111967"/>
                  <a:gd name="connsiteY4" fmla="*/ 62702 h 111967"/>
                  <a:gd name="connsiteX5" fmla="*/ 36109 w 111967"/>
                  <a:gd name="connsiteY5" fmla="*/ 94613 h 111967"/>
                  <a:gd name="connsiteX6" fmla="*/ 33590 w 111967"/>
                  <a:gd name="connsiteY6" fmla="*/ 80057 h 111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967" h="111967">
                    <a:moveTo>
                      <a:pt x="33590" y="80057"/>
                    </a:moveTo>
                    <a:cubicBezTo>
                      <a:pt x="33590" y="57103"/>
                      <a:pt x="52345" y="38349"/>
                      <a:pt x="75298" y="38349"/>
                    </a:cubicBezTo>
                    <a:cubicBezTo>
                      <a:pt x="85375" y="38349"/>
                      <a:pt x="94333" y="41988"/>
                      <a:pt x="101610" y="47866"/>
                    </a:cubicBezTo>
                    <a:cubicBezTo>
                      <a:pt x="95732" y="32191"/>
                      <a:pt x="80617" y="20994"/>
                      <a:pt x="62702" y="20994"/>
                    </a:cubicBezTo>
                    <a:cubicBezTo>
                      <a:pt x="39748" y="20994"/>
                      <a:pt x="20994" y="39469"/>
                      <a:pt x="20994" y="62702"/>
                    </a:cubicBezTo>
                    <a:cubicBezTo>
                      <a:pt x="20994" y="75578"/>
                      <a:pt x="26872" y="87055"/>
                      <a:pt x="36109" y="94613"/>
                    </a:cubicBezTo>
                    <a:cubicBezTo>
                      <a:pt x="34710" y="90134"/>
                      <a:pt x="33590" y="85095"/>
                      <a:pt x="33590" y="80057"/>
                    </a:cubicBezTo>
                    <a:close/>
                  </a:path>
                </a:pathLst>
              </a:custGeom>
              <a:solidFill>
                <a:srgbClr val="FF5576"/>
              </a:solidFill>
              <a:ln w="9525"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F3D68AF5-CD32-4F39-B561-B65453C14448}"/>
                  </a:ext>
                </a:extLst>
              </p:cNvPr>
              <p:cNvSpPr/>
              <p:nvPr/>
            </p:nvSpPr>
            <p:spPr>
              <a:xfrm>
                <a:off x="8002835" y="6740910"/>
                <a:ext cx="139959" cy="139959"/>
              </a:xfrm>
              <a:custGeom>
                <a:avLst/>
                <a:gdLst>
                  <a:gd name="connsiteX0" fmla="*/ 76698 w 139959"/>
                  <a:gd name="connsiteY0" fmla="*/ 132401 h 139959"/>
                  <a:gd name="connsiteX1" fmla="*/ 20994 w 139959"/>
                  <a:gd name="connsiteY1" fmla="*/ 76698 h 139959"/>
                  <a:gd name="connsiteX2" fmla="*/ 76698 w 139959"/>
                  <a:gd name="connsiteY2" fmla="*/ 20994 h 139959"/>
                  <a:gd name="connsiteX3" fmla="*/ 132401 w 139959"/>
                  <a:gd name="connsiteY3" fmla="*/ 76698 h 139959"/>
                  <a:gd name="connsiteX4" fmla="*/ 76698 w 139959"/>
                  <a:gd name="connsiteY4" fmla="*/ 132401 h 139959"/>
                  <a:gd name="connsiteX5" fmla="*/ 76698 w 139959"/>
                  <a:gd name="connsiteY5" fmla="*/ 49266 h 139959"/>
                  <a:gd name="connsiteX6" fmla="*/ 49266 w 139959"/>
                  <a:gd name="connsiteY6" fmla="*/ 76698 h 139959"/>
                  <a:gd name="connsiteX7" fmla="*/ 76698 w 139959"/>
                  <a:gd name="connsiteY7" fmla="*/ 104130 h 139959"/>
                  <a:gd name="connsiteX8" fmla="*/ 104130 w 139959"/>
                  <a:gd name="connsiteY8" fmla="*/ 76698 h 139959"/>
                  <a:gd name="connsiteX9" fmla="*/ 76698 w 139959"/>
                  <a:gd name="connsiteY9" fmla="*/ 49266 h 139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9959" h="139959">
                    <a:moveTo>
                      <a:pt x="76698" y="132401"/>
                    </a:moveTo>
                    <a:cubicBezTo>
                      <a:pt x="45907" y="132401"/>
                      <a:pt x="20994" y="107489"/>
                      <a:pt x="20994" y="76698"/>
                    </a:cubicBezTo>
                    <a:cubicBezTo>
                      <a:pt x="20994" y="45907"/>
                      <a:pt x="45907" y="20994"/>
                      <a:pt x="76698" y="20994"/>
                    </a:cubicBezTo>
                    <a:cubicBezTo>
                      <a:pt x="107489" y="20994"/>
                      <a:pt x="132401" y="45907"/>
                      <a:pt x="132401" y="76698"/>
                    </a:cubicBezTo>
                    <a:cubicBezTo>
                      <a:pt x="132401" y="107489"/>
                      <a:pt x="107489" y="132401"/>
                      <a:pt x="76698" y="132401"/>
                    </a:cubicBezTo>
                    <a:close/>
                    <a:moveTo>
                      <a:pt x="76698" y="49266"/>
                    </a:moveTo>
                    <a:cubicBezTo>
                      <a:pt x="61582" y="49266"/>
                      <a:pt x="49266" y="61582"/>
                      <a:pt x="49266" y="76698"/>
                    </a:cubicBezTo>
                    <a:cubicBezTo>
                      <a:pt x="49266" y="91813"/>
                      <a:pt x="61582" y="104130"/>
                      <a:pt x="76698" y="104130"/>
                    </a:cubicBezTo>
                    <a:cubicBezTo>
                      <a:pt x="91813" y="104130"/>
                      <a:pt x="104130" y="91813"/>
                      <a:pt x="104130" y="76698"/>
                    </a:cubicBezTo>
                    <a:cubicBezTo>
                      <a:pt x="104130" y="61582"/>
                      <a:pt x="91813" y="49266"/>
                      <a:pt x="76698" y="49266"/>
                    </a:cubicBezTo>
                    <a:close/>
                  </a:path>
                </a:pathLst>
              </a:custGeom>
              <a:solidFill>
                <a:srgbClr val="3F4242"/>
              </a:solidFill>
              <a:ln w="9525"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3EAA25C8-7E6F-4C9F-8CAD-47C87F11CBC7}"/>
                  </a:ext>
                </a:extLst>
              </p:cNvPr>
              <p:cNvSpPr/>
              <p:nvPr/>
            </p:nvSpPr>
            <p:spPr>
              <a:xfrm>
                <a:off x="8141954" y="6628103"/>
                <a:ext cx="83976" cy="83976"/>
              </a:xfrm>
              <a:custGeom>
                <a:avLst/>
                <a:gdLst>
                  <a:gd name="connsiteX0" fmla="*/ 65221 w 83975"/>
                  <a:gd name="connsiteY0" fmla="*/ 43107 h 83975"/>
                  <a:gd name="connsiteX1" fmla="*/ 43107 w 83975"/>
                  <a:gd name="connsiteY1" fmla="*/ 65221 h 83975"/>
                  <a:gd name="connsiteX2" fmla="*/ 20994 w 83975"/>
                  <a:gd name="connsiteY2" fmla="*/ 43107 h 83975"/>
                  <a:gd name="connsiteX3" fmla="*/ 43107 w 83975"/>
                  <a:gd name="connsiteY3" fmla="*/ 20994 h 83975"/>
                  <a:gd name="connsiteX4" fmla="*/ 65221 w 83975"/>
                  <a:gd name="connsiteY4" fmla="*/ 43107 h 83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975" h="83975">
                    <a:moveTo>
                      <a:pt x="65221" y="43107"/>
                    </a:moveTo>
                    <a:cubicBezTo>
                      <a:pt x="65221" y="55320"/>
                      <a:pt x="55320" y="65221"/>
                      <a:pt x="43107" y="65221"/>
                    </a:cubicBezTo>
                    <a:cubicBezTo>
                      <a:pt x="30894" y="65221"/>
                      <a:pt x="20994" y="55320"/>
                      <a:pt x="20994" y="43107"/>
                    </a:cubicBezTo>
                    <a:cubicBezTo>
                      <a:pt x="20994" y="30895"/>
                      <a:pt x="30894" y="20994"/>
                      <a:pt x="43107" y="20994"/>
                    </a:cubicBezTo>
                    <a:cubicBezTo>
                      <a:pt x="55320" y="20994"/>
                      <a:pt x="65221" y="30895"/>
                      <a:pt x="65221" y="43107"/>
                    </a:cubicBezTo>
                    <a:close/>
                  </a:path>
                </a:pathLst>
              </a:custGeom>
              <a:solidFill>
                <a:srgbClr val="FF5576"/>
              </a:solidFill>
              <a:ln w="9525"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A2E391C0-B131-45C1-A61D-7A81FD707685}"/>
                  </a:ext>
                </a:extLst>
              </p:cNvPr>
              <p:cNvSpPr/>
              <p:nvPr/>
            </p:nvSpPr>
            <p:spPr>
              <a:xfrm>
                <a:off x="8199338" y="6612428"/>
                <a:ext cx="27992" cy="27992"/>
              </a:xfrm>
              <a:custGeom>
                <a:avLst/>
                <a:gdLst>
                  <a:gd name="connsiteX0" fmla="*/ 32750 w 27991"/>
                  <a:gd name="connsiteY0" fmla="*/ 26872 h 27991"/>
                  <a:gd name="connsiteX1" fmla="*/ 26872 w 27991"/>
                  <a:gd name="connsiteY1" fmla="*/ 32750 h 27991"/>
                  <a:gd name="connsiteX2" fmla="*/ 20994 w 27991"/>
                  <a:gd name="connsiteY2" fmla="*/ 26872 h 27991"/>
                  <a:gd name="connsiteX3" fmla="*/ 26872 w 27991"/>
                  <a:gd name="connsiteY3" fmla="*/ 20994 h 27991"/>
                  <a:gd name="connsiteX4" fmla="*/ 32750 w 27991"/>
                  <a:gd name="connsiteY4" fmla="*/ 26872 h 279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91" h="27991">
                    <a:moveTo>
                      <a:pt x="32750" y="26872"/>
                    </a:moveTo>
                    <a:cubicBezTo>
                      <a:pt x="32750" y="30119"/>
                      <a:pt x="30119" y="32750"/>
                      <a:pt x="26872" y="32750"/>
                    </a:cubicBezTo>
                    <a:cubicBezTo>
                      <a:pt x="23626" y="32750"/>
                      <a:pt x="20994" y="30119"/>
                      <a:pt x="20994" y="26872"/>
                    </a:cubicBezTo>
                    <a:cubicBezTo>
                      <a:pt x="20994" y="23626"/>
                      <a:pt x="23626" y="20994"/>
                      <a:pt x="26872" y="20994"/>
                    </a:cubicBezTo>
                    <a:cubicBezTo>
                      <a:pt x="30119" y="20994"/>
                      <a:pt x="32750" y="23626"/>
                      <a:pt x="32750" y="26872"/>
                    </a:cubicBezTo>
                    <a:close/>
                  </a:path>
                </a:pathLst>
              </a:custGeom>
              <a:solidFill>
                <a:srgbClr val="FF5576"/>
              </a:solidFill>
              <a:ln w="9525"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7ED0A332-749D-4CBA-9A52-21DB4652634F}"/>
                  </a:ext>
                </a:extLst>
              </p:cNvPr>
              <p:cNvSpPr/>
              <p:nvPr/>
            </p:nvSpPr>
            <p:spPr>
              <a:xfrm>
                <a:off x="8091849" y="6647417"/>
                <a:ext cx="55984" cy="55984"/>
              </a:xfrm>
              <a:custGeom>
                <a:avLst/>
                <a:gdLst>
                  <a:gd name="connsiteX0" fmla="*/ 48986 w 55983"/>
                  <a:gd name="connsiteY0" fmla="*/ 34990 h 55983"/>
                  <a:gd name="connsiteX1" fmla="*/ 34990 w 55983"/>
                  <a:gd name="connsiteY1" fmla="*/ 48986 h 55983"/>
                  <a:gd name="connsiteX2" fmla="*/ 20994 w 55983"/>
                  <a:gd name="connsiteY2" fmla="*/ 34990 h 55983"/>
                  <a:gd name="connsiteX3" fmla="*/ 34990 w 55983"/>
                  <a:gd name="connsiteY3" fmla="*/ 20994 h 55983"/>
                  <a:gd name="connsiteX4" fmla="*/ 48986 w 55983"/>
                  <a:gd name="connsiteY4" fmla="*/ 34990 h 559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983" h="55983">
                    <a:moveTo>
                      <a:pt x="48986" y="34990"/>
                    </a:moveTo>
                    <a:cubicBezTo>
                      <a:pt x="48986" y="42720"/>
                      <a:pt x="42719" y="48986"/>
                      <a:pt x="34990" y="48986"/>
                    </a:cubicBezTo>
                    <a:cubicBezTo>
                      <a:pt x="27260" y="48986"/>
                      <a:pt x="20994" y="42720"/>
                      <a:pt x="20994" y="34990"/>
                    </a:cubicBezTo>
                    <a:cubicBezTo>
                      <a:pt x="20994" y="27260"/>
                      <a:pt x="27260" y="20994"/>
                      <a:pt x="34990" y="20994"/>
                    </a:cubicBezTo>
                    <a:cubicBezTo>
                      <a:pt x="42719" y="20994"/>
                      <a:pt x="48986" y="27260"/>
                      <a:pt x="48986" y="34990"/>
                    </a:cubicBezTo>
                    <a:close/>
                  </a:path>
                </a:pathLst>
              </a:custGeom>
              <a:solidFill>
                <a:srgbClr val="FF5576"/>
              </a:solidFill>
              <a:ln w="9525"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6BC89283-268F-4242-AE3F-9C87E3FB29AD}"/>
                  </a:ext>
                </a:extLst>
              </p:cNvPr>
              <p:cNvSpPr/>
              <p:nvPr/>
            </p:nvSpPr>
            <p:spPr>
              <a:xfrm>
                <a:off x="8803122" y="4872735"/>
                <a:ext cx="307910" cy="307910"/>
              </a:xfrm>
              <a:custGeom>
                <a:avLst/>
                <a:gdLst>
                  <a:gd name="connsiteX0" fmla="*/ 308750 w 307910"/>
                  <a:gd name="connsiteY0" fmla="*/ 164872 h 307910"/>
                  <a:gd name="connsiteX1" fmla="*/ 164872 w 307910"/>
                  <a:gd name="connsiteY1" fmla="*/ 308750 h 307910"/>
                  <a:gd name="connsiteX2" fmla="*/ 20994 w 307910"/>
                  <a:gd name="connsiteY2" fmla="*/ 164872 h 307910"/>
                  <a:gd name="connsiteX3" fmla="*/ 164872 w 307910"/>
                  <a:gd name="connsiteY3" fmla="*/ 20994 h 307910"/>
                  <a:gd name="connsiteX4" fmla="*/ 308750 w 307910"/>
                  <a:gd name="connsiteY4" fmla="*/ 164872 h 30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7910" h="307910">
                    <a:moveTo>
                      <a:pt x="308750" y="164872"/>
                    </a:moveTo>
                    <a:cubicBezTo>
                      <a:pt x="308750" y="244334"/>
                      <a:pt x="244334" y="308750"/>
                      <a:pt x="164872" y="308750"/>
                    </a:cubicBezTo>
                    <a:cubicBezTo>
                      <a:pt x="85410" y="308750"/>
                      <a:pt x="20994" y="244334"/>
                      <a:pt x="20994" y="164872"/>
                    </a:cubicBezTo>
                    <a:cubicBezTo>
                      <a:pt x="20994" y="85410"/>
                      <a:pt x="85410" y="20994"/>
                      <a:pt x="164872" y="20994"/>
                    </a:cubicBezTo>
                    <a:cubicBezTo>
                      <a:pt x="244334" y="20994"/>
                      <a:pt x="308750" y="85410"/>
                      <a:pt x="308750" y="164872"/>
                    </a:cubicBezTo>
                    <a:close/>
                  </a:path>
                </a:pathLst>
              </a:custGeom>
              <a:solidFill>
                <a:srgbClr val="FF5576"/>
              </a:solidFill>
              <a:ln w="9525"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E3AA24C8-0A90-4754-8776-FE6593E4D061}"/>
                  </a:ext>
                </a:extLst>
              </p:cNvPr>
              <p:cNvSpPr/>
              <p:nvPr/>
            </p:nvSpPr>
            <p:spPr>
              <a:xfrm>
                <a:off x="8803402" y="4873015"/>
                <a:ext cx="307910" cy="279918"/>
              </a:xfrm>
              <a:custGeom>
                <a:avLst/>
                <a:gdLst>
                  <a:gd name="connsiteX0" fmla="*/ 45907 w 307910"/>
                  <a:gd name="connsiteY0" fmla="*/ 199022 h 279918"/>
                  <a:gd name="connsiteX1" fmla="*/ 189785 w 307910"/>
                  <a:gd name="connsiteY1" fmla="*/ 55144 h 279918"/>
                  <a:gd name="connsiteX2" fmla="*/ 290835 w 307910"/>
                  <a:gd name="connsiteY2" fmla="*/ 96852 h 279918"/>
                  <a:gd name="connsiteX3" fmla="*/ 164872 w 307910"/>
                  <a:gd name="connsiteY3" fmla="*/ 20994 h 279918"/>
                  <a:gd name="connsiteX4" fmla="*/ 20994 w 307910"/>
                  <a:gd name="connsiteY4" fmla="*/ 164872 h 279918"/>
                  <a:gd name="connsiteX5" fmla="*/ 63821 w 307910"/>
                  <a:gd name="connsiteY5" fmla="*/ 267042 h 279918"/>
                  <a:gd name="connsiteX6" fmla="*/ 45907 w 307910"/>
                  <a:gd name="connsiteY6" fmla="*/ 199022 h 279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7910" h="279918">
                    <a:moveTo>
                      <a:pt x="45907" y="199022"/>
                    </a:moveTo>
                    <a:cubicBezTo>
                      <a:pt x="45907" y="119525"/>
                      <a:pt x="110288" y="55144"/>
                      <a:pt x="189785" y="55144"/>
                    </a:cubicBezTo>
                    <a:cubicBezTo>
                      <a:pt x="229253" y="55144"/>
                      <a:pt x="264803" y="71099"/>
                      <a:pt x="290835" y="96852"/>
                    </a:cubicBezTo>
                    <a:cubicBezTo>
                      <a:pt x="266482" y="51785"/>
                      <a:pt x="219456" y="20994"/>
                      <a:pt x="164872" y="20994"/>
                    </a:cubicBezTo>
                    <a:cubicBezTo>
                      <a:pt x="85375" y="20994"/>
                      <a:pt x="20994" y="85375"/>
                      <a:pt x="20994" y="164872"/>
                    </a:cubicBezTo>
                    <a:cubicBezTo>
                      <a:pt x="20994" y="204900"/>
                      <a:pt x="37509" y="241010"/>
                      <a:pt x="63821" y="267042"/>
                    </a:cubicBezTo>
                    <a:cubicBezTo>
                      <a:pt x="52625" y="246608"/>
                      <a:pt x="45907" y="223655"/>
                      <a:pt x="45907" y="199022"/>
                    </a:cubicBezTo>
                    <a:close/>
                  </a:path>
                </a:pathLst>
              </a:custGeom>
              <a:solidFill>
                <a:srgbClr val="FF5576"/>
              </a:solidFill>
              <a:ln w="9525"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7676BD2F-A757-47E9-A534-A36E234FCABF}"/>
                  </a:ext>
                </a:extLst>
              </p:cNvPr>
              <p:cNvSpPr/>
              <p:nvPr/>
            </p:nvSpPr>
            <p:spPr>
              <a:xfrm>
                <a:off x="8787166" y="4856780"/>
                <a:ext cx="335902" cy="335902"/>
              </a:xfrm>
              <a:custGeom>
                <a:avLst/>
                <a:gdLst>
                  <a:gd name="connsiteX0" fmla="*/ 180827 w 335902"/>
                  <a:gd name="connsiteY0" fmla="*/ 340661 h 335902"/>
                  <a:gd name="connsiteX1" fmla="*/ 20994 w 335902"/>
                  <a:gd name="connsiteY1" fmla="*/ 180827 h 335902"/>
                  <a:gd name="connsiteX2" fmla="*/ 180827 w 335902"/>
                  <a:gd name="connsiteY2" fmla="*/ 20994 h 335902"/>
                  <a:gd name="connsiteX3" fmla="*/ 340661 w 335902"/>
                  <a:gd name="connsiteY3" fmla="*/ 180827 h 335902"/>
                  <a:gd name="connsiteX4" fmla="*/ 180827 w 335902"/>
                  <a:gd name="connsiteY4" fmla="*/ 340661 h 335902"/>
                  <a:gd name="connsiteX5" fmla="*/ 180827 w 335902"/>
                  <a:gd name="connsiteY5" fmla="*/ 53184 h 335902"/>
                  <a:gd name="connsiteX6" fmla="*/ 52905 w 335902"/>
                  <a:gd name="connsiteY6" fmla="*/ 181107 h 335902"/>
                  <a:gd name="connsiteX7" fmla="*/ 180827 w 335902"/>
                  <a:gd name="connsiteY7" fmla="*/ 309030 h 335902"/>
                  <a:gd name="connsiteX8" fmla="*/ 308750 w 335902"/>
                  <a:gd name="connsiteY8" fmla="*/ 181107 h 335902"/>
                  <a:gd name="connsiteX9" fmla="*/ 180827 w 335902"/>
                  <a:gd name="connsiteY9" fmla="*/ 53184 h 335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5902" h="335902">
                    <a:moveTo>
                      <a:pt x="180827" y="340661"/>
                    </a:moveTo>
                    <a:cubicBezTo>
                      <a:pt x="92653" y="340661"/>
                      <a:pt x="20994" y="269002"/>
                      <a:pt x="20994" y="180827"/>
                    </a:cubicBezTo>
                    <a:cubicBezTo>
                      <a:pt x="20994" y="92653"/>
                      <a:pt x="92653" y="20994"/>
                      <a:pt x="180827" y="20994"/>
                    </a:cubicBezTo>
                    <a:cubicBezTo>
                      <a:pt x="269002" y="20994"/>
                      <a:pt x="340661" y="92653"/>
                      <a:pt x="340661" y="180827"/>
                    </a:cubicBezTo>
                    <a:cubicBezTo>
                      <a:pt x="340661" y="269002"/>
                      <a:pt x="269002" y="340661"/>
                      <a:pt x="180827" y="340661"/>
                    </a:cubicBezTo>
                    <a:close/>
                    <a:moveTo>
                      <a:pt x="180827" y="53184"/>
                    </a:moveTo>
                    <a:cubicBezTo>
                      <a:pt x="110288" y="53184"/>
                      <a:pt x="52905" y="110568"/>
                      <a:pt x="52905" y="181107"/>
                    </a:cubicBezTo>
                    <a:cubicBezTo>
                      <a:pt x="52905" y="251647"/>
                      <a:pt x="110288" y="309030"/>
                      <a:pt x="180827" y="309030"/>
                    </a:cubicBezTo>
                    <a:cubicBezTo>
                      <a:pt x="251367" y="309030"/>
                      <a:pt x="308750" y="251647"/>
                      <a:pt x="308750" y="181107"/>
                    </a:cubicBezTo>
                    <a:cubicBezTo>
                      <a:pt x="308750" y="110288"/>
                      <a:pt x="251367" y="53184"/>
                      <a:pt x="180827" y="53184"/>
                    </a:cubicBezTo>
                    <a:close/>
                  </a:path>
                </a:pathLst>
              </a:custGeom>
              <a:solidFill>
                <a:srgbClr val="3F4242"/>
              </a:solidFill>
              <a:ln w="9525"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DEF0ADFB-5C00-43CD-85DB-376D571EB8AF}"/>
                  </a:ext>
                </a:extLst>
              </p:cNvPr>
              <p:cNvSpPr/>
              <p:nvPr/>
            </p:nvSpPr>
            <p:spPr>
              <a:xfrm>
                <a:off x="8787726" y="4694707"/>
                <a:ext cx="139959" cy="139959"/>
              </a:xfrm>
              <a:custGeom>
                <a:avLst/>
                <a:gdLst>
                  <a:gd name="connsiteX0" fmla="*/ 133521 w 139959"/>
                  <a:gd name="connsiteY0" fmla="*/ 77257 h 139959"/>
                  <a:gd name="connsiteX1" fmla="*/ 77257 w 139959"/>
                  <a:gd name="connsiteY1" fmla="*/ 133521 h 139959"/>
                  <a:gd name="connsiteX2" fmla="*/ 20994 w 139959"/>
                  <a:gd name="connsiteY2" fmla="*/ 77257 h 139959"/>
                  <a:gd name="connsiteX3" fmla="*/ 77257 w 139959"/>
                  <a:gd name="connsiteY3" fmla="*/ 20994 h 139959"/>
                  <a:gd name="connsiteX4" fmla="*/ 133521 w 139959"/>
                  <a:gd name="connsiteY4" fmla="*/ 77257 h 1399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959" h="139959">
                    <a:moveTo>
                      <a:pt x="133521" y="77257"/>
                    </a:moveTo>
                    <a:cubicBezTo>
                      <a:pt x="133521" y="108331"/>
                      <a:pt x="108331" y="133521"/>
                      <a:pt x="77257" y="133521"/>
                    </a:cubicBezTo>
                    <a:cubicBezTo>
                      <a:pt x="46184" y="133521"/>
                      <a:pt x="20994" y="108331"/>
                      <a:pt x="20994" y="77257"/>
                    </a:cubicBezTo>
                    <a:cubicBezTo>
                      <a:pt x="20994" y="46184"/>
                      <a:pt x="46184" y="20994"/>
                      <a:pt x="77257" y="20994"/>
                    </a:cubicBezTo>
                    <a:cubicBezTo>
                      <a:pt x="108331" y="20994"/>
                      <a:pt x="133521" y="46184"/>
                      <a:pt x="133521" y="77257"/>
                    </a:cubicBezTo>
                    <a:close/>
                  </a:path>
                </a:pathLst>
              </a:custGeom>
              <a:solidFill>
                <a:srgbClr val="FF5576"/>
              </a:solidFill>
              <a:ln w="9525"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47780D0E-9257-476C-9042-60EC1EB6CFB0}"/>
                  </a:ext>
                </a:extLst>
              </p:cNvPr>
              <p:cNvSpPr/>
              <p:nvPr/>
            </p:nvSpPr>
            <p:spPr>
              <a:xfrm>
                <a:off x="8787726" y="4694707"/>
                <a:ext cx="139959" cy="139959"/>
              </a:xfrm>
              <a:custGeom>
                <a:avLst/>
                <a:gdLst>
                  <a:gd name="connsiteX0" fmla="*/ 38909 w 139959"/>
                  <a:gd name="connsiteY0" fmla="*/ 95172 h 139959"/>
                  <a:gd name="connsiteX1" fmla="*/ 95172 w 139959"/>
                  <a:gd name="connsiteY1" fmla="*/ 38909 h 139959"/>
                  <a:gd name="connsiteX2" fmla="*/ 124844 w 139959"/>
                  <a:gd name="connsiteY2" fmla="*/ 47586 h 139959"/>
                  <a:gd name="connsiteX3" fmla="*/ 77257 w 139959"/>
                  <a:gd name="connsiteY3" fmla="*/ 20994 h 139959"/>
                  <a:gd name="connsiteX4" fmla="*/ 20994 w 139959"/>
                  <a:gd name="connsiteY4" fmla="*/ 77257 h 139959"/>
                  <a:gd name="connsiteX5" fmla="*/ 47586 w 139959"/>
                  <a:gd name="connsiteY5" fmla="*/ 124844 h 139959"/>
                  <a:gd name="connsiteX6" fmla="*/ 38909 w 139959"/>
                  <a:gd name="connsiteY6" fmla="*/ 95172 h 139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959" h="139959">
                    <a:moveTo>
                      <a:pt x="38909" y="95172"/>
                    </a:moveTo>
                    <a:cubicBezTo>
                      <a:pt x="38909" y="64101"/>
                      <a:pt x="64101" y="38909"/>
                      <a:pt x="95172" y="38909"/>
                    </a:cubicBezTo>
                    <a:cubicBezTo>
                      <a:pt x="106089" y="38909"/>
                      <a:pt x="116166" y="42268"/>
                      <a:pt x="124844" y="47586"/>
                    </a:cubicBezTo>
                    <a:cubicBezTo>
                      <a:pt x="114766" y="31631"/>
                      <a:pt x="97411" y="20994"/>
                      <a:pt x="77257" y="20994"/>
                    </a:cubicBezTo>
                    <a:cubicBezTo>
                      <a:pt x="46186" y="20994"/>
                      <a:pt x="20994" y="46187"/>
                      <a:pt x="20994" y="77257"/>
                    </a:cubicBezTo>
                    <a:cubicBezTo>
                      <a:pt x="20994" y="97412"/>
                      <a:pt x="31631" y="115046"/>
                      <a:pt x="47586" y="124844"/>
                    </a:cubicBezTo>
                    <a:cubicBezTo>
                      <a:pt x="42268" y="116446"/>
                      <a:pt x="38909" y="106089"/>
                      <a:pt x="38909" y="95172"/>
                    </a:cubicBezTo>
                    <a:close/>
                  </a:path>
                </a:pathLst>
              </a:custGeom>
              <a:solidFill>
                <a:srgbClr val="FF5576"/>
              </a:solidFill>
              <a:ln w="9525"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5B706485-8F9C-4BD3-AB6F-37161CF8CC55}"/>
                  </a:ext>
                </a:extLst>
              </p:cNvPr>
              <p:cNvSpPr/>
              <p:nvPr/>
            </p:nvSpPr>
            <p:spPr>
              <a:xfrm>
                <a:off x="8771771" y="4678752"/>
                <a:ext cx="167951" cy="167951"/>
              </a:xfrm>
              <a:custGeom>
                <a:avLst/>
                <a:gdLst>
                  <a:gd name="connsiteX0" fmla="*/ 93213 w 167951"/>
                  <a:gd name="connsiteY0" fmla="*/ 165432 h 167951"/>
                  <a:gd name="connsiteX1" fmla="*/ 20994 w 167951"/>
                  <a:gd name="connsiteY1" fmla="*/ 93213 h 167951"/>
                  <a:gd name="connsiteX2" fmla="*/ 93213 w 167951"/>
                  <a:gd name="connsiteY2" fmla="*/ 20994 h 167951"/>
                  <a:gd name="connsiteX3" fmla="*/ 165432 w 167951"/>
                  <a:gd name="connsiteY3" fmla="*/ 93213 h 167951"/>
                  <a:gd name="connsiteX4" fmla="*/ 93213 w 167951"/>
                  <a:gd name="connsiteY4" fmla="*/ 165432 h 167951"/>
                  <a:gd name="connsiteX5" fmla="*/ 93213 w 167951"/>
                  <a:gd name="connsiteY5" fmla="*/ 52905 h 167951"/>
                  <a:gd name="connsiteX6" fmla="*/ 52905 w 167951"/>
                  <a:gd name="connsiteY6" fmla="*/ 93213 h 167951"/>
                  <a:gd name="connsiteX7" fmla="*/ 93213 w 167951"/>
                  <a:gd name="connsiteY7" fmla="*/ 133521 h 167951"/>
                  <a:gd name="connsiteX8" fmla="*/ 133521 w 167951"/>
                  <a:gd name="connsiteY8" fmla="*/ 93213 h 167951"/>
                  <a:gd name="connsiteX9" fmla="*/ 93213 w 167951"/>
                  <a:gd name="connsiteY9" fmla="*/ 52905 h 167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951" h="167951">
                    <a:moveTo>
                      <a:pt x="93213" y="165432"/>
                    </a:moveTo>
                    <a:cubicBezTo>
                      <a:pt x="53464" y="165432"/>
                      <a:pt x="20994" y="132961"/>
                      <a:pt x="20994" y="93213"/>
                    </a:cubicBezTo>
                    <a:cubicBezTo>
                      <a:pt x="20994" y="53464"/>
                      <a:pt x="53464" y="20994"/>
                      <a:pt x="93213" y="20994"/>
                    </a:cubicBezTo>
                    <a:cubicBezTo>
                      <a:pt x="132961" y="20994"/>
                      <a:pt x="165432" y="53464"/>
                      <a:pt x="165432" y="93213"/>
                    </a:cubicBezTo>
                    <a:cubicBezTo>
                      <a:pt x="165432" y="133241"/>
                      <a:pt x="132961" y="165432"/>
                      <a:pt x="93213" y="165432"/>
                    </a:cubicBezTo>
                    <a:close/>
                    <a:moveTo>
                      <a:pt x="93213" y="52905"/>
                    </a:moveTo>
                    <a:cubicBezTo>
                      <a:pt x="71099" y="52905"/>
                      <a:pt x="52905" y="71099"/>
                      <a:pt x="52905" y="93213"/>
                    </a:cubicBezTo>
                    <a:cubicBezTo>
                      <a:pt x="52905" y="115326"/>
                      <a:pt x="71099" y="133521"/>
                      <a:pt x="93213" y="133521"/>
                    </a:cubicBezTo>
                    <a:cubicBezTo>
                      <a:pt x="115326" y="133521"/>
                      <a:pt x="133521" y="115326"/>
                      <a:pt x="133521" y="93213"/>
                    </a:cubicBezTo>
                    <a:cubicBezTo>
                      <a:pt x="133521" y="71099"/>
                      <a:pt x="115326" y="52905"/>
                      <a:pt x="93213" y="52905"/>
                    </a:cubicBezTo>
                    <a:close/>
                  </a:path>
                </a:pathLst>
              </a:custGeom>
              <a:solidFill>
                <a:srgbClr val="3F4242"/>
              </a:solidFill>
              <a:ln w="9525"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C835BBD6-D55A-4CA9-AF2F-A1614444ACF7}"/>
                  </a:ext>
                </a:extLst>
              </p:cNvPr>
              <p:cNvSpPr/>
              <p:nvPr/>
            </p:nvSpPr>
            <p:spPr>
              <a:xfrm>
                <a:off x="8615016" y="4925919"/>
                <a:ext cx="139959" cy="139959"/>
              </a:xfrm>
              <a:custGeom>
                <a:avLst/>
                <a:gdLst>
                  <a:gd name="connsiteX0" fmla="*/ 133521 w 139959"/>
                  <a:gd name="connsiteY0" fmla="*/ 77257 h 139959"/>
                  <a:gd name="connsiteX1" fmla="*/ 77257 w 139959"/>
                  <a:gd name="connsiteY1" fmla="*/ 133521 h 139959"/>
                  <a:gd name="connsiteX2" fmla="*/ 20994 w 139959"/>
                  <a:gd name="connsiteY2" fmla="*/ 77257 h 139959"/>
                  <a:gd name="connsiteX3" fmla="*/ 77257 w 139959"/>
                  <a:gd name="connsiteY3" fmla="*/ 20994 h 139959"/>
                  <a:gd name="connsiteX4" fmla="*/ 133521 w 139959"/>
                  <a:gd name="connsiteY4" fmla="*/ 77257 h 1399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959" h="139959">
                    <a:moveTo>
                      <a:pt x="133521" y="77257"/>
                    </a:moveTo>
                    <a:cubicBezTo>
                      <a:pt x="133521" y="108331"/>
                      <a:pt x="108331" y="133521"/>
                      <a:pt x="77257" y="133521"/>
                    </a:cubicBezTo>
                    <a:cubicBezTo>
                      <a:pt x="46184" y="133521"/>
                      <a:pt x="20994" y="108331"/>
                      <a:pt x="20994" y="77257"/>
                    </a:cubicBezTo>
                    <a:cubicBezTo>
                      <a:pt x="20994" y="46184"/>
                      <a:pt x="46184" y="20994"/>
                      <a:pt x="77257" y="20994"/>
                    </a:cubicBezTo>
                    <a:cubicBezTo>
                      <a:pt x="108331" y="20994"/>
                      <a:pt x="133521" y="46184"/>
                      <a:pt x="133521" y="77257"/>
                    </a:cubicBezTo>
                    <a:close/>
                  </a:path>
                </a:pathLst>
              </a:custGeom>
              <a:solidFill>
                <a:srgbClr val="FF5576"/>
              </a:solidFill>
              <a:ln w="9525"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AC65478D-3FFD-476D-9BCD-3715B3C9C57C}"/>
                  </a:ext>
                </a:extLst>
              </p:cNvPr>
              <p:cNvSpPr/>
              <p:nvPr/>
            </p:nvSpPr>
            <p:spPr>
              <a:xfrm>
                <a:off x="8615016" y="4926199"/>
                <a:ext cx="139959" cy="139959"/>
              </a:xfrm>
              <a:custGeom>
                <a:avLst/>
                <a:gdLst>
                  <a:gd name="connsiteX0" fmla="*/ 38909 w 139959"/>
                  <a:gd name="connsiteY0" fmla="*/ 95172 h 139959"/>
                  <a:gd name="connsiteX1" fmla="*/ 95172 w 139959"/>
                  <a:gd name="connsiteY1" fmla="*/ 38909 h 139959"/>
                  <a:gd name="connsiteX2" fmla="*/ 124844 w 139959"/>
                  <a:gd name="connsiteY2" fmla="*/ 47586 h 139959"/>
                  <a:gd name="connsiteX3" fmla="*/ 77258 w 139959"/>
                  <a:gd name="connsiteY3" fmla="*/ 20994 h 139959"/>
                  <a:gd name="connsiteX4" fmla="*/ 20994 w 139959"/>
                  <a:gd name="connsiteY4" fmla="*/ 77257 h 139959"/>
                  <a:gd name="connsiteX5" fmla="*/ 47586 w 139959"/>
                  <a:gd name="connsiteY5" fmla="*/ 124844 h 139959"/>
                  <a:gd name="connsiteX6" fmla="*/ 38909 w 139959"/>
                  <a:gd name="connsiteY6" fmla="*/ 95172 h 139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959" h="139959">
                    <a:moveTo>
                      <a:pt x="38909" y="95172"/>
                    </a:moveTo>
                    <a:cubicBezTo>
                      <a:pt x="38909" y="64101"/>
                      <a:pt x="64101" y="38909"/>
                      <a:pt x="95172" y="38909"/>
                    </a:cubicBezTo>
                    <a:cubicBezTo>
                      <a:pt x="106089" y="38909"/>
                      <a:pt x="116166" y="42268"/>
                      <a:pt x="124844" y="47586"/>
                    </a:cubicBezTo>
                    <a:cubicBezTo>
                      <a:pt x="114767" y="31631"/>
                      <a:pt x="97412" y="20994"/>
                      <a:pt x="77258" y="20994"/>
                    </a:cubicBezTo>
                    <a:cubicBezTo>
                      <a:pt x="46187" y="20994"/>
                      <a:pt x="20994" y="46186"/>
                      <a:pt x="20994" y="77257"/>
                    </a:cubicBezTo>
                    <a:cubicBezTo>
                      <a:pt x="20994" y="97412"/>
                      <a:pt x="31631" y="115046"/>
                      <a:pt x="47586" y="124844"/>
                    </a:cubicBezTo>
                    <a:cubicBezTo>
                      <a:pt x="42268" y="116166"/>
                      <a:pt x="38909" y="106089"/>
                      <a:pt x="38909" y="95172"/>
                    </a:cubicBezTo>
                    <a:close/>
                  </a:path>
                </a:pathLst>
              </a:custGeom>
              <a:solidFill>
                <a:srgbClr val="FF5576"/>
              </a:solidFill>
              <a:ln w="9525"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D232363E-63C9-488B-AA30-87AF0732A1B6}"/>
                  </a:ext>
                </a:extLst>
              </p:cNvPr>
              <p:cNvSpPr/>
              <p:nvPr/>
            </p:nvSpPr>
            <p:spPr>
              <a:xfrm>
                <a:off x="8599061" y="4910244"/>
                <a:ext cx="167951" cy="167951"/>
              </a:xfrm>
              <a:custGeom>
                <a:avLst/>
                <a:gdLst>
                  <a:gd name="connsiteX0" fmla="*/ 93213 w 167951"/>
                  <a:gd name="connsiteY0" fmla="*/ 165432 h 167951"/>
                  <a:gd name="connsiteX1" fmla="*/ 20994 w 167951"/>
                  <a:gd name="connsiteY1" fmla="*/ 93213 h 167951"/>
                  <a:gd name="connsiteX2" fmla="*/ 93213 w 167951"/>
                  <a:gd name="connsiteY2" fmla="*/ 20994 h 167951"/>
                  <a:gd name="connsiteX3" fmla="*/ 165432 w 167951"/>
                  <a:gd name="connsiteY3" fmla="*/ 93213 h 167951"/>
                  <a:gd name="connsiteX4" fmla="*/ 93213 w 167951"/>
                  <a:gd name="connsiteY4" fmla="*/ 165432 h 167951"/>
                  <a:gd name="connsiteX5" fmla="*/ 93213 w 167951"/>
                  <a:gd name="connsiteY5" fmla="*/ 52905 h 167951"/>
                  <a:gd name="connsiteX6" fmla="*/ 52905 w 167951"/>
                  <a:gd name="connsiteY6" fmla="*/ 93213 h 167951"/>
                  <a:gd name="connsiteX7" fmla="*/ 93213 w 167951"/>
                  <a:gd name="connsiteY7" fmla="*/ 133521 h 167951"/>
                  <a:gd name="connsiteX8" fmla="*/ 133521 w 167951"/>
                  <a:gd name="connsiteY8" fmla="*/ 93213 h 167951"/>
                  <a:gd name="connsiteX9" fmla="*/ 93213 w 167951"/>
                  <a:gd name="connsiteY9" fmla="*/ 52905 h 167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951" h="167951">
                    <a:moveTo>
                      <a:pt x="93213" y="165432"/>
                    </a:moveTo>
                    <a:cubicBezTo>
                      <a:pt x="53465" y="165432"/>
                      <a:pt x="20994" y="132961"/>
                      <a:pt x="20994" y="93213"/>
                    </a:cubicBezTo>
                    <a:cubicBezTo>
                      <a:pt x="20994" y="53464"/>
                      <a:pt x="53465" y="20994"/>
                      <a:pt x="93213" y="20994"/>
                    </a:cubicBezTo>
                    <a:cubicBezTo>
                      <a:pt x="132961" y="20994"/>
                      <a:pt x="165432" y="53464"/>
                      <a:pt x="165432" y="93213"/>
                    </a:cubicBezTo>
                    <a:cubicBezTo>
                      <a:pt x="165432" y="132961"/>
                      <a:pt x="132961" y="165432"/>
                      <a:pt x="93213" y="165432"/>
                    </a:cubicBezTo>
                    <a:close/>
                    <a:moveTo>
                      <a:pt x="93213" y="52905"/>
                    </a:moveTo>
                    <a:cubicBezTo>
                      <a:pt x="71099" y="52905"/>
                      <a:pt x="52905" y="71099"/>
                      <a:pt x="52905" y="93213"/>
                    </a:cubicBezTo>
                    <a:cubicBezTo>
                      <a:pt x="52905" y="115326"/>
                      <a:pt x="71099" y="133521"/>
                      <a:pt x="93213" y="133521"/>
                    </a:cubicBezTo>
                    <a:cubicBezTo>
                      <a:pt x="115326" y="133521"/>
                      <a:pt x="133521" y="115326"/>
                      <a:pt x="133521" y="93213"/>
                    </a:cubicBezTo>
                    <a:cubicBezTo>
                      <a:pt x="133521" y="70819"/>
                      <a:pt x="115326" y="52905"/>
                      <a:pt x="93213" y="52905"/>
                    </a:cubicBezTo>
                    <a:close/>
                  </a:path>
                </a:pathLst>
              </a:custGeom>
              <a:solidFill>
                <a:srgbClr val="3F4242"/>
              </a:solidFill>
              <a:ln w="9525"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84A314F2-4E14-4CB1-BABD-C4A877E56612}"/>
                  </a:ext>
                </a:extLst>
              </p:cNvPr>
              <p:cNvSpPr/>
              <p:nvPr/>
            </p:nvSpPr>
            <p:spPr>
              <a:xfrm>
                <a:off x="9168975" y="5031449"/>
                <a:ext cx="167951" cy="167951"/>
              </a:xfrm>
              <a:custGeom>
                <a:avLst/>
                <a:gdLst>
                  <a:gd name="connsiteX0" fmla="*/ 158714 w 167951"/>
                  <a:gd name="connsiteY0" fmla="*/ 89854 h 167951"/>
                  <a:gd name="connsiteX1" fmla="*/ 89854 w 167951"/>
                  <a:gd name="connsiteY1" fmla="*/ 158714 h 167951"/>
                  <a:gd name="connsiteX2" fmla="*/ 20994 w 167951"/>
                  <a:gd name="connsiteY2" fmla="*/ 89854 h 167951"/>
                  <a:gd name="connsiteX3" fmla="*/ 89854 w 167951"/>
                  <a:gd name="connsiteY3" fmla="*/ 20994 h 167951"/>
                  <a:gd name="connsiteX4" fmla="*/ 158714 w 167951"/>
                  <a:gd name="connsiteY4" fmla="*/ 89854 h 1679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951" h="167951">
                    <a:moveTo>
                      <a:pt x="158714" y="89854"/>
                    </a:moveTo>
                    <a:cubicBezTo>
                      <a:pt x="158714" y="127884"/>
                      <a:pt x="127884" y="158714"/>
                      <a:pt x="89854" y="158714"/>
                    </a:cubicBezTo>
                    <a:cubicBezTo>
                      <a:pt x="51823" y="158714"/>
                      <a:pt x="20994" y="127884"/>
                      <a:pt x="20994" y="89854"/>
                    </a:cubicBezTo>
                    <a:cubicBezTo>
                      <a:pt x="20994" y="51823"/>
                      <a:pt x="51823" y="20994"/>
                      <a:pt x="89854" y="20994"/>
                    </a:cubicBezTo>
                    <a:cubicBezTo>
                      <a:pt x="127884" y="20994"/>
                      <a:pt x="158714" y="51823"/>
                      <a:pt x="158714" y="89854"/>
                    </a:cubicBezTo>
                    <a:close/>
                  </a:path>
                </a:pathLst>
              </a:custGeom>
              <a:solidFill>
                <a:srgbClr val="FF5576"/>
              </a:solidFill>
              <a:ln w="9525"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id="{9C4DB99A-8BB9-4F55-8CC2-7394B6AD0E9A}"/>
                  </a:ext>
                </a:extLst>
              </p:cNvPr>
              <p:cNvSpPr/>
              <p:nvPr/>
            </p:nvSpPr>
            <p:spPr>
              <a:xfrm>
                <a:off x="9168695" y="5031449"/>
                <a:ext cx="167951" cy="167951"/>
              </a:xfrm>
              <a:custGeom>
                <a:avLst/>
                <a:gdLst>
                  <a:gd name="connsiteX0" fmla="*/ 43107 w 167951"/>
                  <a:gd name="connsiteY0" fmla="*/ 111687 h 167951"/>
                  <a:gd name="connsiteX1" fmla="*/ 111967 w 167951"/>
                  <a:gd name="connsiteY1" fmla="*/ 42828 h 167951"/>
                  <a:gd name="connsiteX2" fmla="*/ 148077 w 167951"/>
                  <a:gd name="connsiteY2" fmla="*/ 53464 h 167951"/>
                  <a:gd name="connsiteX3" fmla="*/ 89854 w 167951"/>
                  <a:gd name="connsiteY3" fmla="*/ 20994 h 167951"/>
                  <a:gd name="connsiteX4" fmla="*/ 20994 w 167951"/>
                  <a:gd name="connsiteY4" fmla="*/ 89854 h 167951"/>
                  <a:gd name="connsiteX5" fmla="*/ 53464 w 167951"/>
                  <a:gd name="connsiteY5" fmla="*/ 148077 h 167951"/>
                  <a:gd name="connsiteX6" fmla="*/ 43107 w 167951"/>
                  <a:gd name="connsiteY6" fmla="*/ 111687 h 167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7951" h="167951">
                    <a:moveTo>
                      <a:pt x="43107" y="111687"/>
                    </a:moveTo>
                    <a:cubicBezTo>
                      <a:pt x="43107" y="73619"/>
                      <a:pt x="73898" y="42828"/>
                      <a:pt x="111967" y="42828"/>
                    </a:cubicBezTo>
                    <a:cubicBezTo>
                      <a:pt x="125403" y="42828"/>
                      <a:pt x="137720" y="46746"/>
                      <a:pt x="148077" y="53464"/>
                    </a:cubicBezTo>
                    <a:cubicBezTo>
                      <a:pt x="136040" y="33870"/>
                      <a:pt x="114487" y="20994"/>
                      <a:pt x="89854" y="20994"/>
                    </a:cubicBezTo>
                    <a:cubicBezTo>
                      <a:pt x="51785" y="20994"/>
                      <a:pt x="20994" y="51785"/>
                      <a:pt x="20994" y="89854"/>
                    </a:cubicBezTo>
                    <a:cubicBezTo>
                      <a:pt x="20994" y="114487"/>
                      <a:pt x="34150" y="136040"/>
                      <a:pt x="53464" y="148077"/>
                    </a:cubicBezTo>
                    <a:cubicBezTo>
                      <a:pt x="47306" y="137440"/>
                      <a:pt x="43107" y="125124"/>
                      <a:pt x="43107" y="111687"/>
                    </a:cubicBezTo>
                    <a:close/>
                  </a:path>
                </a:pathLst>
              </a:custGeom>
              <a:solidFill>
                <a:srgbClr val="FF5576"/>
              </a:solidFill>
              <a:ln w="9525"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id="{B6C4B7E5-DB56-4B5A-9A30-0052E4FB1050}"/>
                  </a:ext>
                </a:extLst>
              </p:cNvPr>
              <p:cNvSpPr/>
              <p:nvPr/>
            </p:nvSpPr>
            <p:spPr>
              <a:xfrm>
                <a:off x="9149661" y="5012134"/>
                <a:ext cx="195943" cy="195943"/>
              </a:xfrm>
              <a:custGeom>
                <a:avLst/>
                <a:gdLst>
                  <a:gd name="connsiteX0" fmla="*/ 109168 w 195942"/>
                  <a:gd name="connsiteY0" fmla="*/ 197342 h 195942"/>
                  <a:gd name="connsiteX1" fmla="*/ 20994 w 195942"/>
                  <a:gd name="connsiteY1" fmla="*/ 109168 h 195942"/>
                  <a:gd name="connsiteX2" fmla="*/ 109168 w 195942"/>
                  <a:gd name="connsiteY2" fmla="*/ 20994 h 195942"/>
                  <a:gd name="connsiteX3" fmla="*/ 197342 w 195942"/>
                  <a:gd name="connsiteY3" fmla="*/ 109168 h 195942"/>
                  <a:gd name="connsiteX4" fmla="*/ 109168 w 195942"/>
                  <a:gd name="connsiteY4" fmla="*/ 197342 h 195942"/>
                  <a:gd name="connsiteX5" fmla="*/ 109168 w 195942"/>
                  <a:gd name="connsiteY5" fmla="*/ 59903 h 195942"/>
                  <a:gd name="connsiteX6" fmla="*/ 59903 w 195942"/>
                  <a:gd name="connsiteY6" fmla="*/ 109168 h 195942"/>
                  <a:gd name="connsiteX7" fmla="*/ 109168 w 195942"/>
                  <a:gd name="connsiteY7" fmla="*/ 158434 h 195942"/>
                  <a:gd name="connsiteX8" fmla="*/ 158434 w 195942"/>
                  <a:gd name="connsiteY8" fmla="*/ 109168 h 195942"/>
                  <a:gd name="connsiteX9" fmla="*/ 109168 w 195942"/>
                  <a:gd name="connsiteY9" fmla="*/ 59903 h 195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5942" h="195942">
                    <a:moveTo>
                      <a:pt x="109168" y="197342"/>
                    </a:moveTo>
                    <a:cubicBezTo>
                      <a:pt x="60462" y="197342"/>
                      <a:pt x="20994" y="157594"/>
                      <a:pt x="20994" y="109168"/>
                    </a:cubicBezTo>
                    <a:cubicBezTo>
                      <a:pt x="20994" y="60462"/>
                      <a:pt x="60742" y="20994"/>
                      <a:pt x="109168" y="20994"/>
                    </a:cubicBezTo>
                    <a:cubicBezTo>
                      <a:pt x="157874" y="20994"/>
                      <a:pt x="197342" y="60742"/>
                      <a:pt x="197342" y="109168"/>
                    </a:cubicBezTo>
                    <a:cubicBezTo>
                      <a:pt x="197342" y="157874"/>
                      <a:pt x="157594" y="197342"/>
                      <a:pt x="109168" y="197342"/>
                    </a:cubicBezTo>
                    <a:close/>
                    <a:moveTo>
                      <a:pt x="109168" y="59903"/>
                    </a:moveTo>
                    <a:cubicBezTo>
                      <a:pt x="82016" y="59903"/>
                      <a:pt x="59903" y="82016"/>
                      <a:pt x="59903" y="109168"/>
                    </a:cubicBezTo>
                    <a:cubicBezTo>
                      <a:pt x="59903" y="136320"/>
                      <a:pt x="82016" y="158434"/>
                      <a:pt x="109168" y="158434"/>
                    </a:cubicBezTo>
                    <a:cubicBezTo>
                      <a:pt x="136320" y="158434"/>
                      <a:pt x="158434" y="136320"/>
                      <a:pt x="158434" y="109168"/>
                    </a:cubicBezTo>
                    <a:cubicBezTo>
                      <a:pt x="158434" y="82016"/>
                      <a:pt x="136320" y="59903"/>
                      <a:pt x="109168" y="59903"/>
                    </a:cubicBezTo>
                    <a:close/>
                  </a:path>
                </a:pathLst>
              </a:custGeom>
              <a:solidFill>
                <a:srgbClr val="3F4242"/>
              </a:solidFill>
              <a:ln w="9525"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8BD280D5-B300-4041-B23C-26764028CC07}"/>
                  </a:ext>
                </a:extLst>
              </p:cNvPr>
              <p:cNvSpPr/>
              <p:nvPr/>
            </p:nvSpPr>
            <p:spPr>
              <a:xfrm>
                <a:off x="9105154" y="4807514"/>
                <a:ext cx="111967" cy="111967"/>
              </a:xfrm>
              <a:custGeom>
                <a:avLst/>
                <a:gdLst>
                  <a:gd name="connsiteX0" fmla="*/ 114487 w 111967"/>
                  <a:gd name="connsiteY0" fmla="*/ 67740 h 111967"/>
                  <a:gd name="connsiteX1" fmla="*/ 67740 w 111967"/>
                  <a:gd name="connsiteY1" fmla="*/ 114487 h 111967"/>
                  <a:gd name="connsiteX2" fmla="*/ 20994 w 111967"/>
                  <a:gd name="connsiteY2" fmla="*/ 67740 h 111967"/>
                  <a:gd name="connsiteX3" fmla="*/ 67740 w 111967"/>
                  <a:gd name="connsiteY3" fmla="*/ 20994 h 111967"/>
                  <a:gd name="connsiteX4" fmla="*/ 114487 w 111967"/>
                  <a:gd name="connsiteY4" fmla="*/ 67740 h 1119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67" h="111967">
                    <a:moveTo>
                      <a:pt x="114487" y="67740"/>
                    </a:moveTo>
                    <a:cubicBezTo>
                      <a:pt x="114487" y="93558"/>
                      <a:pt x="93558" y="114487"/>
                      <a:pt x="67740" y="114487"/>
                    </a:cubicBezTo>
                    <a:cubicBezTo>
                      <a:pt x="41923" y="114487"/>
                      <a:pt x="20994" y="93558"/>
                      <a:pt x="20994" y="67740"/>
                    </a:cubicBezTo>
                    <a:cubicBezTo>
                      <a:pt x="20994" y="41923"/>
                      <a:pt x="41923" y="20994"/>
                      <a:pt x="67740" y="20994"/>
                    </a:cubicBezTo>
                    <a:cubicBezTo>
                      <a:pt x="93558" y="20994"/>
                      <a:pt x="114487" y="41923"/>
                      <a:pt x="114487" y="67740"/>
                    </a:cubicBezTo>
                    <a:close/>
                  </a:path>
                </a:pathLst>
              </a:custGeom>
              <a:solidFill>
                <a:srgbClr val="FF5576"/>
              </a:solidFill>
              <a:ln w="9525"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id="{3F591B62-5C8C-4532-AFA6-CE72B252ED85}"/>
                  </a:ext>
                </a:extLst>
              </p:cNvPr>
              <p:cNvSpPr/>
              <p:nvPr/>
            </p:nvSpPr>
            <p:spPr>
              <a:xfrm>
                <a:off x="9104874" y="4807234"/>
                <a:ext cx="111967" cy="111967"/>
              </a:xfrm>
              <a:custGeom>
                <a:avLst/>
                <a:gdLst>
                  <a:gd name="connsiteX0" fmla="*/ 34990 w 111967"/>
                  <a:gd name="connsiteY0" fmla="*/ 87335 h 111967"/>
                  <a:gd name="connsiteX1" fmla="*/ 81736 w 111967"/>
                  <a:gd name="connsiteY1" fmla="*/ 40588 h 111967"/>
                  <a:gd name="connsiteX2" fmla="*/ 111408 w 111967"/>
                  <a:gd name="connsiteY2" fmla="*/ 51505 h 111967"/>
                  <a:gd name="connsiteX3" fmla="*/ 67740 w 111967"/>
                  <a:gd name="connsiteY3" fmla="*/ 20994 h 111967"/>
                  <a:gd name="connsiteX4" fmla="*/ 20994 w 111967"/>
                  <a:gd name="connsiteY4" fmla="*/ 68020 h 111967"/>
                  <a:gd name="connsiteX5" fmla="*/ 38069 w 111967"/>
                  <a:gd name="connsiteY5" fmla="*/ 104130 h 111967"/>
                  <a:gd name="connsiteX6" fmla="*/ 34990 w 111967"/>
                  <a:gd name="connsiteY6" fmla="*/ 87335 h 111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967" h="111967">
                    <a:moveTo>
                      <a:pt x="34990" y="87335"/>
                    </a:moveTo>
                    <a:cubicBezTo>
                      <a:pt x="34990" y="61302"/>
                      <a:pt x="55984" y="40588"/>
                      <a:pt x="81736" y="40588"/>
                    </a:cubicBezTo>
                    <a:cubicBezTo>
                      <a:pt x="93213" y="40588"/>
                      <a:pt x="103290" y="44787"/>
                      <a:pt x="111408" y="51505"/>
                    </a:cubicBezTo>
                    <a:cubicBezTo>
                      <a:pt x="104690" y="33870"/>
                      <a:pt x="87615" y="20994"/>
                      <a:pt x="67740" y="20994"/>
                    </a:cubicBezTo>
                    <a:cubicBezTo>
                      <a:pt x="41708" y="20994"/>
                      <a:pt x="20994" y="41988"/>
                      <a:pt x="20994" y="68020"/>
                    </a:cubicBezTo>
                    <a:cubicBezTo>
                      <a:pt x="20994" y="82576"/>
                      <a:pt x="27712" y="95452"/>
                      <a:pt x="38069" y="104130"/>
                    </a:cubicBezTo>
                    <a:cubicBezTo>
                      <a:pt x="36389" y="98811"/>
                      <a:pt x="34990" y="93213"/>
                      <a:pt x="34990" y="87335"/>
                    </a:cubicBezTo>
                    <a:close/>
                  </a:path>
                </a:pathLst>
              </a:custGeom>
              <a:solidFill>
                <a:srgbClr val="FF5576"/>
              </a:solidFill>
              <a:ln w="9525"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9AEF60F9-BC43-44A3-831B-976520028C92}"/>
                  </a:ext>
                </a:extLst>
              </p:cNvPr>
              <p:cNvSpPr/>
              <p:nvPr/>
            </p:nvSpPr>
            <p:spPr>
              <a:xfrm>
                <a:off x="9089198" y="4791279"/>
                <a:ext cx="139959" cy="139959"/>
              </a:xfrm>
              <a:custGeom>
                <a:avLst/>
                <a:gdLst>
                  <a:gd name="connsiteX0" fmla="*/ 83696 w 139959"/>
                  <a:gd name="connsiteY0" fmla="*/ 146677 h 139959"/>
                  <a:gd name="connsiteX1" fmla="*/ 20994 w 139959"/>
                  <a:gd name="connsiteY1" fmla="*/ 83696 h 139959"/>
                  <a:gd name="connsiteX2" fmla="*/ 83696 w 139959"/>
                  <a:gd name="connsiteY2" fmla="*/ 20994 h 139959"/>
                  <a:gd name="connsiteX3" fmla="*/ 146677 w 139959"/>
                  <a:gd name="connsiteY3" fmla="*/ 83696 h 139959"/>
                  <a:gd name="connsiteX4" fmla="*/ 83696 w 139959"/>
                  <a:gd name="connsiteY4" fmla="*/ 146677 h 139959"/>
                  <a:gd name="connsiteX5" fmla="*/ 83696 w 139959"/>
                  <a:gd name="connsiteY5" fmla="*/ 52905 h 139959"/>
                  <a:gd name="connsiteX6" fmla="*/ 52905 w 139959"/>
                  <a:gd name="connsiteY6" fmla="*/ 83696 h 139959"/>
                  <a:gd name="connsiteX7" fmla="*/ 83696 w 139959"/>
                  <a:gd name="connsiteY7" fmla="*/ 114487 h 139959"/>
                  <a:gd name="connsiteX8" fmla="*/ 114487 w 139959"/>
                  <a:gd name="connsiteY8" fmla="*/ 83696 h 139959"/>
                  <a:gd name="connsiteX9" fmla="*/ 83696 w 139959"/>
                  <a:gd name="connsiteY9" fmla="*/ 52905 h 139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9959" h="139959">
                    <a:moveTo>
                      <a:pt x="83696" y="146677"/>
                    </a:moveTo>
                    <a:cubicBezTo>
                      <a:pt x="48986" y="146677"/>
                      <a:pt x="20994" y="118405"/>
                      <a:pt x="20994" y="83696"/>
                    </a:cubicBezTo>
                    <a:cubicBezTo>
                      <a:pt x="20994" y="48986"/>
                      <a:pt x="49266" y="20994"/>
                      <a:pt x="83696" y="20994"/>
                    </a:cubicBezTo>
                    <a:cubicBezTo>
                      <a:pt x="118406" y="20994"/>
                      <a:pt x="146677" y="49266"/>
                      <a:pt x="146677" y="83696"/>
                    </a:cubicBezTo>
                    <a:cubicBezTo>
                      <a:pt x="146677" y="118125"/>
                      <a:pt x="118126" y="146677"/>
                      <a:pt x="83696" y="146677"/>
                    </a:cubicBezTo>
                    <a:close/>
                    <a:moveTo>
                      <a:pt x="83696" y="52905"/>
                    </a:moveTo>
                    <a:cubicBezTo>
                      <a:pt x="66620" y="52905"/>
                      <a:pt x="52905" y="66620"/>
                      <a:pt x="52905" y="83696"/>
                    </a:cubicBezTo>
                    <a:cubicBezTo>
                      <a:pt x="52905" y="100771"/>
                      <a:pt x="66620" y="114487"/>
                      <a:pt x="83696" y="114487"/>
                    </a:cubicBezTo>
                    <a:cubicBezTo>
                      <a:pt x="100771" y="114487"/>
                      <a:pt x="114487" y="100491"/>
                      <a:pt x="114487" y="83696"/>
                    </a:cubicBezTo>
                    <a:cubicBezTo>
                      <a:pt x="114487" y="66900"/>
                      <a:pt x="100491" y="52905"/>
                      <a:pt x="83696" y="52905"/>
                    </a:cubicBezTo>
                    <a:close/>
                  </a:path>
                </a:pathLst>
              </a:custGeom>
              <a:solidFill>
                <a:srgbClr val="3F4242"/>
              </a:solidFill>
              <a:ln w="9525"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F20C3995-C6FF-4818-A682-26A8F82E24D3}"/>
                  </a:ext>
                </a:extLst>
              </p:cNvPr>
              <p:cNvSpPr/>
              <p:nvPr/>
            </p:nvSpPr>
            <p:spPr>
              <a:xfrm>
                <a:off x="8848394" y="5137691"/>
                <a:ext cx="83976" cy="111967"/>
              </a:xfrm>
              <a:custGeom>
                <a:avLst/>
                <a:gdLst>
                  <a:gd name="connsiteX0" fmla="*/ 26473 w 83975"/>
                  <a:gd name="connsiteY0" fmla="*/ 98318 h 111967"/>
                  <a:gd name="connsiteX1" fmla="*/ 49932 w 83975"/>
                  <a:gd name="connsiteY1" fmla="*/ 26473 h 111967"/>
                  <a:gd name="connsiteX2" fmla="*/ 80267 w 83975"/>
                  <a:gd name="connsiteY2" fmla="*/ 36378 h 111967"/>
                  <a:gd name="connsiteX3" fmla="*/ 56808 w 83975"/>
                  <a:gd name="connsiteY3" fmla="*/ 108223 h 111967"/>
                </a:gdLst>
                <a:ahLst/>
                <a:cxnLst>
                  <a:cxn ang="0">
                    <a:pos x="connsiteX0" y="connsiteY0"/>
                  </a:cxn>
                  <a:cxn ang="0">
                    <a:pos x="connsiteX1" y="connsiteY1"/>
                  </a:cxn>
                  <a:cxn ang="0">
                    <a:pos x="connsiteX2" y="connsiteY2"/>
                  </a:cxn>
                  <a:cxn ang="0">
                    <a:pos x="connsiteX3" y="connsiteY3"/>
                  </a:cxn>
                </a:cxnLst>
                <a:rect l="l" t="t" r="r" b="b"/>
                <a:pathLst>
                  <a:path w="83975" h="111967">
                    <a:moveTo>
                      <a:pt x="26473" y="98318"/>
                    </a:moveTo>
                    <a:lnTo>
                      <a:pt x="49932" y="26473"/>
                    </a:lnTo>
                    <a:lnTo>
                      <a:pt x="80267" y="36378"/>
                    </a:lnTo>
                    <a:lnTo>
                      <a:pt x="56808" y="108223"/>
                    </a:lnTo>
                    <a:close/>
                  </a:path>
                </a:pathLst>
              </a:custGeom>
              <a:solidFill>
                <a:srgbClr val="3F4242"/>
              </a:solidFill>
              <a:ln w="9525"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B91F74AC-5B24-4550-9185-0F965E3AC961}"/>
                  </a:ext>
                </a:extLst>
              </p:cNvPr>
              <p:cNvSpPr/>
              <p:nvPr/>
            </p:nvSpPr>
            <p:spPr>
              <a:xfrm>
                <a:off x="8708282" y="4971099"/>
                <a:ext cx="139959" cy="83976"/>
              </a:xfrm>
              <a:custGeom>
                <a:avLst/>
                <a:gdLst>
                  <a:gd name="connsiteX0" fmla="*/ 22517 w 139959"/>
                  <a:gd name="connsiteY0" fmla="*/ 54337 h 83975"/>
                  <a:gd name="connsiteX1" fmla="*/ 24923 w 139959"/>
                  <a:gd name="connsiteY1" fmla="*/ 22517 h 83975"/>
                  <a:gd name="connsiteX2" fmla="*/ 128198 w 139959"/>
                  <a:gd name="connsiteY2" fmla="*/ 30326 h 83975"/>
                  <a:gd name="connsiteX3" fmla="*/ 125792 w 139959"/>
                  <a:gd name="connsiteY3" fmla="*/ 62146 h 83975"/>
                </a:gdLst>
                <a:ahLst/>
                <a:cxnLst>
                  <a:cxn ang="0">
                    <a:pos x="connsiteX0" y="connsiteY0"/>
                  </a:cxn>
                  <a:cxn ang="0">
                    <a:pos x="connsiteX1" y="connsiteY1"/>
                  </a:cxn>
                  <a:cxn ang="0">
                    <a:pos x="connsiteX2" y="connsiteY2"/>
                  </a:cxn>
                  <a:cxn ang="0">
                    <a:pos x="connsiteX3" y="connsiteY3"/>
                  </a:cxn>
                </a:cxnLst>
                <a:rect l="l" t="t" r="r" b="b"/>
                <a:pathLst>
                  <a:path w="139959" h="83975">
                    <a:moveTo>
                      <a:pt x="22517" y="54337"/>
                    </a:moveTo>
                    <a:lnTo>
                      <a:pt x="24923" y="22517"/>
                    </a:lnTo>
                    <a:lnTo>
                      <a:pt x="128198" y="30326"/>
                    </a:lnTo>
                    <a:lnTo>
                      <a:pt x="125792" y="62146"/>
                    </a:lnTo>
                    <a:close/>
                  </a:path>
                </a:pathLst>
              </a:custGeom>
              <a:solidFill>
                <a:srgbClr val="3F4242"/>
              </a:solidFill>
              <a:ln w="9525"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4479D7D0-C496-4857-88BC-7A93BFEABAD2}"/>
                  </a:ext>
                </a:extLst>
              </p:cNvPr>
              <p:cNvSpPr/>
              <p:nvPr/>
            </p:nvSpPr>
            <p:spPr>
              <a:xfrm>
                <a:off x="8840739" y="4791318"/>
                <a:ext cx="83976" cy="139959"/>
              </a:xfrm>
              <a:custGeom>
                <a:avLst/>
                <a:gdLst>
                  <a:gd name="connsiteX0" fmla="*/ 26189 w 83975"/>
                  <a:gd name="connsiteY0" fmla="*/ 35463 h 139959"/>
                  <a:gd name="connsiteX1" fmla="*/ 56722 w 83975"/>
                  <a:gd name="connsiteY1" fmla="*/ 26189 h 139959"/>
                  <a:gd name="connsiteX2" fmla="*/ 83324 w 83975"/>
                  <a:gd name="connsiteY2" fmla="*/ 113772 h 139959"/>
                  <a:gd name="connsiteX3" fmla="*/ 52790 w 83975"/>
                  <a:gd name="connsiteY3" fmla="*/ 123045 h 139959"/>
                </a:gdLst>
                <a:ahLst/>
                <a:cxnLst>
                  <a:cxn ang="0">
                    <a:pos x="connsiteX0" y="connsiteY0"/>
                  </a:cxn>
                  <a:cxn ang="0">
                    <a:pos x="connsiteX1" y="connsiteY1"/>
                  </a:cxn>
                  <a:cxn ang="0">
                    <a:pos x="connsiteX2" y="connsiteY2"/>
                  </a:cxn>
                  <a:cxn ang="0">
                    <a:pos x="connsiteX3" y="connsiteY3"/>
                  </a:cxn>
                </a:cxnLst>
                <a:rect l="l" t="t" r="r" b="b"/>
                <a:pathLst>
                  <a:path w="83975" h="139959">
                    <a:moveTo>
                      <a:pt x="26189" y="35463"/>
                    </a:moveTo>
                    <a:lnTo>
                      <a:pt x="56722" y="26189"/>
                    </a:lnTo>
                    <a:lnTo>
                      <a:pt x="83324" y="113772"/>
                    </a:lnTo>
                    <a:lnTo>
                      <a:pt x="52790" y="123045"/>
                    </a:lnTo>
                    <a:close/>
                  </a:path>
                </a:pathLst>
              </a:custGeom>
              <a:solidFill>
                <a:srgbClr val="3F4242"/>
              </a:solidFill>
              <a:ln w="9525"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5AA82C48-CC5E-4CF7-AE92-D220BDF63A87}"/>
                  </a:ext>
                </a:extLst>
              </p:cNvPr>
              <p:cNvSpPr/>
              <p:nvPr/>
            </p:nvSpPr>
            <p:spPr>
              <a:xfrm>
                <a:off x="9047599" y="4870076"/>
                <a:ext cx="111967" cy="111967"/>
              </a:xfrm>
              <a:custGeom>
                <a:avLst/>
                <a:gdLst>
                  <a:gd name="connsiteX0" fmla="*/ 28513 w 111967"/>
                  <a:gd name="connsiteY0" fmla="*/ 62917 h 111967"/>
                  <a:gd name="connsiteX1" fmla="*/ 91054 w 111967"/>
                  <a:gd name="connsiteY1" fmla="*/ 28513 h 111967"/>
                  <a:gd name="connsiteX2" fmla="*/ 106435 w 111967"/>
                  <a:gd name="connsiteY2" fmla="*/ 56473 h 111967"/>
                  <a:gd name="connsiteX3" fmla="*/ 43894 w 111967"/>
                  <a:gd name="connsiteY3" fmla="*/ 90876 h 111967"/>
                </a:gdLst>
                <a:ahLst/>
                <a:cxnLst>
                  <a:cxn ang="0">
                    <a:pos x="connsiteX0" y="connsiteY0"/>
                  </a:cxn>
                  <a:cxn ang="0">
                    <a:pos x="connsiteX1" y="connsiteY1"/>
                  </a:cxn>
                  <a:cxn ang="0">
                    <a:pos x="connsiteX2" y="connsiteY2"/>
                  </a:cxn>
                  <a:cxn ang="0">
                    <a:pos x="connsiteX3" y="connsiteY3"/>
                  </a:cxn>
                </a:cxnLst>
                <a:rect l="l" t="t" r="r" b="b"/>
                <a:pathLst>
                  <a:path w="111967" h="111967">
                    <a:moveTo>
                      <a:pt x="28513" y="62917"/>
                    </a:moveTo>
                    <a:lnTo>
                      <a:pt x="91054" y="28513"/>
                    </a:lnTo>
                    <a:lnTo>
                      <a:pt x="106435" y="56473"/>
                    </a:lnTo>
                    <a:lnTo>
                      <a:pt x="43894" y="90876"/>
                    </a:lnTo>
                    <a:close/>
                  </a:path>
                </a:pathLst>
              </a:custGeom>
              <a:solidFill>
                <a:srgbClr val="3F4242"/>
              </a:solidFill>
              <a:ln w="9525"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9A4CFC03-F6F2-49DD-B7F1-2EFDD677504F}"/>
                  </a:ext>
                </a:extLst>
              </p:cNvPr>
              <p:cNvSpPr/>
              <p:nvPr/>
            </p:nvSpPr>
            <p:spPr>
              <a:xfrm>
                <a:off x="9065822" y="5035412"/>
                <a:ext cx="139959" cy="83976"/>
              </a:xfrm>
              <a:custGeom>
                <a:avLst/>
                <a:gdLst>
                  <a:gd name="connsiteX0" fmla="*/ 25955 w 139959"/>
                  <a:gd name="connsiteY0" fmla="*/ 56637 h 83975"/>
                  <a:gd name="connsiteX1" fmla="*/ 34724 w 139959"/>
                  <a:gd name="connsiteY1" fmla="*/ 25955 h 83975"/>
                  <a:gd name="connsiteX2" fmla="*/ 133230 w 139959"/>
                  <a:gd name="connsiteY2" fmla="*/ 54108 h 83975"/>
                  <a:gd name="connsiteX3" fmla="*/ 124461 w 139959"/>
                  <a:gd name="connsiteY3" fmla="*/ 84790 h 83975"/>
                </a:gdLst>
                <a:ahLst/>
                <a:cxnLst>
                  <a:cxn ang="0">
                    <a:pos x="connsiteX0" y="connsiteY0"/>
                  </a:cxn>
                  <a:cxn ang="0">
                    <a:pos x="connsiteX1" y="connsiteY1"/>
                  </a:cxn>
                  <a:cxn ang="0">
                    <a:pos x="connsiteX2" y="connsiteY2"/>
                  </a:cxn>
                  <a:cxn ang="0">
                    <a:pos x="connsiteX3" y="connsiteY3"/>
                  </a:cxn>
                </a:cxnLst>
                <a:rect l="l" t="t" r="r" b="b"/>
                <a:pathLst>
                  <a:path w="139959" h="83975">
                    <a:moveTo>
                      <a:pt x="25955" y="56637"/>
                    </a:moveTo>
                    <a:lnTo>
                      <a:pt x="34724" y="25955"/>
                    </a:lnTo>
                    <a:lnTo>
                      <a:pt x="133230" y="54108"/>
                    </a:lnTo>
                    <a:lnTo>
                      <a:pt x="124461" y="84790"/>
                    </a:lnTo>
                    <a:close/>
                  </a:path>
                </a:pathLst>
              </a:custGeom>
              <a:solidFill>
                <a:srgbClr val="3F4242"/>
              </a:solidFill>
              <a:ln w="9525" cap="flat">
                <a:no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id="{44BE6AF3-5F56-41F7-94E9-CE58F7CC3E48}"/>
                  </a:ext>
                </a:extLst>
              </p:cNvPr>
              <p:cNvSpPr/>
              <p:nvPr/>
            </p:nvSpPr>
            <p:spPr>
              <a:xfrm>
                <a:off x="8810400" y="5212276"/>
                <a:ext cx="111967" cy="111967"/>
              </a:xfrm>
              <a:custGeom>
                <a:avLst/>
                <a:gdLst>
                  <a:gd name="connsiteX0" fmla="*/ 114487 w 111967"/>
                  <a:gd name="connsiteY0" fmla="*/ 67740 h 111967"/>
                  <a:gd name="connsiteX1" fmla="*/ 67740 w 111967"/>
                  <a:gd name="connsiteY1" fmla="*/ 114487 h 111967"/>
                  <a:gd name="connsiteX2" fmla="*/ 20994 w 111967"/>
                  <a:gd name="connsiteY2" fmla="*/ 67740 h 111967"/>
                  <a:gd name="connsiteX3" fmla="*/ 67740 w 111967"/>
                  <a:gd name="connsiteY3" fmla="*/ 20994 h 111967"/>
                  <a:gd name="connsiteX4" fmla="*/ 114487 w 111967"/>
                  <a:gd name="connsiteY4" fmla="*/ 67740 h 1119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67" h="111967">
                    <a:moveTo>
                      <a:pt x="114487" y="67740"/>
                    </a:moveTo>
                    <a:cubicBezTo>
                      <a:pt x="114487" y="93558"/>
                      <a:pt x="93558" y="114487"/>
                      <a:pt x="67740" y="114487"/>
                    </a:cubicBezTo>
                    <a:cubicBezTo>
                      <a:pt x="41923" y="114487"/>
                      <a:pt x="20994" y="93558"/>
                      <a:pt x="20994" y="67740"/>
                    </a:cubicBezTo>
                    <a:cubicBezTo>
                      <a:pt x="20994" y="41923"/>
                      <a:pt x="41923" y="20994"/>
                      <a:pt x="67740" y="20994"/>
                    </a:cubicBezTo>
                    <a:cubicBezTo>
                      <a:pt x="93558" y="20994"/>
                      <a:pt x="114487" y="41923"/>
                      <a:pt x="114487" y="67740"/>
                    </a:cubicBezTo>
                    <a:close/>
                  </a:path>
                </a:pathLst>
              </a:custGeom>
              <a:solidFill>
                <a:srgbClr val="FF5576"/>
              </a:solidFill>
              <a:ln w="9525"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D0500975-B21D-49E2-AAF3-F28903831D43}"/>
                  </a:ext>
                </a:extLst>
              </p:cNvPr>
              <p:cNvSpPr/>
              <p:nvPr/>
            </p:nvSpPr>
            <p:spPr>
              <a:xfrm>
                <a:off x="8810400" y="5211996"/>
                <a:ext cx="111967" cy="111967"/>
              </a:xfrm>
              <a:custGeom>
                <a:avLst/>
                <a:gdLst>
                  <a:gd name="connsiteX0" fmla="*/ 34990 w 111967"/>
                  <a:gd name="connsiteY0" fmla="*/ 87335 h 111967"/>
                  <a:gd name="connsiteX1" fmla="*/ 81736 w 111967"/>
                  <a:gd name="connsiteY1" fmla="*/ 40588 h 111967"/>
                  <a:gd name="connsiteX2" fmla="*/ 111407 w 111967"/>
                  <a:gd name="connsiteY2" fmla="*/ 51505 h 111967"/>
                  <a:gd name="connsiteX3" fmla="*/ 67740 w 111967"/>
                  <a:gd name="connsiteY3" fmla="*/ 20994 h 111967"/>
                  <a:gd name="connsiteX4" fmla="*/ 20994 w 111967"/>
                  <a:gd name="connsiteY4" fmla="*/ 68020 h 111967"/>
                  <a:gd name="connsiteX5" fmla="*/ 38069 w 111967"/>
                  <a:gd name="connsiteY5" fmla="*/ 104130 h 111967"/>
                  <a:gd name="connsiteX6" fmla="*/ 34990 w 111967"/>
                  <a:gd name="connsiteY6" fmla="*/ 87335 h 111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967" h="111967">
                    <a:moveTo>
                      <a:pt x="34990" y="87335"/>
                    </a:moveTo>
                    <a:cubicBezTo>
                      <a:pt x="34990" y="61302"/>
                      <a:pt x="55984" y="40588"/>
                      <a:pt x="81736" y="40588"/>
                    </a:cubicBezTo>
                    <a:cubicBezTo>
                      <a:pt x="93213" y="40588"/>
                      <a:pt x="103290" y="44787"/>
                      <a:pt x="111407" y="51505"/>
                    </a:cubicBezTo>
                    <a:cubicBezTo>
                      <a:pt x="104689" y="33870"/>
                      <a:pt x="87614" y="20994"/>
                      <a:pt x="67740" y="20994"/>
                    </a:cubicBezTo>
                    <a:cubicBezTo>
                      <a:pt x="41708" y="20994"/>
                      <a:pt x="20994" y="41988"/>
                      <a:pt x="20994" y="68020"/>
                    </a:cubicBezTo>
                    <a:cubicBezTo>
                      <a:pt x="20994" y="82576"/>
                      <a:pt x="27712" y="95452"/>
                      <a:pt x="38069" y="104130"/>
                    </a:cubicBezTo>
                    <a:cubicBezTo>
                      <a:pt x="36109" y="98811"/>
                      <a:pt x="34990" y="93213"/>
                      <a:pt x="34990" y="87335"/>
                    </a:cubicBezTo>
                    <a:close/>
                  </a:path>
                </a:pathLst>
              </a:custGeom>
              <a:solidFill>
                <a:srgbClr val="FF5576"/>
              </a:solidFill>
              <a:ln w="9525"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C488CD01-85D7-4363-B4C6-FA6F9B97F5FA}"/>
                  </a:ext>
                </a:extLst>
              </p:cNvPr>
              <p:cNvSpPr/>
              <p:nvPr/>
            </p:nvSpPr>
            <p:spPr>
              <a:xfrm>
                <a:off x="8794444" y="5196041"/>
                <a:ext cx="139959" cy="139959"/>
              </a:xfrm>
              <a:custGeom>
                <a:avLst/>
                <a:gdLst>
                  <a:gd name="connsiteX0" fmla="*/ 83696 w 139959"/>
                  <a:gd name="connsiteY0" fmla="*/ 146677 h 139959"/>
                  <a:gd name="connsiteX1" fmla="*/ 20994 w 139959"/>
                  <a:gd name="connsiteY1" fmla="*/ 83696 h 139959"/>
                  <a:gd name="connsiteX2" fmla="*/ 83696 w 139959"/>
                  <a:gd name="connsiteY2" fmla="*/ 20994 h 139959"/>
                  <a:gd name="connsiteX3" fmla="*/ 146677 w 139959"/>
                  <a:gd name="connsiteY3" fmla="*/ 83696 h 139959"/>
                  <a:gd name="connsiteX4" fmla="*/ 83696 w 139959"/>
                  <a:gd name="connsiteY4" fmla="*/ 146677 h 139959"/>
                  <a:gd name="connsiteX5" fmla="*/ 83696 w 139959"/>
                  <a:gd name="connsiteY5" fmla="*/ 52905 h 139959"/>
                  <a:gd name="connsiteX6" fmla="*/ 52905 w 139959"/>
                  <a:gd name="connsiteY6" fmla="*/ 83696 h 139959"/>
                  <a:gd name="connsiteX7" fmla="*/ 83696 w 139959"/>
                  <a:gd name="connsiteY7" fmla="*/ 114487 h 139959"/>
                  <a:gd name="connsiteX8" fmla="*/ 114487 w 139959"/>
                  <a:gd name="connsiteY8" fmla="*/ 83696 h 139959"/>
                  <a:gd name="connsiteX9" fmla="*/ 83696 w 139959"/>
                  <a:gd name="connsiteY9" fmla="*/ 52905 h 139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9959" h="139959">
                    <a:moveTo>
                      <a:pt x="83696" y="146677"/>
                    </a:moveTo>
                    <a:cubicBezTo>
                      <a:pt x="48986" y="146677"/>
                      <a:pt x="20994" y="118405"/>
                      <a:pt x="20994" y="83696"/>
                    </a:cubicBezTo>
                    <a:cubicBezTo>
                      <a:pt x="20994" y="48986"/>
                      <a:pt x="49266" y="20994"/>
                      <a:pt x="83696" y="20994"/>
                    </a:cubicBezTo>
                    <a:cubicBezTo>
                      <a:pt x="118405" y="20994"/>
                      <a:pt x="146677" y="49266"/>
                      <a:pt x="146677" y="83696"/>
                    </a:cubicBezTo>
                    <a:cubicBezTo>
                      <a:pt x="146677" y="118405"/>
                      <a:pt x="118405" y="146677"/>
                      <a:pt x="83696" y="146677"/>
                    </a:cubicBezTo>
                    <a:close/>
                    <a:moveTo>
                      <a:pt x="83696" y="52905"/>
                    </a:moveTo>
                    <a:cubicBezTo>
                      <a:pt x="66620" y="52905"/>
                      <a:pt x="52905" y="66621"/>
                      <a:pt x="52905" y="83696"/>
                    </a:cubicBezTo>
                    <a:cubicBezTo>
                      <a:pt x="52905" y="100771"/>
                      <a:pt x="66620" y="114487"/>
                      <a:pt x="83696" y="114487"/>
                    </a:cubicBezTo>
                    <a:cubicBezTo>
                      <a:pt x="100771" y="114487"/>
                      <a:pt x="114487" y="100491"/>
                      <a:pt x="114487" y="83696"/>
                    </a:cubicBezTo>
                    <a:cubicBezTo>
                      <a:pt x="114766" y="66900"/>
                      <a:pt x="100771" y="52905"/>
                      <a:pt x="83696" y="52905"/>
                    </a:cubicBezTo>
                    <a:close/>
                  </a:path>
                </a:pathLst>
              </a:custGeom>
              <a:solidFill>
                <a:srgbClr val="3F4242"/>
              </a:solidFill>
              <a:ln w="9525"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id="{FF6FCA61-A18E-4D2B-8CB0-B66AB53259C7}"/>
                  </a:ext>
                </a:extLst>
              </p:cNvPr>
              <p:cNvSpPr/>
              <p:nvPr/>
            </p:nvSpPr>
            <p:spPr>
              <a:xfrm>
                <a:off x="8951198" y="5068958"/>
                <a:ext cx="83976" cy="83976"/>
              </a:xfrm>
              <a:custGeom>
                <a:avLst/>
                <a:gdLst>
                  <a:gd name="connsiteX0" fmla="*/ 70819 w 83975"/>
                  <a:gd name="connsiteY0" fmla="*/ 45907 h 83975"/>
                  <a:gd name="connsiteX1" fmla="*/ 45907 w 83975"/>
                  <a:gd name="connsiteY1" fmla="*/ 70819 h 83975"/>
                  <a:gd name="connsiteX2" fmla="*/ 20994 w 83975"/>
                  <a:gd name="connsiteY2" fmla="*/ 45907 h 83975"/>
                  <a:gd name="connsiteX3" fmla="*/ 45907 w 83975"/>
                  <a:gd name="connsiteY3" fmla="*/ 20994 h 83975"/>
                  <a:gd name="connsiteX4" fmla="*/ 70819 w 83975"/>
                  <a:gd name="connsiteY4" fmla="*/ 45907 h 83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975" h="83975">
                    <a:moveTo>
                      <a:pt x="70819" y="45907"/>
                    </a:moveTo>
                    <a:cubicBezTo>
                      <a:pt x="70819" y="59666"/>
                      <a:pt x="59665" y="70819"/>
                      <a:pt x="45907" y="70819"/>
                    </a:cubicBezTo>
                    <a:cubicBezTo>
                      <a:pt x="32148" y="70819"/>
                      <a:pt x="20994" y="59665"/>
                      <a:pt x="20994" y="45907"/>
                    </a:cubicBezTo>
                    <a:cubicBezTo>
                      <a:pt x="20994" y="32148"/>
                      <a:pt x="32148" y="20994"/>
                      <a:pt x="45907" y="20994"/>
                    </a:cubicBezTo>
                    <a:cubicBezTo>
                      <a:pt x="59665" y="20994"/>
                      <a:pt x="70819" y="32148"/>
                      <a:pt x="70819" y="45907"/>
                    </a:cubicBezTo>
                    <a:close/>
                  </a:path>
                </a:pathLst>
              </a:custGeom>
              <a:solidFill>
                <a:srgbClr val="FF5576"/>
              </a:solidFill>
              <a:ln w="9525"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0CD83D42-BA0B-4E66-AEB1-CB1A0DA03652}"/>
                  </a:ext>
                </a:extLst>
              </p:cNvPr>
              <p:cNvSpPr/>
              <p:nvPr/>
            </p:nvSpPr>
            <p:spPr>
              <a:xfrm>
                <a:off x="9015860" y="5051043"/>
                <a:ext cx="27992" cy="27992"/>
              </a:xfrm>
              <a:custGeom>
                <a:avLst/>
                <a:gdLst>
                  <a:gd name="connsiteX0" fmla="*/ 34430 w 27991"/>
                  <a:gd name="connsiteY0" fmla="*/ 27712 h 27991"/>
                  <a:gd name="connsiteX1" fmla="*/ 27712 w 27991"/>
                  <a:gd name="connsiteY1" fmla="*/ 34430 h 27991"/>
                  <a:gd name="connsiteX2" fmla="*/ 20994 w 27991"/>
                  <a:gd name="connsiteY2" fmla="*/ 27712 h 27991"/>
                  <a:gd name="connsiteX3" fmla="*/ 27712 w 27991"/>
                  <a:gd name="connsiteY3" fmla="*/ 20994 h 27991"/>
                  <a:gd name="connsiteX4" fmla="*/ 34430 w 27991"/>
                  <a:gd name="connsiteY4" fmla="*/ 27712 h 279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91" h="27991">
                    <a:moveTo>
                      <a:pt x="34430" y="27712"/>
                    </a:moveTo>
                    <a:cubicBezTo>
                      <a:pt x="34430" y="31422"/>
                      <a:pt x="31422" y="34430"/>
                      <a:pt x="27712" y="34430"/>
                    </a:cubicBezTo>
                    <a:cubicBezTo>
                      <a:pt x="24002" y="34430"/>
                      <a:pt x="20994" y="31422"/>
                      <a:pt x="20994" y="27712"/>
                    </a:cubicBezTo>
                    <a:cubicBezTo>
                      <a:pt x="20994" y="24002"/>
                      <a:pt x="24002" y="20994"/>
                      <a:pt x="27712" y="20994"/>
                    </a:cubicBezTo>
                    <a:cubicBezTo>
                      <a:pt x="31422" y="20994"/>
                      <a:pt x="34430" y="24002"/>
                      <a:pt x="34430" y="27712"/>
                    </a:cubicBezTo>
                    <a:close/>
                  </a:path>
                </a:pathLst>
              </a:custGeom>
              <a:solidFill>
                <a:srgbClr val="FF5576"/>
              </a:solidFill>
              <a:ln w="9525"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8C120D91-92A0-41E2-BC6F-70D0EFA3AFB6}"/>
                  </a:ext>
                </a:extLst>
              </p:cNvPr>
              <p:cNvSpPr/>
              <p:nvPr/>
            </p:nvSpPr>
            <p:spPr>
              <a:xfrm>
                <a:off x="8894935" y="5090511"/>
                <a:ext cx="55984" cy="55984"/>
              </a:xfrm>
              <a:custGeom>
                <a:avLst/>
                <a:gdLst>
                  <a:gd name="connsiteX0" fmla="*/ 52345 w 55983"/>
                  <a:gd name="connsiteY0" fmla="*/ 36669 h 55983"/>
                  <a:gd name="connsiteX1" fmla="*/ 36669 w 55983"/>
                  <a:gd name="connsiteY1" fmla="*/ 52345 h 55983"/>
                  <a:gd name="connsiteX2" fmla="*/ 20994 w 55983"/>
                  <a:gd name="connsiteY2" fmla="*/ 36669 h 55983"/>
                  <a:gd name="connsiteX3" fmla="*/ 36669 w 55983"/>
                  <a:gd name="connsiteY3" fmla="*/ 20994 h 55983"/>
                  <a:gd name="connsiteX4" fmla="*/ 52345 w 55983"/>
                  <a:gd name="connsiteY4" fmla="*/ 36669 h 559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983" h="55983">
                    <a:moveTo>
                      <a:pt x="52345" y="36669"/>
                    </a:moveTo>
                    <a:cubicBezTo>
                      <a:pt x="52345" y="45327"/>
                      <a:pt x="45327" y="52345"/>
                      <a:pt x="36669" y="52345"/>
                    </a:cubicBezTo>
                    <a:cubicBezTo>
                      <a:pt x="28012" y="52345"/>
                      <a:pt x="20994" y="45327"/>
                      <a:pt x="20994" y="36669"/>
                    </a:cubicBezTo>
                    <a:cubicBezTo>
                      <a:pt x="20994" y="28012"/>
                      <a:pt x="28012" y="20994"/>
                      <a:pt x="36669" y="20994"/>
                    </a:cubicBezTo>
                    <a:cubicBezTo>
                      <a:pt x="45327" y="20994"/>
                      <a:pt x="52345" y="28012"/>
                      <a:pt x="52345" y="36669"/>
                    </a:cubicBezTo>
                    <a:close/>
                  </a:path>
                </a:pathLst>
              </a:custGeom>
              <a:solidFill>
                <a:srgbClr val="FF5576"/>
              </a:solidFill>
              <a:ln w="9525"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9E9059AA-905A-4701-AC7F-C4922B301683}"/>
                  </a:ext>
                </a:extLst>
              </p:cNvPr>
              <p:cNvSpPr/>
              <p:nvPr/>
            </p:nvSpPr>
            <p:spPr>
              <a:xfrm>
                <a:off x="9631120" y="6759665"/>
                <a:ext cx="307910" cy="307910"/>
              </a:xfrm>
              <a:custGeom>
                <a:avLst/>
                <a:gdLst>
                  <a:gd name="connsiteX0" fmla="*/ 307630 w 307910"/>
                  <a:gd name="connsiteY0" fmla="*/ 164312 h 307910"/>
                  <a:gd name="connsiteX1" fmla="*/ 164312 w 307910"/>
                  <a:gd name="connsiteY1" fmla="*/ 307630 h 307910"/>
                  <a:gd name="connsiteX2" fmla="*/ 20994 w 307910"/>
                  <a:gd name="connsiteY2" fmla="*/ 164312 h 307910"/>
                  <a:gd name="connsiteX3" fmla="*/ 164312 w 307910"/>
                  <a:gd name="connsiteY3" fmla="*/ 20994 h 307910"/>
                  <a:gd name="connsiteX4" fmla="*/ 307630 w 307910"/>
                  <a:gd name="connsiteY4" fmla="*/ 164312 h 30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7910" h="307910">
                    <a:moveTo>
                      <a:pt x="307630" y="164312"/>
                    </a:moveTo>
                    <a:cubicBezTo>
                      <a:pt x="307630" y="243465"/>
                      <a:pt x="243464" y="307630"/>
                      <a:pt x="164312" y="307630"/>
                    </a:cubicBezTo>
                    <a:cubicBezTo>
                      <a:pt x="85160" y="307630"/>
                      <a:pt x="20994" y="243465"/>
                      <a:pt x="20994" y="164312"/>
                    </a:cubicBezTo>
                    <a:cubicBezTo>
                      <a:pt x="20994" y="85160"/>
                      <a:pt x="85160" y="20994"/>
                      <a:pt x="164312" y="20994"/>
                    </a:cubicBezTo>
                    <a:cubicBezTo>
                      <a:pt x="243464" y="20994"/>
                      <a:pt x="307630" y="85160"/>
                      <a:pt x="307630" y="164312"/>
                    </a:cubicBezTo>
                    <a:close/>
                  </a:path>
                </a:pathLst>
              </a:custGeom>
              <a:solidFill>
                <a:srgbClr val="FF5576"/>
              </a:solidFill>
              <a:ln w="9525"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id="{A5992085-930D-49CA-9FA2-C8D436581877}"/>
                  </a:ext>
                </a:extLst>
              </p:cNvPr>
              <p:cNvSpPr/>
              <p:nvPr/>
            </p:nvSpPr>
            <p:spPr>
              <a:xfrm>
                <a:off x="9631120" y="6759665"/>
                <a:ext cx="307910" cy="279918"/>
              </a:xfrm>
              <a:custGeom>
                <a:avLst/>
                <a:gdLst>
                  <a:gd name="connsiteX0" fmla="*/ 45907 w 307910"/>
                  <a:gd name="connsiteY0" fmla="*/ 198742 h 279918"/>
                  <a:gd name="connsiteX1" fmla="*/ 189225 w 307910"/>
                  <a:gd name="connsiteY1" fmla="*/ 55424 h 279918"/>
                  <a:gd name="connsiteX2" fmla="*/ 289995 w 307910"/>
                  <a:gd name="connsiteY2" fmla="*/ 96852 h 279918"/>
                  <a:gd name="connsiteX3" fmla="*/ 164312 w 307910"/>
                  <a:gd name="connsiteY3" fmla="*/ 20994 h 279918"/>
                  <a:gd name="connsiteX4" fmla="*/ 20994 w 307910"/>
                  <a:gd name="connsiteY4" fmla="*/ 164312 h 279918"/>
                  <a:gd name="connsiteX5" fmla="*/ 63541 w 307910"/>
                  <a:gd name="connsiteY5" fmla="*/ 266202 h 279918"/>
                  <a:gd name="connsiteX6" fmla="*/ 45907 w 307910"/>
                  <a:gd name="connsiteY6" fmla="*/ 198742 h 279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7910" h="279918">
                    <a:moveTo>
                      <a:pt x="45907" y="198742"/>
                    </a:moveTo>
                    <a:cubicBezTo>
                      <a:pt x="45907" y="119525"/>
                      <a:pt x="110008" y="55424"/>
                      <a:pt x="189225" y="55424"/>
                    </a:cubicBezTo>
                    <a:cubicBezTo>
                      <a:pt x="228413" y="55424"/>
                      <a:pt x="263963" y="71379"/>
                      <a:pt x="289995" y="96852"/>
                    </a:cubicBezTo>
                    <a:cubicBezTo>
                      <a:pt x="265922" y="52065"/>
                      <a:pt x="218896" y="20994"/>
                      <a:pt x="164312" y="20994"/>
                    </a:cubicBezTo>
                    <a:cubicBezTo>
                      <a:pt x="85095" y="20994"/>
                      <a:pt x="20994" y="85095"/>
                      <a:pt x="20994" y="164312"/>
                    </a:cubicBezTo>
                    <a:cubicBezTo>
                      <a:pt x="20994" y="204061"/>
                      <a:pt x="37229" y="240170"/>
                      <a:pt x="63541" y="266202"/>
                    </a:cubicBezTo>
                    <a:cubicBezTo>
                      <a:pt x="52625" y="246048"/>
                      <a:pt x="45907" y="223375"/>
                      <a:pt x="45907" y="198742"/>
                    </a:cubicBezTo>
                    <a:close/>
                  </a:path>
                </a:pathLst>
              </a:custGeom>
              <a:solidFill>
                <a:srgbClr val="FF5576"/>
              </a:solidFill>
              <a:ln w="9525"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id="{58201B55-455E-4B01-A62C-E39965243FBF}"/>
                  </a:ext>
                </a:extLst>
              </p:cNvPr>
              <p:cNvSpPr/>
              <p:nvPr/>
            </p:nvSpPr>
            <p:spPr>
              <a:xfrm>
                <a:off x="9615165" y="6743709"/>
                <a:ext cx="335902" cy="335902"/>
              </a:xfrm>
              <a:custGeom>
                <a:avLst/>
                <a:gdLst>
                  <a:gd name="connsiteX0" fmla="*/ 180268 w 335902"/>
                  <a:gd name="connsiteY0" fmla="*/ 339541 h 335902"/>
                  <a:gd name="connsiteX1" fmla="*/ 20994 w 335902"/>
                  <a:gd name="connsiteY1" fmla="*/ 180268 h 335902"/>
                  <a:gd name="connsiteX2" fmla="*/ 180268 w 335902"/>
                  <a:gd name="connsiteY2" fmla="*/ 20994 h 335902"/>
                  <a:gd name="connsiteX3" fmla="*/ 339541 w 335902"/>
                  <a:gd name="connsiteY3" fmla="*/ 180268 h 335902"/>
                  <a:gd name="connsiteX4" fmla="*/ 180268 w 335902"/>
                  <a:gd name="connsiteY4" fmla="*/ 339541 h 335902"/>
                  <a:gd name="connsiteX5" fmla="*/ 180268 w 335902"/>
                  <a:gd name="connsiteY5" fmla="*/ 52905 h 335902"/>
                  <a:gd name="connsiteX6" fmla="*/ 52905 w 335902"/>
                  <a:gd name="connsiteY6" fmla="*/ 180268 h 335902"/>
                  <a:gd name="connsiteX7" fmla="*/ 180268 w 335902"/>
                  <a:gd name="connsiteY7" fmla="*/ 307630 h 335902"/>
                  <a:gd name="connsiteX8" fmla="*/ 307630 w 335902"/>
                  <a:gd name="connsiteY8" fmla="*/ 180268 h 335902"/>
                  <a:gd name="connsiteX9" fmla="*/ 180268 w 335902"/>
                  <a:gd name="connsiteY9" fmla="*/ 52905 h 335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5902" h="335902">
                    <a:moveTo>
                      <a:pt x="180268" y="339541"/>
                    </a:moveTo>
                    <a:cubicBezTo>
                      <a:pt x="92373" y="339541"/>
                      <a:pt x="20994" y="268162"/>
                      <a:pt x="20994" y="180268"/>
                    </a:cubicBezTo>
                    <a:cubicBezTo>
                      <a:pt x="20994" y="92373"/>
                      <a:pt x="92373" y="20994"/>
                      <a:pt x="180268" y="20994"/>
                    </a:cubicBezTo>
                    <a:cubicBezTo>
                      <a:pt x="268162" y="20994"/>
                      <a:pt x="339541" y="92373"/>
                      <a:pt x="339541" y="180268"/>
                    </a:cubicBezTo>
                    <a:cubicBezTo>
                      <a:pt x="339541" y="268162"/>
                      <a:pt x="268162" y="339541"/>
                      <a:pt x="180268" y="339541"/>
                    </a:cubicBezTo>
                    <a:close/>
                    <a:moveTo>
                      <a:pt x="180268" y="52905"/>
                    </a:moveTo>
                    <a:cubicBezTo>
                      <a:pt x="110008" y="52905"/>
                      <a:pt x="52905" y="110008"/>
                      <a:pt x="52905" y="180268"/>
                    </a:cubicBezTo>
                    <a:cubicBezTo>
                      <a:pt x="52905" y="250527"/>
                      <a:pt x="110008" y="307630"/>
                      <a:pt x="180268" y="307630"/>
                    </a:cubicBezTo>
                    <a:cubicBezTo>
                      <a:pt x="250527" y="307630"/>
                      <a:pt x="307630" y="250527"/>
                      <a:pt x="307630" y="180268"/>
                    </a:cubicBezTo>
                    <a:cubicBezTo>
                      <a:pt x="307630" y="110008"/>
                      <a:pt x="250527" y="52905"/>
                      <a:pt x="180268" y="52905"/>
                    </a:cubicBezTo>
                    <a:close/>
                  </a:path>
                </a:pathLst>
              </a:custGeom>
              <a:solidFill>
                <a:srgbClr val="3F4242"/>
              </a:solidFill>
              <a:ln w="9525"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8F24E4E6-2608-44FC-9FEB-EA82BEB3E388}"/>
                  </a:ext>
                </a:extLst>
              </p:cNvPr>
              <p:cNvSpPr/>
              <p:nvPr/>
            </p:nvSpPr>
            <p:spPr>
              <a:xfrm>
                <a:off x="9615445" y="6582196"/>
                <a:ext cx="139959" cy="139959"/>
              </a:xfrm>
              <a:custGeom>
                <a:avLst/>
                <a:gdLst>
                  <a:gd name="connsiteX0" fmla="*/ 132961 w 139959"/>
                  <a:gd name="connsiteY0" fmla="*/ 76978 h 139959"/>
                  <a:gd name="connsiteX1" fmla="*/ 76978 w 139959"/>
                  <a:gd name="connsiteY1" fmla="*/ 132961 h 139959"/>
                  <a:gd name="connsiteX2" fmla="*/ 20994 w 139959"/>
                  <a:gd name="connsiteY2" fmla="*/ 76978 h 139959"/>
                  <a:gd name="connsiteX3" fmla="*/ 76978 w 139959"/>
                  <a:gd name="connsiteY3" fmla="*/ 20994 h 139959"/>
                  <a:gd name="connsiteX4" fmla="*/ 132961 w 139959"/>
                  <a:gd name="connsiteY4" fmla="*/ 76978 h 1399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959" h="139959">
                    <a:moveTo>
                      <a:pt x="132961" y="76978"/>
                    </a:moveTo>
                    <a:cubicBezTo>
                      <a:pt x="132961" y="107896"/>
                      <a:pt x="107897" y="132961"/>
                      <a:pt x="76978" y="132961"/>
                    </a:cubicBezTo>
                    <a:cubicBezTo>
                      <a:pt x="46059" y="132961"/>
                      <a:pt x="20994" y="107896"/>
                      <a:pt x="20994" y="76978"/>
                    </a:cubicBezTo>
                    <a:cubicBezTo>
                      <a:pt x="20994" y="46059"/>
                      <a:pt x="46059" y="20994"/>
                      <a:pt x="76978" y="20994"/>
                    </a:cubicBezTo>
                    <a:cubicBezTo>
                      <a:pt x="107897" y="20994"/>
                      <a:pt x="132961" y="46059"/>
                      <a:pt x="132961" y="76978"/>
                    </a:cubicBezTo>
                    <a:close/>
                  </a:path>
                </a:pathLst>
              </a:custGeom>
              <a:solidFill>
                <a:srgbClr val="FF5576"/>
              </a:solid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345C7107-5EDC-4B86-8C6C-FA01FC11E9F2}"/>
                  </a:ext>
                </a:extLst>
              </p:cNvPr>
              <p:cNvSpPr/>
              <p:nvPr/>
            </p:nvSpPr>
            <p:spPr>
              <a:xfrm>
                <a:off x="9615445" y="6582196"/>
                <a:ext cx="139959" cy="139959"/>
              </a:xfrm>
              <a:custGeom>
                <a:avLst/>
                <a:gdLst>
                  <a:gd name="connsiteX0" fmla="*/ 38909 w 139959"/>
                  <a:gd name="connsiteY0" fmla="*/ 94892 h 139959"/>
                  <a:gd name="connsiteX1" fmla="*/ 94892 w 139959"/>
                  <a:gd name="connsiteY1" fmla="*/ 38909 h 139959"/>
                  <a:gd name="connsiteX2" fmla="*/ 124564 w 139959"/>
                  <a:gd name="connsiteY2" fmla="*/ 47586 h 139959"/>
                  <a:gd name="connsiteX3" fmla="*/ 76978 w 139959"/>
                  <a:gd name="connsiteY3" fmla="*/ 20994 h 139959"/>
                  <a:gd name="connsiteX4" fmla="*/ 20994 w 139959"/>
                  <a:gd name="connsiteY4" fmla="*/ 76978 h 139959"/>
                  <a:gd name="connsiteX5" fmla="*/ 47586 w 139959"/>
                  <a:gd name="connsiteY5" fmla="*/ 124564 h 139959"/>
                  <a:gd name="connsiteX6" fmla="*/ 38909 w 139959"/>
                  <a:gd name="connsiteY6" fmla="*/ 94892 h 139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959" h="139959">
                    <a:moveTo>
                      <a:pt x="38909" y="94892"/>
                    </a:moveTo>
                    <a:cubicBezTo>
                      <a:pt x="38909" y="63821"/>
                      <a:pt x="64101" y="38909"/>
                      <a:pt x="94892" y="38909"/>
                    </a:cubicBezTo>
                    <a:cubicBezTo>
                      <a:pt x="105809" y="38909"/>
                      <a:pt x="115886" y="42268"/>
                      <a:pt x="124564" y="47586"/>
                    </a:cubicBezTo>
                    <a:cubicBezTo>
                      <a:pt x="114766" y="31631"/>
                      <a:pt x="97131" y="20994"/>
                      <a:pt x="76978" y="20994"/>
                    </a:cubicBezTo>
                    <a:cubicBezTo>
                      <a:pt x="45907" y="20994"/>
                      <a:pt x="20994" y="46187"/>
                      <a:pt x="20994" y="76978"/>
                    </a:cubicBezTo>
                    <a:cubicBezTo>
                      <a:pt x="20994" y="97132"/>
                      <a:pt x="31631" y="114487"/>
                      <a:pt x="47586" y="124564"/>
                    </a:cubicBezTo>
                    <a:cubicBezTo>
                      <a:pt x="41988" y="115886"/>
                      <a:pt x="38909" y="105809"/>
                      <a:pt x="38909" y="94892"/>
                    </a:cubicBezTo>
                    <a:close/>
                  </a:path>
                </a:pathLst>
              </a:custGeom>
              <a:solidFill>
                <a:srgbClr val="FF5576"/>
              </a:solid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CABBA7CD-6999-42B0-B03B-9C8E6F16743F}"/>
                  </a:ext>
                </a:extLst>
              </p:cNvPr>
              <p:cNvSpPr/>
              <p:nvPr/>
            </p:nvSpPr>
            <p:spPr>
              <a:xfrm>
                <a:off x="9599489" y="6566241"/>
                <a:ext cx="167951" cy="167951"/>
              </a:xfrm>
              <a:custGeom>
                <a:avLst/>
                <a:gdLst>
                  <a:gd name="connsiteX0" fmla="*/ 92933 w 167951"/>
                  <a:gd name="connsiteY0" fmla="*/ 164872 h 167951"/>
                  <a:gd name="connsiteX1" fmla="*/ 20994 w 167951"/>
                  <a:gd name="connsiteY1" fmla="*/ 92933 h 167951"/>
                  <a:gd name="connsiteX2" fmla="*/ 92933 w 167951"/>
                  <a:gd name="connsiteY2" fmla="*/ 20994 h 167951"/>
                  <a:gd name="connsiteX3" fmla="*/ 164872 w 167951"/>
                  <a:gd name="connsiteY3" fmla="*/ 92933 h 167951"/>
                  <a:gd name="connsiteX4" fmla="*/ 92933 w 167951"/>
                  <a:gd name="connsiteY4" fmla="*/ 164872 h 167951"/>
                  <a:gd name="connsiteX5" fmla="*/ 92933 w 167951"/>
                  <a:gd name="connsiteY5" fmla="*/ 52625 h 167951"/>
                  <a:gd name="connsiteX6" fmla="*/ 52625 w 167951"/>
                  <a:gd name="connsiteY6" fmla="*/ 92933 h 167951"/>
                  <a:gd name="connsiteX7" fmla="*/ 92933 w 167951"/>
                  <a:gd name="connsiteY7" fmla="*/ 133241 h 167951"/>
                  <a:gd name="connsiteX8" fmla="*/ 133241 w 167951"/>
                  <a:gd name="connsiteY8" fmla="*/ 92933 h 167951"/>
                  <a:gd name="connsiteX9" fmla="*/ 92933 w 167951"/>
                  <a:gd name="connsiteY9" fmla="*/ 52625 h 167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951" h="167951">
                    <a:moveTo>
                      <a:pt x="92933" y="164872"/>
                    </a:moveTo>
                    <a:cubicBezTo>
                      <a:pt x="53184" y="164872"/>
                      <a:pt x="20994" y="132681"/>
                      <a:pt x="20994" y="92933"/>
                    </a:cubicBezTo>
                    <a:cubicBezTo>
                      <a:pt x="20994" y="53185"/>
                      <a:pt x="53184" y="20994"/>
                      <a:pt x="92933" y="20994"/>
                    </a:cubicBezTo>
                    <a:cubicBezTo>
                      <a:pt x="132681" y="20994"/>
                      <a:pt x="164872" y="53185"/>
                      <a:pt x="164872" y="92933"/>
                    </a:cubicBezTo>
                    <a:cubicBezTo>
                      <a:pt x="165152" y="132681"/>
                      <a:pt x="132681" y="164872"/>
                      <a:pt x="92933" y="164872"/>
                    </a:cubicBezTo>
                    <a:close/>
                    <a:moveTo>
                      <a:pt x="92933" y="52625"/>
                    </a:moveTo>
                    <a:cubicBezTo>
                      <a:pt x="70819" y="52625"/>
                      <a:pt x="52625" y="70539"/>
                      <a:pt x="52625" y="92933"/>
                    </a:cubicBezTo>
                    <a:cubicBezTo>
                      <a:pt x="52625" y="115046"/>
                      <a:pt x="70539" y="133241"/>
                      <a:pt x="92933" y="133241"/>
                    </a:cubicBezTo>
                    <a:cubicBezTo>
                      <a:pt x="115326" y="133241"/>
                      <a:pt x="133241" y="115326"/>
                      <a:pt x="133241" y="92933"/>
                    </a:cubicBezTo>
                    <a:cubicBezTo>
                      <a:pt x="133241" y="70539"/>
                      <a:pt x="115046" y="52625"/>
                      <a:pt x="92933" y="52625"/>
                    </a:cubicBezTo>
                    <a:close/>
                  </a:path>
                </a:pathLst>
              </a:custGeom>
              <a:solidFill>
                <a:srgbClr val="3F4242"/>
              </a:solidFill>
              <a:ln w="9525"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C16C2FDA-D084-4EB9-B13C-532871F47ECE}"/>
                  </a:ext>
                </a:extLst>
              </p:cNvPr>
              <p:cNvSpPr/>
              <p:nvPr/>
            </p:nvSpPr>
            <p:spPr>
              <a:xfrm>
                <a:off x="9443295" y="6812849"/>
                <a:ext cx="139959" cy="139959"/>
              </a:xfrm>
              <a:custGeom>
                <a:avLst/>
                <a:gdLst>
                  <a:gd name="connsiteX0" fmla="*/ 132961 w 139959"/>
                  <a:gd name="connsiteY0" fmla="*/ 76978 h 139959"/>
                  <a:gd name="connsiteX1" fmla="*/ 76978 w 139959"/>
                  <a:gd name="connsiteY1" fmla="*/ 132961 h 139959"/>
                  <a:gd name="connsiteX2" fmla="*/ 20994 w 139959"/>
                  <a:gd name="connsiteY2" fmla="*/ 76978 h 139959"/>
                  <a:gd name="connsiteX3" fmla="*/ 76978 w 139959"/>
                  <a:gd name="connsiteY3" fmla="*/ 20994 h 139959"/>
                  <a:gd name="connsiteX4" fmla="*/ 132961 w 139959"/>
                  <a:gd name="connsiteY4" fmla="*/ 76978 h 1399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959" h="139959">
                    <a:moveTo>
                      <a:pt x="132961" y="76978"/>
                    </a:moveTo>
                    <a:cubicBezTo>
                      <a:pt x="132961" y="107896"/>
                      <a:pt x="107896" y="132961"/>
                      <a:pt x="76978" y="132961"/>
                    </a:cubicBezTo>
                    <a:cubicBezTo>
                      <a:pt x="46059" y="132961"/>
                      <a:pt x="20994" y="107896"/>
                      <a:pt x="20994" y="76978"/>
                    </a:cubicBezTo>
                    <a:cubicBezTo>
                      <a:pt x="20994" y="46059"/>
                      <a:pt x="46059" y="20994"/>
                      <a:pt x="76978" y="20994"/>
                    </a:cubicBezTo>
                    <a:cubicBezTo>
                      <a:pt x="107896" y="20994"/>
                      <a:pt x="132961" y="46059"/>
                      <a:pt x="132961" y="76978"/>
                    </a:cubicBezTo>
                    <a:close/>
                  </a:path>
                </a:pathLst>
              </a:custGeom>
              <a:solidFill>
                <a:srgbClr val="FF5576"/>
              </a:solidFill>
              <a:ln w="9525"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id="{552FC6BF-38D3-45D0-8CE6-AEBDAAF68422}"/>
                  </a:ext>
                </a:extLst>
              </p:cNvPr>
              <p:cNvSpPr/>
              <p:nvPr/>
            </p:nvSpPr>
            <p:spPr>
              <a:xfrm>
                <a:off x="9443295" y="6812849"/>
                <a:ext cx="139959" cy="139959"/>
              </a:xfrm>
              <a:custGeom>
                <a:avLst/>
                <a:gdLst>
                  <a:gd name="connsiteX0" fmla="*/ 38909 w 139959"/>
                  <a:gd name="connsiteY0" fmla="*/ 94892 h 139959"/>
                  <a:gd name="connsiteX1" fmla="*/ 94892 w 139959"/>
                  <a:gd name="connsiteY1" fmla="*/ 38909 h 139959"/>
                  <a:gd name="connsiteX2" fmla="*/ 124564 w 139959"/>
                  <a:gd name="connsiteY2" fmla="*/ 47586 h 139959"/>
                  <a:gd name="connsiteX3" fmla="*/ 76978 w 139959"/>
                  <a:gd name="connsiteY3" fmla="*/ 20994 h 139959"/>
                  <a:gd name="connsiteX4" fmla="*/ 20994 w 139959"/>
                  <a:gd name="connsiteY4" fmla="*/ 76978 h 139959"/>
                  <a:gd name="connsiteX5" fmla="*/ 47586 w 139959"/>
                  <a:gd name="connsiteY5" fmla="*/ 124564 h 139959"/>
                  <a:gd name="connsiteX6" fmla="*/ 38909 w 139959"/>
                  <a:gd name="connsiteY6" fmla="*/ 94892 h 139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959" h="139959">
                    <a:moveTo>
                      <a:pt x="38909" y="94892"/>
                    </a:moveTo>
                    <a:cubicBezTo>
                      <a:pt x="38909" y="63821"/>
                      <a:pt x="64101" y="38909"/>
                      <a:pt x="94892" y="38909"/>
                    </a:cubicBezTo>
                    <a:cubicBezTo>
                      <a:pt x="105809" y="38909"/>
                      <a:pt x="115886" y="42268"/>
                      <a:pt x="124564" y="47586"/>
                    </a:cubicBezTo>
                    <a:cubicBezTo>
                      <a:pt x="114766" y="31631"/>
                      <a:pt x="97132" y="20994"/>
                      <a:pt x="76978" y="20994"/>
                    </a:cubicBezTo>
                    <a:cubicBezTo>
                      <a:pt x="45907" y="20994"/>
                      <a:pt x="20994" y="46187"/>
                      <a:pt x="20994" y="76978"/>
                    </a:cubicBezTo>
                    <a:cubicBezTo>
                      <a:pt x="20994" y="97132"/>
                      <a:pt x="31631" y="114487"/>
                      <a:pt x="47586" y="124564"/>
                    </a:cubicBezTo>
                    <a:cubicBezTo>
                      <a:pt x="41988" y="115886"/>
                      <a:pt x="38909" y="105809"/>
                      <a:pt x="38909" y="94892"/>
                    </a:cubicBezTo>
                    <a:close/>
                  </a:path>
                </a:pathLst>
              </a:custGeom>
              <a:solidFill>
                <a:srgbClr val="FF5576"/>
              </a:solidFill>
              <a:ln w="9525"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BFE008D7-12BE-4B86-9B78-0A1722124C61}"/>
                  </a:ext>
                </a:extLst>
              </p:cNvPr>
              <p:cNvSpPr/>
              <p:nvPr/>
            </p:nvSpPr>
            <p:spPr>
              <a:xfrm>
                <a:off x="9427340" y="6796894"/>
                <a:ext cx="167951" cy="167951"/>
              </a:xfrm>
              <a:custGeom>
                <a:avLst/>
                <a:gdLst>
                  <a:gd name="connsiteX0" fmla="*/ 92933 w 167951"/>
                  <a:gd name="connsiteY0" fmla="*/ 164872 h 167951"/>
                  <a:gd name="connsiteX1" fmla="*/ 20994 w 167951"/>
                  <a:gd name="connsiteY1" fmla="*/ 92933 h 167951"/>
                  <a:gd name="connsiteX2" fmla="*/ 92933 w 167951"/>
                  <a:gd name="connsiteY2" fmla="*/ 20994 h 167951"/>
                  <a:gd name="connsiteX3" fmla="*/ 164872 w 167951"/>
                  <a:gd name="connsiteY3" fmla="*/ 92933 h 167951"/>
                  <a:gd name="connsiteX4" fmla="*/ 92933 w 167951"/>
                  <a:gd name="connsiteY4" fmla="*/ 164872 h 167951"/>
                  <a:gd name="connsiteX5" fmla="*/ 92933 w 167951"/>
                  <a:gd name="connsiteY5" fmla="*/ 52625 h 167951"/>
                  <a:gd name="connsiteX6" fmla="*/ 52625 w 167951"/>
                  <a:gd name="connsiteY6" fmla="*/ 92933 h 167951"/>
                  <a:gd name="connsiteX7" fmla="*/ 92933 w 167951"/>
                  <a:gd name="connsiteY7" fmla="*/ 133241 h 167951"/>
                  <a:gd name="connsiteX8" fmla="*/ 133241 w 167951"/>
                  <a:gd name="connsiteY8" fmla="*/ 92933 h 167951"/>
                  <a:gd name="connsiteX9" fmla="*/ 92933 w 167951"/>
                  <a:gd name="connsiteY9" fmla="*/ 52625 h 167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951" h="167951">
                    <a:moveTo>
                      <a:pt x="92933" y="164872"/>
                    </a:moveTo>
                    <a:cubicBezTo>
                      <a:pt x="53185" y="164872"/>
                      <a:pt x="20994" y="132681"/>
                      <a:pt x="20994" y="92933"/>
                    </a:cubicBezTo>
                    <a:cubicBezTo>
                      <a:pt x="20994" y="53185"/>
                      <a:pt x="53185" y="20994"/>
                      <a:pt x="92933" y="20994"/>
                    </a:cubicBezTo>
                    <a:cubicBezTo>
                      <a:pt x="132681" y="20994"/>
                      <a:pt x="164872" y="53185"/>
                      <a:pt x="164872" y="92933"/>
                    </a:cubicBezTo>
                    <a:cubicBezTo>
                      <a:pt x="164872" y="132681"/>
                      <a:pt x="132681" y="164872"/>
                      <a:pt x="92933" y="164872"/>
                    </a:cubicBezTo>
                    <a:close/>
                    <a:moveTo>
                      <a:pt x="92933" y="52625"/>
                    </a:moveTo>
                    <a:cubicBezTo>
                      <a:pt x="70819" y="52625"/>
                      <a:pt x="52625" y="70540"/>
                      <a:pt x="52625" y="92933"/>
                    </a:cubicBezTo>
                    <a:cubicBezTo>
                      <a:pt x="52625" y="115326"/>
                      <a:pt x="70539" y="133241"/>
                      <a:pt x="92933" y="133241"/>
                    </a:cubicBezTo>
                    <a:cubicBezTo>
                      <a:pt x="115326" y="133241"/>
                      <a:pt x="133241" y="115326"/>
                      <a:pt x="133241" y="92933"/>
                    </a:cubicBezTo>
                    <a:cubicBezTo>
                      <a:pt x="133241" y="70540"/>
                      <a:pt x="115046" y="52625"/>
                      <a:pt x="92933" y="52625"/>
                    </a:cubicBezTo>
                    <a:close/>
                  </a:path>
                </a:pathLst>
              </a:custGeom>
              <a:solidFill>
                <a:srgbClr val="3F4242"/>
              </a:solidFill>
              <a:ln w="9525"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33DCC8BF-F5AD-41DB-9A61-C3DFFE342AD7}"/>
                  </a:ext>
                </a:extLst>
              </p:cNvPr>
              <p:cNvSpPr/>
              <p:nvPr/>
            </p:nvSpPr>
            <p:spPr>
              <a:xfrm>
                <a:off x="9995574" y="6917819"/>
                <a:ext cx="167951" cy="167951"/>
              </a:xfrm>
              <a:custGeom>
                <a:avLst/>
                <a:gdLst>
                  <a:gd name="connsiteX0" fmla="*/ 158154 w 167951"/>
                  <a:gd name="connsiteY0" fmla="*/ 89574 h 167951"/>
                  <a:gd name="connsiteX1" fmla="*/ 89574 w 167951"/>
                  <a:gd name="connsiteY1" fmla="*/ 158154 h 167951"/>
                  <a:gd name="connsiteX2" fmla="*/ 20994 w 167951"/>
                  <a:gd name="connsiteY2" fmla="*/ 89574 h 167951"/>
                  <a:gd name="connsiteX3" fmla="*/ 89574 w 167951"/>
                  <a:gd name="connsiteY3" fmla="*/ 20994 h 167951"/>
                  <a:gd name="connsiteX4" fmla="*/ 158154 w 167951"/>
                  <a:gd name="connsiteY4" fmla="*/ 89574 h 1679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951" h="167951">
                    <a:moveTo>
                      <a:pt x="158154" y="89574"/>
                    </a:moveTo>
                    <a:cubicBezTo>
                      <a:pt x="158154" y="127450"/>
                      <a:pt x="127450" y="158154"/>
                      <a:pt x="89574" y="158154"/>
                    </a:cubicBezTo>
                    <a:cubicBezTo>
                      <a:pt x="51698" y="158154"/>
                      <a:pt x="20994" y="127450"/>
                      <a:pt x="20994" y="89574"/>
                    </a:cubicBezTo>
                    <a:cubicBezTo>
                      <a:pt x="20994" y="51698"/>
                      <a:pt x="51698" y="20994"/>
                      <a:pt x="89574" y="20994"/>
                    </a:cubicBezTo>
                    <a:cubicBezTo>
                      <a:pt x="127450" y="20994"/>
                      <a:pt x="158154" y="51698"/>
                      <a:pt x="158154" y="89574"/>
                    </a:cubicBezTo>
                    <a:close/>
                  </a:path>
                </a:pathLst>
              </a:custGeom>
              <a:solidFill>
                <a:srgbClr val="FF5576"/>
              </a:solidFill>
              <a:ln w="9525"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id="{68768AA5-1D3A-45D6-A3F8-3637D72B9298}"/>
                  </a:ext>
                </a:extLst>
              </p:cNvPr>
              <p:cNvSpPr/>
              <p:nvPr/>
            </p:nvSpPr>
            <p:spPr>
              <a:xfrm>
                <a:off x="9995854" y="6917818"/>
                <a:ext cx="167951" cy="167951"/>
              </a:xfrm>
              <a:custGeom>
                <a:avLst/>
                <a:gdLst>
                  <a:gd name="connsiteX0" fmla="*/ 42827 w 167951"/>
                  <a:gd name="connsiteY0" fmla="*/ 111408 h 167951"/>
                  <a:gd name="connsiteX1" fmla="*/ 111408 w 167951"/>
                  <a:gd name="connsiteY1" fmla="*/ 42827 h 167951"/>
                  <a:gd name="connsiteX2" fmla="*/ 147517 w 167951"/>
                  <a:gd name="connsiteY2" fmla="*/ 53465 h 167951"/>
                  <a:gd name="connsiteX3" fmla="*/ 89574 w 167951"/>
                  <a:gd name="connsiteY3" fmla="*/ 20994 h 167951"/>
                  <a:gd name="connsiteX4" fmla="*/ 20994 w 167951"/>
                  <a:gd name="connsiteY4" fmla="*/ 89574 h 167951"/>
                  <a:gd name="connsiteX5" fmla="*/ 53465 w 167951"/>
                  <a:gd name="connsiteY5" fmla="*/ 147517 h 167951"/>
                  <a:gd name="connsiteX6" fmla="*/ 42827 w 167951"/>
                  <a:gd name="connsiteY6" fmla="*/ 111408 h 167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7951" h="167951">
                    <a:moveTo>
                      <a:pt x="42827" y="111408"/>
                    </a:moveTo>
                    <a:cubicBezTo>
                      <a:pt x="42827" y="73619"/>
                      <a:pt x="73618" y="42827"/>
                      <a:pt x="111408" y="42827"/>
                    </a:cubicBezTo>
                    <a:cubicBezTo>
                      <a:pt x="124844" y="42827"/>
                      <a:pt x="137160" y="46746"/>
                      <a:pt x="147517" y="53465"/>
                    </a:cubicBezTo>
                    <a:cubicBezTo>
                      <a:pt x="135481" y="34150"/>
                      <a:pt x="113927" y="20994"/>
                      <a:pt x="89574" y="20994"/>
                    </a:cubicBezTo>
                    <a:cubicBezTo>
                      <a:pt x="51785" y="20994"/>
                      <a:pt x="20994" y="51785"/>
                      <a:pt x="20994" y="89574"/>
                    </a:cubicBezTo>
                    <a:cubicBezTo>
                      <a:pt x="20994" y="114207"/>
                      <a:pt x="34150" y="135481"/>
                      <a:pt x="53465" y="147517"/>
                    </a:cubicBezTo>
                    <a:cubicBezTo>
                      <a:pt x="46746" y="137160"/>
                      <a:pt x="42827" y="124844"/>
                      <a:pt x="42827" y="111408"/>
                    </a:cubicBezTo>
                    <a:close/>
                  </a:path>
                </a:pathLst>
              </a:custGeom>
              <a:solidFill>
                <a:srgbClr val="FF5576"/>
              </a:solidFill>
              <a:ln w="9525" cap="flat">
                <a:no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id="{779AA775-7A4C-4491-8071-5A8713C32D1F}"/>
                  </a:ext>
                </a:extLst>
              </p:cNvPr>
              <p:cNvSpPr/>
              <p:nvPr/>
            </p:nvSpPr>
            <p:spPr>
              <a:xfrm>
                <a:off x="9975980" y="6898224"/>
                <a:ext cx="195943" cy="195943"/>
              </a:xfrm>
              <a:custGeom>
                <a:avLst/>
                <a:gdLst>
                  <a:gd name="connsiteX0" fmla="*/ 109168 w 195942"/>
                  <a:gd name="connsiteY0" fmla="*/ 197342 h 195942"/>
                  <a:gd name="connsiteX1" fmla="*/ 20994 w 195942"/>
                  <a:gd name="connsiteY1" fmla="*/ 109168 h 195942"/>
                  <a:gd name="connsiteX2" fmla="*/ 109168 w 195942"/>
                  <a:gd name="connsiteY2" fmla="*/ 20994 h 195942"/>
                  <a:gd name="connsiteX3" fmla="*/ 197343 w 195942"/>
                  <a:gd name="connsiteY3" fmla="*/ 109168 h 195942"/>
                  <a:gd name="connsiteX4" fmla="*/ 109168 w 195942"/>
                  <a:gd name="connsiteY4" fmla="*/ 197342 h 195942"/>
                  <a:gd name="connsiteX5" fmla="*/ 109168 w 195942"/>
                  <a:gd name="connsiteY5" fmla="*/ 60182 h 195942"/>
                  <a:gd name="connsiteX6" fmla="*/ 60182 w 195942"/>
                  <a:gd name="connsiteY6" fmla="*/ 109168 h 195942"/>
                  <a:gd name="connsiteX7" fmla="*/ 109168 w 195942"/>
                  <a:gd name="connsiteY7" fmla="*/ 158434 h 195942"/>
                  <a:gd name="connsiteX8" fmla="*/ 158154 w 195942"/>
                  <a:gd name="connsiteY8" fmla="*/ 109168 h 195942"/>
                  <a:gd name="connsiteX9" fmla="*/ 109168 w 195942"/>
                  <a:gd name="connsiteY9" fmla="*/ 60182 h 195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5942" h="195942">
                    <a:moveTo>
                      <a:pt x="109168" y="197342"/>
                    </a:moveTo>
                    <a:cubicBezTo>
                      <a:pt x="60742" y="197342"/>
                      <a:pt x="20994" y="157874"/>
                      <a:pt x="20994" y="109168"/>
                    </a:cubicBezTo>
                    <a:cubicBezTo>
                      <a:pt x="20994" y="60742"/>
                      <a:pt x="60462" y="20994"/>
                      <a:pt x="109168" y="20994"/>
                    </a:cubicBezTo>
                    <a:cubicBezTo>
                      <a:pt x="157594" y="20994"/>
                      <a:pt x="197343" y="60462"/>
                      <a:pt x="197343" y="109168"/>
                    </a:cubicBezTo>
                    <a:cubicBezTo>
                      <a:pt x="197343" y="157874"/>
                      <a:pt x="157874" y="197342"/>
                      <a:pt x="109168" y="197342"/>
                    </a:cubicBezTo>
                    <a:close/>
                    <a:moveTo>
                      <a:pt x="109168" y="60182"/>
                    </a:moveTo>
                    <a:cubicBezTo>
                      <a:pt x="82016" y="60182"/>
                      <a:pt x="60182" y="82296"/>
                      <a:pt x="60182" y="109168"/>
                    </a:cubicBezTo>
                    <a:cubicBezTo>
                      <a:pt x="60182" y="136040"/>
                      <a:pt x="82296" y="158434"/>
                      <a:pt x="109168" y="158434"/>
                    </a:cubicBezTo>
                    <a:cubicBezTo>
                      <a:pt x="136040" y="158434"/>
                      <a:pt x="158154" y="136320"/>
                      <a:pt x="158154" y="109168"/>
                    </a:cubicBezTo>
                    <a:cubicBezTo>
                      <a:pt x="158154" y="82016"/>
                      <a:pt x="136320" y="60182"/>
                      <a:pt x="109168" y="60182"/>
                    </a:cubicBezTo>
                    <a:close/>
                  </a:path>
                </a:pathLst>
              </a:custGeom>
              <a:solidFill>
                <a:srgbClr val="3F4242"/>
              </a:solidFill>
              <a:ln w="9525"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id="{9BFAFCF1-9442-4EF7-BE14-58A1C5228EF9}"/>
                  </a:ext>
                </a:extLst>
              </p:cNvPr>
              <p:cNvSpPr/>
              <p:nvPr/>
            </p:nvSpPr>
            <p:spPr>
              <a:xfrm>
                <a:off x="9931752" y="6694164"/>
                <a:ext cx="111967" cy="111967"/>
              </a:xfrm>
              <a:custGeom>
                <a:avLst/>
                <a:gdLst>
                  <a:gd name="connsiteX0" fmla="*/ 114487 w 111967"/>
                  <a:gd name="connsiteY0" fmla="*/ 67740 h 111967"/>
                  <a:gd name="connsiteX1" fmla="*/ 67740 w 111967"/>
                  <a:gd name="connsiteY1" fmla="*/ 114487 h 111967"/>
                  <a:gd name="connsiteX2" fmla="*/ 20994 w 111967"/>
                  <a:gd name="connsiteY2" fmla="*/ 67740 h 111967"/>
                  <a:gd name="connsiteX3" fmla="*/ 67740 w 111967"/>
                  <a:gd name="connsiteY3" fmla="*/ 20994 h 111967"/>
                  <a:gd name="connsiteX4" fmla="*/ 114487 w 111967"/>
                  <a:gd name="connsiteY4" fmla="*/ 67740 h 1119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67" h="111967">
                    <a:moveTo>
                      <a:pt x="114487" y="67740"/>
                    </a:moveTo>
                    <a:cubicBezTo>
                      <a:pt x="114487" y="93558"/>
                      <a:pt x="93558" y="114487"/>
                      <a:pt x="67740" y="114487"/>
                    </a:cubicBezTo>
                    <a:cubicBezTo>
                      <a:pt x="41923" y="114487"/>
                      <a:pt x="20994" y="93558"/>
                      <a:pt x="20994" y="67740"/>
                    </a:cubicBezTo>
                    <a:cubicBezTo>
                      <a:pt x="20994" y="41923"/>
                      <a:pt x="41923" y="20994"/>
                      <a:pt x="67740" y="20994"/>
                    </a:cubicBezTo>
                    <a:cubicBezTo>
                      <a:pt x="93558" y="20994"/>
                      <a:pt x="114487" y="41923"/>
                      <a:pt x="114487" y="67740"/>
                    </a:cubicBezTo>
                    <a:close/>
                  </a:path>
                </a:pathLst>
              </a:custGeom>
              <a:solidFill>
                <a:srgbClr val="FF5576"/>
              </a:solidFill>
              <a:ln w="9525"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id="{F67B6028-3402-4FD0-BC58-23FBA9E14848}"/>
                  </a:ext>
                </a:extLst>
              </p:cNvPr>
              <p:cNvSpPr/>
              <p:nvPr/>
            </p:nvSpPr>
            <p:spPr>
              <a:xfrm>
                <a:off x="9931752" y="6694444"/>
                <a:ext cx="111967" cy="111967"/>
              </a:xfrm>
              <a:custGeom>
                <a:avLst/>
                <a:gdLst>
                  <a:gd name="connsiteX0" fmla="*/ 34990 w 111967"/>
                  <a:gd name="connsiteY0" fmla="*/ 87055 h 111967"/>
                  <a:gd name="connsiteX1" fmla="*/ 81736 w 111967"/>
                  <a:gd name="connsiteY1" fmla="*/ 40308 h 111967"/>
                  <a:gd name="connsiteX2" fmla="*/ 111408 w 111967"/>
                  <a:gd name="connsiteY2" fmla="*/ 51225 h 111967"/>
                  <a:gd name="connsiteX3" fmla="*/ 67740 w 111967"/>
                  <a:gd name="connsiteY3" fmla="*/ 20994 h 111967"/>
                  <a:gd name="connsiteX4" fmla="*/ 20994 w 111967"/>
                  <a:gd name="connsiteY4" fmla="*/ 67740 h 111967"/>
                  <a:gd name="connsiteX5" fmla="*/ 38069 w 111967"/>
                  <a:gd name="connsiteY5" fmla="*/ 103570 h 111967"/>
                  <a:gd name="connsiteX6" fmla="*/ 34990 w 111967"/>
                  <a:gd name="connsiteY6" fmla="*/ 87055 h 111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967" h="111967">
                    <a:moveTo>
                      <a:pt x="34990" y="87055"/>
                    </a:moveTo>
                    <a:cubicBezTo>
                      <a:pt x="34990" y="61302"/>
                      <a:pt x="55984" y="40308"/>
                      <a:pt x="81736" y="40308"/>
                    </a:cubicBezTo>
                    <a:cubicBezTo>
                      <a:pt x="92933" y="40308"/>
                      <a:pt x="103290" y="44507"/>
                      <a:pt x="111408" y="51225"/>
                    </a:cubicBezTo>
                    <a:cubicBezTo>
                      <a:pt x="104690" y="33590"/>
                      <a:pt x="87894" y="20994"/>
                      <a:pt x="67740" y="20994"/>
                    </a:cubicBezTo>
                    <a:cubicBezTo>
                      <a:pt x="41988" y="20994"/>
                      <a:pt x="20994" y="41988"/>
                      <a:pt x="20994" y="67740"/>
                    </a:cubicBezTo>
                    <a:cubicBezTo>
                      <a:pt x="20994" y="82296"/>
                      <a:pt x="27712" y="95172"/>
                      <a:pt x="38069" y="103570"/>
                    </a:cubicBezTo>
                    <a:cubicBezTo>
                      <a:pt x="36109" y="98251"/>
                      <a:pt x="34990" y="92653"/>
                      <a:pt x="34990" y="87055"/>
                    </a:cubicBezTo>
                    <a:close/>
                  </a:path>
                </a:pathLst>
              </a:custGeom>
              <a:solidFill>
                <a:srgbClr val="FF5576"/>
              </a:solidFill>
              <a:ln w="9525"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id="{DB717FC4-2C04-4290-94FF-D3F0586183C0}"/>
                  </a:ext>
                </a:extLst>
              </p:cNvPr>
              <p:cNvSpPr/>
              <p:nvPr/>
            </p:nvSpPr>
            <p:spPr>
              <a:xfrm>
                <a:off x="9915797" y="6678208"/>
                <a:ext cx="139959" cy="139959"/>
              </a:xfrm>
              <a:custGeom>
                <a:avLst/>
                <a:gdLst>
                  <a:gd name="connsiteX0" fmla="*/ 83696 w 139959"/>
                  <a:gd name="connsiteY0" fmla="*/ 146397 h 139959"/>
                  <a:gd name="connsiteX1" fmla="*/ 20994 w 139959"/>
                  <a:gd name="connsiteY1" fmla="*/ 83696 h 139959"/>
                  <a:gd name="connsiteX2" fmla="*/ 83696 w 139959"/>
                  <a:gd name="connsiteY2" fmla="*/ 20994 h 139959"/>
                  <a:gd name="connsiteX3" fmla="*/ 146397 w 139959"/>
                  <a:gd name="connsiteY3" fmla="*/ 83696 h 139959"/>
                  <a:gd name="connsiteX4" fmla="*/ 83696 w 139959"/>
                  <a:gd name="connsiteY4" fmla="*/ 146397 h 139959"/>
                  <a:gd name="connsiteX5" fmla="*/ 83696 w 139959"/>
                  <a:gd name="connsiteY5" fmla="*/ 52905 h 139959"/>
                  <a:gd name="connsiteX6" fmla="*/ 52905 w 139959"/>
                  <a:gd name="connsiteY6" fmla="*/ 83696 h 139959"/>
                  <a:gd name="connsiteX7" fmla="*/ 83696 w 139959"/>
                  <a:gd name="connsiteY7" fmla="*/ 114487 h 139959"/>
                  <a:gd name="connsiteX8" fmla="*/ 114487 w 139959"/>
                  <a:gd name="connsiteY8" fmla="*/ 83696 h 139959"/>
                  <a:gd name="connsiteX9" fmla="*/ 83696 w 139959"/>
                  <a:gd name="connsiteY9" fmla="*/ 52905 h 139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9959" h="139959">
                    <a:moveTo>
                      <a:pt x="83696" y="146397"/>
                    </a:moveTo>
                    <a:cubicBezTo>
                      <a:pt x="48986" y="146397"/>
                      <a:pt x="20994" y="118405"/>
                      <a:pt x="20994" y="83696"/>
                    </a:cubicBezTo>
                    <a:cubicBezTo>
                      <a:pt x="20994" y="48986"/>
                      <a:pt x="48986" y="20994"/>
                      <a:pt x="83696" y="20994"/>
                    </a:cubicBezTo>
                    <a:cubicBezTo>
                      <a:pt x="118406" y="20994"/>
                      <a:pt x="146397" y="48986"/>
                      <a:pt x="146397" y="83696"/>
                    </a:cubicBezTo>
                    <a:cubicBezTo>
                      <a:pt x="146397" y="118405"/>
                      <a:pt x="118406" y="146397"/>
                      <a:pt x="83696" y="146397"/>
                    </a:cubicBezTo>
                    <a:close/>
                    <a:moveTo>
                      <a:pt x="83696" y="52905"/>
                    </a:moveTo>
                    <a:cubicBezTo>
                      <a:pt x="66621" y="52905"/>
                      <a:pt x="52905" y="66620"/>
                      <a:pt x="52905" y="83696"/>
                    </a:cubicBezTo>
                    <a:cubicBezTo>
                      <a:pt x="52905" y="100771"/>
                      <a:pt x="66621" y="114487"/>
                      <a:pt x="83696" y="114487"/>
                    </a:cubicBezTo>
                    <a:cubicBezTo>
                      <a:pt x="100771" y="114487"/>
                      <a:pt x="114487" y="100771"/>
                      <a:pt x="114487" y="83696"/>
                    </a:cubicBezTo>
                    <a:cubicBezTo>
                      <a:pt x="114487" y="66620"/>
                      <a:pt x="100771" y="52905"/>
                      <a:pt x="83696" y="52905"/>
                    </a:cubicBezTo>
                    <a:close/>
                  </a:path>
                </a:pathLst>
              </a:custGeom>
              <a:solidFill>
                <a:srgbClr val="3F4242"/>
              </a:solid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0FB913BA-1AB9-4D84-80E3-3AC37854EE7F}"/>
                  </a:ext>
                </a:extLst>
              </p:cNvPr>
              <p:cNvSpPr/>
              <p:nvPr/>
            </p:nvSpPr>
            <p:spPr>
              <a:xfrm>
                <a:off x="9675784" y="7023924"/>
                <a:ext cx="83976" cy="111967"/>
              </a:xfrm>
              <a:custGeom>
                <a:avLst/>
                <a:gdLst>
                  <a:gd name="connsiteX0" fmla="*/ 26473 w 83975"/>
                  <a:gd name="connsiteY0" fmla="*/ 98052 h 111967"/>
                  <a:gd name="connsiteX1" fmla="*/ 49845 w 83975"/>
                  <a:gd name="connsiteY1" fmla="*/ 26473 h 111967"/>
                  <a:gd name="connsiteX2" fmla="*/ 80180 w 83975"/>
                  <a:gd name="connsiteY2" fmla="*/ 36378 h 111967"/>
                  <a:gd name="connsiteX3" fmla="*/ 56808 w 83975"/>
                  <a:gd name="connsiteY3" fmla="*/ 107957 h 111967"/>
                </a:gdLst>
                <a:ahLst/>
                <a:cxnLst>
                  <a:cxn ang="0">
                    <a:pos x="connsiteX0" y="connsiteY0"/>
                  </a:cxn>
                  <a:cxn ang="0">
                    <a:pos x="connsiteX1" y="connsiteY1"/>
                  </a:cxn>
                  <a:cxn ang="0">
                    <a:pos x="connsiteX2" y="connsiteY2"/>
                  </a:cxn>
                  <a:cxn ang="0">
                    <a:pos x="connsiteX3" y="connsiteY3"/>
                  </a:cxn>
                </a:cxnLst>
                <a:rect l="l" t="t" r="r" b="b"/>
                <a:pathLst>
                  <a:path w="83975" h="111967">
                    <a:moveTo>
                      <a:pt x="26473" y="98052"/>
                    </a:moveTo>
                    <a:lnTo>
                      <a:pt x="49845" y="26473"/>
                    </a:lnTo>
                    <a:lnTo>
                      <a:pt x="80180" y="36378"/>
                    </a:lnTo>
                    <a:lnTo>
                      <a:pt x="56808" y="107957"/>
                    </a:lnTo>
                    <a:close/>
                  </a:path>
                </a:pathLst>
              </a:custGeom>
              <a:solidFill>
                <a:srgbClr val="3F4242"/>
              </a:solid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B4E104CC-F591-44AE-A366-ED55C73405BA}"/>
                  </a:ext>
                </a:extLst>
              </p:cNvPr>
              <p:cNvSpPr/>
              <p:nvPr/>
            </p:nvSpPr>
            <p:spPr>
              <a:xfrm>
                <a:off x="9536382" y="6857187"/>
                <a:ext cx="139959" cy="83976"/>
              </a:xfrm>
              <a:custGeom>
                <a:avLst/>
                <a:gdLst>
                  <a:gd name="connsiteX0" fmla="*/ 22517 w 139959"/>
                  <a:gd name="connsiteY0" fmla="*/ 54337 h 83975"/>
                  <a:gd name="connsiteX1" fmla="*/ 24923 w 139959"/>
                  <a:gd name="connsiteY1" fmla="*/ 22517 h 83975"/>
                  <a:gd name="connsiteX2" fmla="*/ 127919 w 139959"/>
                  <a:gd name="connsiteY2" fmla="*/ 30305 h 83975"/>
                  <a:gd name="connsiteX3" fmla="*/ 125513 w 139959"/>
                  <a:gd name="connsiteY3" fmla="*/ 62125 h 83975"/>
                </a:gdLst>
                <a:ahLst/>
                <a:cxnLst>
                  <a:cxn ang="0">
                    <a:pos x="connsiteX0" y="connsiteY0"/>
                  </a:cxn>
                  <a:cxn ang="0">
                    <a:pos x="connsiteX1" y="connsiteY1"/>
                  </a:cxn>
                  <a:cxn ang="0">
                    <a:pos x="connsiteX2" y="connsiteY2"/>
                  </a:cxn>
                  <a:cxn ang="0">
                    <a:pos x="connsiteX3" y="connsiteY3"/>
                  </a:cxn>
                </a:cxnLst>
                <a:rect l="l" t="t" r="r" b="b"/>
                <a:pathLst>
                  <a:path w="139959" h="83975">
                    <a:moveTo>
                      <a:pt x="22517" y="54337"/>
                    </a:moveTo>
                    <a:lnTo>
                      <a:pt x="24923" y="22517"/>
                    </a:lnTo>
                    <a:lnTo>
                      <a:pt x="127919" y="30305"/>
                    </a:lnTo>
                    <a:lnTo>
                      <a:pt x="125513" y="62125"/>
                    </a:lnTo>
                    <a:close/>
                  </a:path>
                </a:pathLst>
              </a:custGeom>
              <a:solidFill>
                <a:srgbClr val="3F4242"/>
              </a:solidFill>
              <a:ln w="9525" cap="flat">
                <a:no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id="{336D9C0C-DFDD-43A6-8805-8989522E1FE1}"/>
                  </a:ext>
                </a:extLst>
              </p:cNvPr>
              <p:cNvSpPr/>
              <p:nvPr/>
            </p:nvSpPr>
            <p:spPr>
              <a:xfrm>
                <a:off x="9668151" y="6678293"/>
                <a:ext cx="83976" cy="139959"/>
              </a:xfrm>
              <a:custGeom>
                <a:avLst/>
                <a:gdLst>
                  <a:gd name="connsiteX0" fmla="*/ 26189 w 83975"/>
                  <a:gd name="connsiteY0" fmla="*/ 35463 h 139959"/>
                  <a:gd name="connsiteX1" fmla="*/ 56722 w 83975"/>
                  <a:gd name="connsiteY1" fmla="*/ 26189 h 139959"/>
                  <a:gd name="connsiteX2" fmla="*/ 83242 w 83975"/>
                  <a:gd name="connsiteY2" fmla="*/ 113504 h 139959"/>
                  <a:gd name="connsiteX3" fmla="*/ 52709 w 83975"/>
                  <a:gd name="connsiteY3" fmla="*/ 122778 h 139959"/>
                </a:gdLst>
                <a:ahLst/>
                <a:cxnLst>
                  <a:cxn ang="0">
                    <a:pos x="connsiteX0" y="connsiteY0"/>
                  </a:cxn>
                  <a:cxn ang="0">
                    <a:pos x="connsiteX1" y="connsiteY1"/>
                  </a:cxn>
                  <a:cxn ang="0">
                    <a:pos x="connsiteX2" y="connsiteY2"/>
                  </a:cxn>
                  <a:cxn ang="0">
                    <a:pos x="connsiteX3" y="connsiteY3"/>
                  </a:cxn>
                </a:cxnLst>
                <a:rect l="l" t="t" r="r" b="b"/>
                <a:pathLst>
                  <a:path w="83975" h="139959">
                    <a:moveTo>
                      <a:pt x="26189" y="35463"/>
                    </a:moveTo>
                    <a:lnTo>
                      <a:pt x="56722" y="26189"/>
                    </a:lnTo>
                    <a:lnTo>
                      <a:pt x="83242" y="113504"/>
                    </a:lnTo>
                    <a:lnTo>
                      <a:pt x="52709" y="122778"/>
                    </a:lnTo>
                    <a:close/>
                  </a:path>
                </a:pathLst>
              </a:custGeom>
              <a:solidFill>
                <a:srgbClr val="3F4242"/>
              </a:solidFill>
              <a:ln w="9525" cap="flat">
                <a:no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id="{96B53C1B-2A2A-425D-AA92-1CE77002EC6B}"/>
                  </a:ext>
                </a:extLst>
              </p:cNvPr>
              <p:cNvSpPr/>
              <p:nvPr/>
            </p:nvSpPr>
            <p:spPr>
              <a:xfrm>
                <a:off x="9874505" y="6756854"/>
                <a:ext cx="111967" cy="111967"/>
              </a:xfrm>
              <a:custGeom>
                <a:avLst/>
                <a:gdLst>
                  <a:gd name="connsiteX0" fmla="*/ 28513 w 111967"/>
                  <a:gd name="connsiteY0" fmla="*/ 62782 h 111967"/>
                  <a:gd name="connsiteX1" fmla="*/ 90809 w 111967"/>
                  <a:gd name="connsiteY1" fmla="*/ 28513 h 111967"/>
                  <a:gd name="connsiteX2" fmla="*/ 106189 w 111967"/>
                  <a:gd name="connsiteY2" fmla="*/ 56473 h 111967"/>
                  <a:gd name="connsiteX3" fmla="*/ 43894 w 111967"/>
                  <a:gd name="connsiteY3" fmla="*/ 90741 h 111967"/>
                </a:gdLst>
                <a:ahLst/>
                <a:cxnLst>
                  <a:cxn ang="0">
                    <a:pos x="connsiteX0" y="connsiteY0"/>
                  </a:cxn>
                  <a:cxn ang="0">
                    <a:pos x="connsiteX1" y="connsiteY1"/>
                  </a:cxn>
                  <a:cxn ang="0">
                    <a:pos x="connsiteX2" y="connsiteY2"/>
                  </a:cxn>
                  <a:cxn ang="0">
                    <a:pos x="connsiteX3" y="connsiteY3"/>
                  </a:cxn>
                </a:cxnLst>
                <a:rect l="l" t="t" r="r" b="b"/>
                <a:pathLst>
                  <a:path w="111967" h="111967">
                    <a:moveTo>
                      <a:pt x="28513" y="62782"/>
                    </a:moveTo>
                    <a:lnTo>
                      <a:pt x="90809" y="28513"/>
                    </a:lnTo>
                    <a:lnTo>
                      <a:pt x="106189" y="56473"/>
                    </a:lnTo>
                    <a:lnTo>
                      <a:pt x="43894" y="90741"/>
                    </a:lnTo>
                    <a:close/>
                  </a:path>
                </a:pathLst>
              </a:custGeom>
              <a:solidFill>
                <a:srgbClr val="3F4242"/>
              </a:solidFill>
              <a:ln w="9525" cap="flat">
                <a:no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id="{7D173146-45A7-47AB-9B6F-7D3A8D8786B4}"/>
                  </a:ext>
                </a:extLst>
              </p:cNvPr>
              <p:cNvSpPr/>
              <p:nvPr/>
            </p:nvSpPr>
            <p:spPr>
              <a:xfrm>
                <a:off x="9892822" y="6921606"/>
                <a:ext cx="139959" cy="83976"/>
              </a:xfrm>
              <a:custGeom>
                <a:avLst/>
                <a:gdLst>
                  <a:gd name="connsiteX0" fmla="*/ 25955 w 139959"/>
                  <a:gd name="connsiteY0" fmla="*/ 56637 h 83975"/>
                  <a:gd name="connsiteX1" fmla="*/ 34724 w 139959"/>
                  <a:gd name="connsiteY1" fmla="*/ 25955 h 83975"/>
                  <a:gd name="connsiteX2" fmla="*/ 132961 w 139959"/>
                  <a:gd name="connsiteY2" fmla="*/ 54031 h 83975"/>
                  <a:gd name="connsiteX3" fmla="*/ 124192 w 139959"/>
                  <a:gd name="connsiteY3" fmla="*/ 84713 h 83975"/>
                </a:gdLst>
                <a:ahLst/>
                <a:cxnLst>
                  <a:cxn ang="0">
                    <a:pos x="connsiteX0" y="connsiteY0"/>
                  </a:cxn>
                  <a:cxn ang="0">
                    <a:pos x="connsiteX1" y="connsiteY1"/>
                  </a:cxn>
                  <a:cxn ang="0">
                    <a:pos x="connsiteX2" y="connsiteY2"/>
                  </a:cxn>
                  <a:cxn ang="0">
                    <a:pos x="connsiteX3" y="connsiteY3"/>
                  </a:cxn>
                </a:cxnLst>
                <a:rect l="l" t="t" r="r" b="b"/>
                <a:pathLst>
                  <a:path w="139959" h="83975">
                    <a:moveTo>
                      <a:pt x="25955" y="56637"/>
                    </a:moveTo>
                    <a:lnTo>
                      <a:pt x="34724" y="25955"/>
                    </a:lnTo>
                    <a:lnTo>
                      <a:pt x="132961" y="54031"/>
                    </a:lnTo>
                    <a:lnTo>
                      <a:pt x="124192" y="84713"/>
                    </a:lnTo>
                    <a:close/>
                  </a:path>
                </a:pathLst>
              </a:custGeom>
              <a:solidFill>
                <a:srgbClr val="3F4242"/>
              </a:solidFill>
              <a:ln w="9525" cap="flat">
                <a:no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id="{E201D9D3-BF9B-4AB2-84E7-3D27EC5C6858}"/>
                  </a:ext>
                </a:extLst>
              </p:cNvPr>
              <p:cNvSpPr/>
              <p:nvPr/>
            </p:nvSpPr>
            <p:spPr>
              <a:xfrm>
                <a:off x="9638118" y="7097806"/>
                <a:ext cx="111967" cy="111967"/>
              </a:xfrm>
              <a:custGeom>
                <a:avLst/>
                <a:gdLst>
                  <a:gd name="connsiteX0" fmla="*/ 114487 w 111967"/>
                  <a:gd name="connsiteY0" fmla="*/ 67740 h 111967"/>
                  <a:gd name="connsiteX1" fmla="*/ 67740 w 111967"/>
                  <a:gd name="connsiteY1" fmla="*/ 114486 h 111967"/>
                  <a:gd name="connsiteX2" fmla="*/ 20994 w 111967"/>
                  <a:gd name="connsiteY2" fmla="*/ 67740 h 111967"/>
                  <a:gd name="connsiteX3" fmla="*/ 67740 w 111967"/>
                  <a:gd name="connsiteY3" fmla="*/ 20994 h 111967"/>
                  <a:gd name="connsiteX4" fmla="*/ 114487 w 111967"/>
                  <a:gd name="connsiteY4" fmla="*/ 67740 h 1119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67" h="111967">
                    <a:moveTo>
                      <a:pt x="114487" y="67740"/>
                    </a:moveTo>
                    <a:cubicBezTo>
                      <a:pt x="114487" y="93558"/>
                      <a:pt x="93558" y="114486"/>
                      <a:pt x="67740" y="114486"/>
                    </a:cubicBezTo>
                    <a:cubicBezTo>
                      <a:pt x="41923" y="114486"/>
                      <a:pt x="20994" y="93558"/>
                      <a:pt x="20994" y="67740"/>
                    </a:cubicBezTo>
                    <a:cubicBezTo>
                      <a:pt x="20994" y="41923"/>
                      <a:pt x="41923" y="20994"/>
                      <a:pt x="67740" y="20994"/>
                    </a:cubicBezTo>
                    <a:cubicBezTo>
                      <a:pt x="93558" y="20994"/>
                      <a:pt x="114487" y="41923"/>
                      <a:pt x="114487" y="67740"/>
                    </a:cubicBezTo>
                    <a:close/>
                  </a:path>
                </a:pathLst>
              </a:custGeom>
              <a:solidFill>
                <a:srgbClr val="FF5576"/>
              </a:solidFill>
              <a:ln w="9525" cap="flat">
                <a:noFill/>
                <a:prstDash val="solid"/>
                <a:miter/>
              </a:ln>
            </p:spPr>
            <p:txBody>
              <a:bodyPr rtlCol="0" anchor="ctr"/>
              <a:lstStyle/>
              <a:p>
                <a:endParaRPr lang="en-US"/>
              </a:p>
            </p:txBody>
          </p:sp>
          <p:sp>
            <p:nvSpPr>
              <p:cNvPr id="153" name="Freeform: Shape 152">
                <a:extLst>
                  <a:ext uri="{FF2B5EF4-FFF2-40B4-BE49-F238E27FC236}">
                    <a16:creationId xmlns:a16="http://schemas.microsoft.com/office/drawing/2014/main" id="{91BE226D-C7D2-420F-A4E5-2EB3DD8963C8}"/>
                  </a:ext>
                </a:extLst>
              </p:cNvPr>
              <p:cNvSpPr/>
              <p:nvPr/>
            </p:nvSpPr>
            <p:spPr>
              <a:xfrm>
                <a:off x="9638118" y="7098086"/>
                <a:ext cx="111967" cy="111967"/>
              </a:xfrm>
              <a:custGeom>
                <a:avLst/>
                <a:gdLst>
                  <a:gd name="connsiteX0" fmla="*/ 34990 w 111967"/>
                  <a:gd name="connsiteY0" fmla="*/ 87054 h 111967"/>
                  <a:gd name="connsiteX1" fmla="*/ 81736 w 111967"/>
                  <a:gd name="connsiteY1" fmla="*/ 40308 h 111967"/>
                  <a:gd name="connsiteX2" fmla="*/ 111408 w 111967"/>
                  <a:gd name="connsiteY2" fmla="*/ 51225 h 111967"/>
                  <a:gd name="connsiteX3" fmla="*/ 67740 w 111967"/>
                  <a:gd name="connsiteY3" fmla="*/ 20994 h 111967"/>
                  <a:gd name="connsiteX4" fmla="*/ 20994 w 111967"/>
                  <a:gd name="connsiteY4" fmla="*/ 67740 h 111967"/>
                  <a:gd name="connsiteX5" fmla="*/ 38069 w 111967"/>
                  <a:gd name="connsiteY5" fmla="*/ 103570 h 111967"/>
                  <a:gd name="connsiteX6" fmla="*/ 34990 w 111967"/>
                  <a:gd name="connsiteY6" fmla="*/ 87054 h 111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967" h="111967">
                    <a:moveTo>
                      <a:pt x="34990" y="87054"/>
                    </a:moveTo>
                    <a:cubicBezTo>
                      <a:pt x="34990" y="61302"/>
                      <a:pt x="55984" y="40308"/>
                      <a:pt x="81736" y="40308"/>
                    </a:cubicBezTo>
                    <a:cubicBezTo>
                      <a:pt x="92933" y="40308"/>
                      <a:pt x="103290" y="44507"/>
                      <a:pt x="111408" y="51225"/>
                    </a:cubicBezTo>
                    <a:cubicBezTo>
                      <a:pt x="104689" y="33590"/>
                      <a:pt x="87894" y="20994"/>
                      <a:pt x="67740" y="20994"/>
                    </a:cubicBezTo>
                    <a:cubicBezTo>
                      <a:pt x="41988" y="20994"/>
                      <a:pt x="20994" y="41988"/>
                      <a:pt x="20994" y="67740"/>
                    </a:cubicBezTo>
                    <a:cubicBezTo>
                      <a:pt x="20994" y="82296"/>
                      <a:pt x="27712" y="95172"/>
                      <a:pt x="38069" y="103570"/>
                    </a:cubicBezTo>
                    <a:cubicBezTo>
                      <a:pt x="36109" y="98251"/>
                      <a:pt x="34990" y="92933"/>
                      <a:pt x="34990" y="87054"/>
                    </a:cubicBezTo>
                    <a:close/>
                  </a:path>
                </a:pathLst>
              </a:custGeom>
              <a:solidFill>
                <a:srgbClr val="FF5576"/>
              </a:solidFill>
              <a:ln w="9525" cap="flat">
                <a:noFill/>
                <a:prstDash val="solid"/>
                <a:miter/>
              </a:ln>
            </p:spPr>
            <p:txBody>
              <a:bodyPr rtlCol="0" anchor="ctr"/>
              <a:lstStyle/>
              <a:p>
                <a:endParaRPr lang="en-US"/>
              </a:p>
            </p:txBody>
          </p:sp>
          <p:sp>
            <p:nvSpPr>
              <p:cNvPr id="154" name="Freeform: Shape 153">
                <a:extLst>
                  <a:ext uri="{FF2B5EF4-FFF2-40B4-BE49-F238E27FC236}">
                    <a16:creationId xmlns:a16="http://schemas.microsoft.com/office/drawing/2014/main" id="{C9A2F09D-2861-4E1D-A7A7-B9D3B27CEECF}"/>
                  </a:ext>
                </a:extLst>
              </p:cNvPr>
              <p:cNvSpPr/>
              <p:nvPr/>
            </p:nvSpPr>
            <p:spPr>
              <a:xfrm>
                <a:off x="9622163" y="7081851"/>
                <a:ext cx="139959" cy="139959"/>
              </a:xfrm>
              <a:custGeom>
                <a:avLst/>
                <a:gdLst>
                  <a:gd name="connsiteX0" fmla="*/ 83696 w 139959"/>
                  <a:gd name="connsiteY0" fmla="*/ 146397 h 139959"/>
                  <a:gd name="connsiteX1" fmla="*/ 20994 w 139959"/>
                  <a:gd name="connsiteY1" fmla="*/ 83696 h 139959"/>
                  <a:gd name="connsiteX2" fmla="*/ 83696 w 139959"/>
                  <a:gd name="connsiteY2" fmla="*/ 20994 h 139959"/>
                  <a:gd name="connsiteX3" fmla="*/ 146397 w 139959"/>
                  <a:gd name="connsiteY3" fmla="*/ 83696 h 139959"/>
                  <a:gd name="connsiteX4" fmla="*/ 83696 w 139959"/>
                  <a:gd name="connsiteY4" fmla="*/ 146397 h 139959"/>
                  <a:gd name="connsiteX5" fmla="*/ 83696 w 139959"/>
                  <a:gd name="connsiteY5" fmla="*/ 52905 h 139959"/>
                  <a:gd name="connsiteX6" fmla="*/ 52905 w 139959"/>
                  <a:gd name="connsiteY6" fmla="*/ 83696 h 139959"/>
                  <a:gd name="connsiteX7" fmla="*/ 83696 w 139959"/>
                  <a:gd name="connsiteY7" fmla="*/ 114487 h 139959"/>
                  <a:gd name="connsiteX8" fmla="*/ 114487 w 139959"/>
                  <a:gd name="connsiteY8" fmla="*/ 83696 h 139959"/>
                  <a:gd name="connsiteX9" fmla="*/ 83696 w 139959"/>
                  <a:gd name="connsiteY9" fmla="*/ 52905 h 139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9959" h="139959">
                    <a:moveTo>
                      <a:pt x="83696" y="146397"/>
                    </a:moveTo>
                    <a:cubicBezTo>
                      <a:pt x="48986" y="146397"/>
                      <a:pt x="20994" y="118406"/>
                      <a:pt x="20994" y="83696"/>
                    </a:cubicBezTo>
                    <a:cubicBezTo>
                      <a:pt x="20994" y="48986"/>
                      <a:pt x="48986" y="20994"/>
                      <a:pt x="83696" y="20994"/>
                    </a:cubicBezTo>
                    <a:cubicBezTo>
                      <a:pt x="118405" y="20994"/>
                      <a:pt x="146397" y="48986"/>
                      <a:pt x="146397" y="83696"/>
                    </a:cubicBezTo>
                    <a:cubicBezTo>
                      <a:pt x="146397" y="118406"/>
                      <a:pt x="118126" y="146397"/>
                      <a:pt x="83696" y="146397"/>
                    </a:cubicBezTo>
                    <a:close/>
                    <a:moveTo>
                      <a:pt x="83696" y="52905"/>
                    </a:moveTo>
                    <a:cubicBezTo>
                      <a:pt x="66620" y="52905"/>
                      <a:pt x="52905" y="66620"/>
                      <a:pt x="52905" y="83696"/>
                    </a:cubicBezTo>
                    <a:cubicBezTo>
                      <a:pt x="52905" y="100771"/>
                      <a:pt x="66620" y="114487"/>
                      <a:pt x="83696" y="114487"/>
                    </a:cubicBezTo>
                    <a:cubicBezTo>
                      <a:pt x="100771" y="114487"/>
                      <a:pt x="114487" y="100771"/>
                      <a:pt x="114487" y="83696"/>
                    </a:cubicBezTo>
                    <a:cubicBezTo>
                      <a:pt x="114487" y="66620"/>
                      <a:pt x="100491" y="52905"/>
                      <a:pt x="83696" y="52905"/>
                    </a:cubicBezTo>
                    <a:close/>
                  </a:path>
                </a:pathLst>
              </a:custGeom>
              <a:solidFill>
                <a:srgbClr val="3F4242"/>
              </a:solidFill>
              <a:ln w="9525" cap="flat">
                <a:noFill/>
                <a:prstDash val="solid"/>
                <a:miter/>
              </a:ln>
            </p:spPr>
            <p:txBody>
              <a:bodyPr rtlCol="0" anchor="ctr"/>
              <a:lstStyle/>
              <a:p>
                <a:endParaRPr lang="en-US"/>
              </a:p>
            </p:txBody>
          </p:sp>
          <p:sp>
            <p:nvSpPr>
              <p:cNvPr id="155" name="Freeform: Shape 154">
                <a:extLst>
                  <a:ext uri="{FF2B5EF4-FFF2-40B4-BE49-F238E27FC236}">
                    <a16:creationId xmlns:a16="http://schemas.microsoft.com/office/drawing/2014/main" id="{F19D1012-991B-4AB3-96CE-9A72678FD74D}"/>
                  </a:ext>
                </a:extLst>
              </p:cNvPr>
              <p:cNvSpPr/>
              <p:nvPr/>
            </p:nvSpPr>
            <p:spPr>
              <a:xfrm>
                <a:off x="9778637" y="6955048"/>
                <a:ext cx="83976" cy="83976"/>
              </a:xfrm>
              <a:custGeom>
                <a:avLst/>
                <a:gdLst>
                  <a:gd name="connsiteX0" fmla="*/ 70819 w 83975"/>
                  <a:gd name="connsiteY0" fmla="*/ 45907 h 83975"/>
                  <a:gd name="connsiteX1" fmla="*/ 45907 w 83975"/>
                  <a:gd name="connsiteY1" fmla="*/ 70819 h 83975"/>
                  <a:gd name="connsiteX2" fmla="*/ 20994 w 83975"/>
                  <a:gd name="connsiteY2" fmla="*/ 45907 h 83975"/>
                  <a:gd name="connsiteX3" fmla="*/ 45907 w 83975"/>
                  <a:gd name="connsiteY3" fmla="*/ 20994 h 83975"/>
                  <a:gd name="connsiteX4" fmla="*/ 70819 w 83975"/>
                  <a:gd name="connsiteY4" fmla="*/ 45907 h 83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975" h="83975">
                    <a:moveTo>
                      <a:pt x="70819" y="45907"/>
                    </a:moveTo>
                    <a:cubicBezTo>
                      <a:pt x="70819" y="59665"/>
                      <a:pt x="59666" y="70819"/>
                      <a:pt x="45907" y="70819"/>
                    </a:cubicBezTo>
                    <a:cubicBezTo>
                      <a:pt x="32148" y="70819"/>
                      <a:pt x="20994" y="59665"/>
                      <a:pt x="20994" y="45907"/>
                    </a:cubicBezTo>
                    <a:cubicBezTo>
                      <a:pt x="20994" y="32148"/>
                      <a:pt x="32148" y="20994"/>
                      <a:pt x="45907" y="20994"/>
                    </a:cubicBezTo>
                    <a:cubicBezTo>
                      <a:pt x="59666" y="20994"/>
                      <a:pt x="70819" y="32148"/>
                      <a:pt x="70819" y="45907"/>
                    </a:cubicBezTo>
                    <a:close/>
                  </a:path>
                </a:pathLst>
              </a:custGeom>
              <a:solidFill>
                <a:srgbClr val="FF5576"/>
              </a:solidFill>
              <a:ln w="9525" cap="flat">
                <a:noFill/>
                <a:prstDash val="solid"/>
                <a:miter/>
              </a:ln>
            </p:spPr>
            <p:txBody>
              <a:bodyPr rtlCol="0" anchor="ctr"/>
              <a:lstStyle/>
              <a:p>
                <a:endParaRPr lang="en-US"/>
              </a:p>
            </p:txBody>
          </p:sp>
          <p:sp>
            <p:nvSpPr>
              <p:cNvPr id="156" name="Freeform: Shape 155">
                <a:extLst>
                  <a:ext uri="{FF2B5EF4-FFF2-40B4-BE49-F238E27FC236}">
                    <a16:creationId xmlns:a16="http://schemas.microsoft.com/office/drawing/2014/main" id="{0D9CDEDE-5C31-4E06-8720-DB6F29EC3CB0}"/>
                  </a:ext>
                </a:extLst>
              </p:cNvPr>
              <p:cNvSpPr/>
              <p:nvPr/>
            </p:nvSpPr>
            <p:spPr>
              <a:xfrm>
                <a:off x="9843018" y="6937413"/>
                <a:ext cx="27992" cy="27992"/>
              </a:xfrm>
              <a:custGeom>
                <a:avLst/>
                <a:gdLst>
                  <a:gd name="connsiteX0" fmla="*/ 34430 w 27991"/>
                  <a:gd name="connsiteY0" fmla="*/ 27712 h 27991"/>
                  <a:gd name="connsiteX1" fmla="*/ 27712 w 27991"/>
                  <a:gd name="connsiteY1" fmla="*/ 34430 h 27991"/>
                  <a:gd name="connsiteX2" fmla="*/ 20994 w 27991"/>
                  <a:gd name="connsiteY2" fmla="*/ 27712 h 27991"/>
                  <a:gd name="connsiteX3" fmla="*/ 27712 w 27991"/>
                  <a:gd name="connsiteY3" fmla="*/ 20994 h 27991"/>
                  <a:gd name="connsiteX4" fmla="*/ 34430 w 27991"/>
                  <a:gd name="connsiteY4" fmla="*/ 27712 h 279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91" h="27991">
                    <a:moveTo>
                      <a:pt x="34430" y="27712"/>
                    </a:moveTo>
                    <a:cubicBezTo>
                      <a:pt x="34430" y="31422"/>
                      <a:pt x="31422" y="34430"/>
                      <a:pt x="27712" y="34430"/>
                    </a:cubicBezTo>
                    <a:cubicBezTo>
                      <a:pt x="24002" y="34430"/>
                      <a:pt x="20994" y="31422"/>
                      <a:pt x="20994" y="27712"/>
                    </a:cubicBezTo>
                    <a:cubicBezTo>
                      <a:pt x="20994" y="24002"/>
                      <a:pt x="24002" y="20994"/>
                      <a:pt x="27712" y="20994"/>
                    </a:cubicBezTo>
                    <a:cubicBezTo>
                      <a:pt x="31422" y="20994"/>
                      <a:pt x="34430" y="24002"/>
                      <a:pt x="34430" y="27712"/>
                    </a:cubicBezTo>
                    <a:close/>
                  </a:path>
                </a:pathLst>
              </a:custGeom>
              <a:solidFill>
                <a:srgbClr val="FF5576"/>
              </a:solidFill>
              <a:ln w="9525" cap="flat">
                <a:noFill/>
                <a:prstDash val="solid"/>
                <a:miter/>
              </a:ln>
            </p:spPr>
            <p:txBody>
              <a:bodyPr rtlCol="0" anchor="ctr"/>
              <a:lstStyle/>
              <a:p>
                <a:endParaRPr lang="en-US"/>
              </a:p>
            </p:txBody>
          </p:sp>
          <p:sp>
            <p:nvSpPr>
              <p:cNvPr id="157" name="Freeform: Shape 156">
                <a:extLst>
                  <a:ext uri="{FF2B5EF4-FFF2-40B4-BE49-F238E27FC236}">
                    <a16:creationId xmlns:a16="http://schemas.microsoft.com/office/drawing/2014/main" id="{0C7BB410-1DB5-47E6-9EC4-4D7BA2A5A70D}"/>
                  </a:ext>
                </a:extLst>
              </p:cNvPr>
              <p:cNvSpPr/>
              <p:nvPr/>
            </p:nvSpPr>
            <p:spPr>
              <a:xfrm>
                <a:off x="9722374" y="6976601"/>
                <a:ext cx="55984" cy="55984"/>
              </a:xfrm>
              <a:custGeom>
                <a:avLst/>
                <a:gdLst>
                  <a:gd name="connsiteX0" fmla="*/ 52345 w 55983"/>
                  <a:gd name="connsiteY0" fmla="*/ 36669 h 55983"/>
                  <a:gd name="connsiteX1" fmla="*/ 36669 w 55983"/>
                  <a:gd name="connsiteY1" fmla="*/ 52345 h 55983"/>
                  <a:gd name="connsiteX2" fmla="*/ 20994 w 55983"/>
                  <a:gd name="connsiteY2" fmla="*/ 36669 h 55983"/>
                  <a:gd name="connsiteX3" fmla="*/ 36669 w 55983"/>
                  <a:gd name="connsiteY3" fmla="*/ 20994 h 55983"/>
                  <a:gd name="connsiteX4" fmla="*/ 52345 w 55983"/>
                  <a:gd name="connsiteY4" fmla="*/ 36669 h 559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983" h="55983">
                    <a:moveTo>
                      <a:pt x="52345" y="36669"/>
                    </a:moveTo>
                    <a:cubicBezTo>
                      <a:pt x="52345" y="45327"/>
                      <a:pt x="45327" y="52345"/>
                      <a:pt x="36669" y="52345"/>
                    </a:cubicBezTo>
                    <a:cubicBezTo>
                      <a:pt x="28012" y="52345"/>
                      <a:pt x="20994" y="45327"/>
                      <a:pt x="20994" y="36669"/>
                    </a:cubicBezTo>
                    <a:cubicBezTo>
                      <a:pt x="20994" y="28012"/>
                      <a:pt x="28012" y="20994"/>
                      <a:pt x="36669" y="20994"/>
                    </a:cubicBezTo>
                    <a:cubicBezTo>
                      <a:pt x="45327" y="20994"/>
                      <a:pt x="52345" y="28012"/>
                      <a:pt x="52345" y="36669"/>
                    </a:cubicBezTo>
                    <a:close/>
                  </a:path>
                </a:pathLst>
              </a:custGeom>
              <a:solidFill>
                <a:srgbClr val="FF5576"/>
              </a:solidFill>
              <a:ln w="9525" cap="flat">
                <a:noFill/>
                <a:prstDash val="solid"/>
                <a:miter/>
              </a:ln>
            </p:spPr>
            <p:txBody>
              <a:bodyPr rtlCol="0" anchor="ctr"/>
              <a:lstStyle/>
              <a:p>
                <a:endParaRPr lang="en-US"/>
              </a:p>
            </p:txBody>
          </p:sp>
          <p:sp>
            <p:nvSpPr>
              <p:cNvPr id="158" name="Freeform: Shape 157">
                <a:extLst>
                  <a:ext uri="{FF2B5EF4-FFF2-40B4-BE49-F238E27FC236}">
                    <a16:creationId xmlns:a16="http://schemas.microsoft.com/office/drawing/2014/main" id="{81E37552-B828-482E-8D24-EBB52488A313}"/>
                  </a:ext>
                </a:extLst>
              </p:cNvPr>
              <p:cNvSpPr/>
              <p:nvPr/>
            </p:nvSpPr>
            <p:spPr>
              <a:xfrm>
                <a:off x="9982138" y="5707731"/>
                <a:ext cx="363894" cy="363894"/>
              </a:xfrm>
              <a:custGeom>
                <a:avLst/>
                <a:gdLst>
                  <a:gd name="connsiteX0" fmla="*/ 367533 w 363893"/>
                  <a:gd name="connsiteY0" fmla="*/ 194263 h 363893"/>
                  <a:gd name="connsiteX1" fmla="*/ 194263 w 363893"/>
                  <a:gd name="connsiteY1" fmla="*/ 367533 h 363893"/>
                  <a:gd name="connsiteX2" fmla="*/ 20994 w 363893"/>
                  <a:gd name="connsiteY2" fmla="*/ 194263 h 363893"/>
                  <a:gd name="connsiteX3" fmla="*/ 194263 w 363893"/>
                  <a:gd name="connsiteY3" fmla="*/ 20994 h 363893"/>
                  <a:gd name="connsiteX4" fmla="*/ 367533 w 363893"/>
                  <a:gd name="connsiteY4" fmla="*/ 194263 h 3638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893" h="363893">
                    <a:moveTo>
                      <a:pt x="367533" y="194263"/>
                    </a:moveTo>
                    <a:cubicBezTo>
                      <a:pt x="367533" y="289957"/>
                      <a:pt x="289957" y="367533"/>
                      <a:pt x="194263" y="367533"/>
                    </a:cubicBezTo>
                    <a:cubicBezTo>
                      <a:pt x="98569" y="367533"/>
                      <a:pt x="20994" y="289958"/>
                      <a:pt x="20994" y="194263"/>
                    </a:cubicBezTo>
                    <a:cubicBezTo>
                      <a:pt x="20994" y="98569"/>
                      <a:pt x="98569" y="20994"/>
                      <a:pt x="194263" y="20994"/>
                    </a:cubicBezTo>
                    <a:cubicBezTo>
                      <a:pt x="289957" y="20994"/>
                      <a:pt x="367533" y="98569"/>
                      <a:pt x="367533" y="194263"/>
                    </a:cubicBezTo>
                    <a:close/>
                  </a:path>
                </a:pathLst>
              </a:custGeom>
              <a:solidFill>
                <a:srgbClr val="FF5576"/>
              </a:solidFill>
              <a:ln w="9525" cap="flat">
                <a:noFill/>
                <a:prstDash val="solid"/>
                <a:miter/>
              </a:ln>
            </p:spPr>
            <p:txBody>
              <a:bodyPr rtlCol="0" anchor="ctr"/>
              <a:lstStyle/>
              <a:p>
                <a:endParaRPr lang="en-US"/>
              </a:p>
            </p:txBody>
          </p:sp>
          <p:sp>
            <p:nvSpPr>
              <p:cNvPr id="159" name="Freeform: Shape 158">
                <a:extLst>
                  <a:ext uri="{FF2B5EF4-FFF2-40B4-BE49-F238E27FC236}">
                    <a16:creationId xmlns:a16="http://schemas.microsoft.com/office/drawing/2014/main" id="{87E9C9A7-8CD6-4347-9A39-E97C5FF2F0EE}"/>
                  </a:ext>
                </a:extLst>
              </p:cNvPr>
              <p:cNvSpPr/>
              <p:nvPr/>
            </p:nvSpPr>
            <p:spPr>
              <a:xfrm>
                <a:off x="9982217" y="5708001"/>
                <a:ext cx="363894" cy="279918"/>
              </a:xfrm>
              <a:custGeom>
                <a:avLst/>
                <a:gdLst>
                  <a:gd name="connsiteX0" fmla="*/ 45268 w 363893"/>
                  <a:gd name="connsiteY0" fmla="*/ 194554 h 279918"/>
                  <a:gd name="connsiteX1" fmla="*/ 259406 w 363893"/>
                  <a:gd name="connsiteY1" fmla="*/ 75588 h 279918"/>
                  <a:gd name="connsiteX2" fmla="*/ 362695 w 363893"/>
                  <a:gd name="connsiteY2" fmla="*/ 157325 h 279918"/>
                  <a:gd name="connsiteX3" fmla="*/ 241771 w 363893"/>
                  <a:gd name="connsiteY3" fmla="*/ 27722 h 279918"/>
                  <a:gd name="connsiteX4" fmla="*/ 27633 w 363893"/>
                  <a:gd name="connsiteY4" fmla="*/ 146688 h 279918"/>
                  <a:gd name="connsiteX5" fmla="*/ 43308 w 363893"/>
                  <a:gd name="connsiteY5" fmla="*/ 279089 h 279918"/>
                  <a:gd name="connsiteX6" fmla="*/ 45268 w 363893"/>
                  <a:gd name="connsiteY6" fmla="*/ 194554 h 279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3893" h="279918">
                    <a:moveTo>
                      <a:pt x="45268" y="194554"/>
                    </a:moveTo>
                    <a:cubicBezTo>
                      <a:pt x="71580" y="102461"/>
                      <a:pt x="167312" y="49276"/>
                      <a:pt x="259406" y="75588"/>
                    </a:cubicBezTo>
                    <a:cubicBezTo>
                      <a:pt x="305032" y="88745"/>
                      <a:pt x="341142" y="118976"/>
                      <a:pt x="362695" y="157325"/>
                    </a:cubicBezTo>
                    <a:cubicBezTo>
                      <a:pt x="349539" y="97142"/>
                      <a:pt x="305312" y="45637"/>
                      <a:pt x="241771" y="27722"/>
                    </a:cubicBezTo>
                    <a:cubicBezTo>
                      <a:pt x="149678" y="1410"/>
                      <a:pt x="53945" y="54595"/>
                      <a:pt x="27633" y="146688"/>
                    </a:cubicBezTo>
                    <a:cubicBezTo>
                      <a:pt x="14477" y="192874"/>
                      <a:pt x="21475" y="240180"/>
                      <a:pt x="43308" y="279089"/>
                    </a:cubicBezTo>
                    <a:cubicBezTo>
                      <a:pt x="37430" y="251937"/>
                      <a:pt x="37150" y="223105"/>
                      <a:pt x="45268" y="194554"/>
                    </a:cubicBezTo>
                    <a:close/>
                  </a:path>
                </a:pathLst>
              </a:custGeom>
              <a:solidFill>
                <a:srgbClr val="FF5576"/>
              </a:solidFill>
              <a:ln w="9525"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id="{4575E74D-EDF5-4DB1-A171-DA74539EB3EC}"/>
                  </a:ext>
                </a:extLst>
              </p:cNvPr>
              <p:cNvSpPr/>
              <p:nvPr/>
            </p:nvSpPr>
            <p:spPr>
              <a:xfrm>
                <a:off x="9962977" y="5688549"/>
                <a:ext cx="419878" cy="419878"/>
              </a:xfrm>
              <a:custGeom>
                <a:avLst/>
                <a:gdLst>
                  <a:gd name="connsiteX0" fmla="*/ 160520 w 419877"/>
                  <a:gd name="connsiteY0" fmla="*/ 398471 h 419877"/>
                  <a:gd name="connsiteX1" fmla="*/ 28399 w 419877"/>
                  <a:gd name="connsiteY1" fmla="*/ 160541 h 419877"/>
                  <a:gd name="connsiteX2" fmla="*/ 266329 w 419877"/>
                  <a:gd name="connsiteY2" fmla="*/ 28419 h 419877"/>
                  <a:gd name="connsiteX3" fmla="*/ 398451 w 419877"/>
                  <a:gd name="connsiteY3" fmla="*/ 266350 h 419877"/>
                  <a:gd name="connsiteX4" fmla="*/ 160520 w 419877"/>
                  <a:gd name="connsiteY4" fmla="*/ 398471 h 419877"/>
                  <a:gd name="connsiteX5" fmla="*/ 255692 w 419877"/>
                  <a:gd name="connsiteY5" fmla="*/ 65648 h 419877"/>
                  <a:gd name="connsiteX6" fmla="*/ 65348 w 419877"/>
                  <a:gd name="connsiteY6" fmla="*/ 171457 h 419877"/>
                  <a:gd name="connsiteX7" fmla="*/ 171157 w 419877"/>
                  <a:gd name="connsiteY7" fmla="*/ 361802 h 419877"/>
                  <a:gd name="connsiteX8" fmla="*/ 361501 w 419877"/>
                  <a:gd name="connsiteY8" fmla="*/ 255993 h 419877"/>
                  <a:gd name="connsiteX9" fmla="*/ 255692 w 419877"/>
                  <a:gd name="connsiteY9" fmla="*/ 65648 h 419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9877" h="419877">
                    <a:moveTo>
                      <a:pt x="160520" y="398471"/>
                    </a:moveTo>
                    <a:cubicBezTo>
                      <a:pt x="58630" y="369360"/>
                      <a:pt x="-713" y="262711"/>
                      <a:pt x="28399" y="160541"/>
                    </a:cubicBezTo>
                    <a:cubicBezTo>
                      <a:pt x="57510" y="58370"/>
                      <a:pt x="164159" y="-692"/>
                      <a:pt x="266329" y="28419"/>
                    </a:cubicBezTo>
                    <a:cubicBezTo>
                      <a:pt x="368219" y="57531"/>
                      <a:pt x="427562" y="164180"/>
                      <a:pt x="398451" y="266350"/>
                    </a:cubicBezTo>
                    <a:cubicBezTo>
                      <a:pt x="369339" y="368520"/>
                      <a:pt x="262410" y="427863"/>
                      <a:pt x="160520" y="398471"/>
                    </a:cubicBezTo>
                    <a:close/>
                    <a:moveTo>
                      <a:pt x="255692" y="65648"/>
                    </a:moveTo>
                    <a:cubicBezTo>
                      <a:pt x="173956" y="42415"/>
                      <a:pt x="88581" y="89721"/>
                      <a:pt x="65348" y="171457"/>
                    </a:cubicBezTo>
                    <a:cubicBezTo>
                      <a:pt x="42115" y="253194"/>
                      <a:pt x="89421" y="338569"/>
                      <a:pt x="171157" y="361802"/>
                    </a:cubicBezTo>
                    <a:cubicBezTo>
                      <a:pt x="252893" y="385035"/>
                      <a:pt x="338268" y="337729"/>
                      <a:pt x="361501" y="255993"/>
                    </a:cubicBezTo>
                    <a:cubicBezTo>
                      <a:pt x="384735" y="174257"/>
                      <a:pt x="337149" y="88882"/>
                      <a:pt x="255692" y="65648"/>
                    </a:cubicBezTo>
                    <a:close/>
                  </a:path>
                </a:pathLst>
              </a:custGeom>
              <a:solidFill>
                <a:srgbClr val="3F4242"/>
              </a:solidFill>
              <a:ln w="9525" cap="flat">
                <a:noFill/>
                <a:prstDash val="solid"/>
                <a:miter/>
              </a:ln>
            </p:spPr>
            <p:txBody>
              <a:bodyPr rtlCol="0" anchor="ctr"/>
              <a:lstStyle/>
              <a:p>
                <a:endParaRPr lang="en-US"/>
              </a:p>
            </p:txBody>
          </p:sp>
          <p:sp>
            <p:nvSpPr>
              <p:cNvPr id="161" name="Freeform: Shape 160">
                <a:extLst>
                  <a:ext uri="{FF2B5EF4-FFF2-40B4-BE49-F238E27FC236}">
                    <a16:creationId xmlns:a16="http://schemas.microsoft.com/office/drawing/2014/main" id="{C5E2A981-3E12-4EE4-8414-8F04944EC4A3}"/>
                  </a:ext>
                </a:extLst>
              </p:cNvPr>
              <p:cNvSpPr/>
              <p:nvPr/>
            </p:nvSpPr>
            <p:spPr>
              <a:xfrm>
                <a:off x="10056036" y="5471480"/>
                <a:ext cx="167951" cy="167951"/>
              </a:xfrm>
              <a:custGeom>
                <a:avLst/>
                <a:gdLst>
                  <a:gd name="connsiteX0" fmla="*/ 156474 w 167951"/>
                  <a:gd name="connsiteY0" fmla="*/ 88734 h 167951"/>
                  <a:gd name="connsiteX1" fmla="*/ 88734 w 167951"/>
                  <a:gd name="connsiteY1" fmla="*/ 156474 h 167951"/>
                  <a:gd name="connsiteX2" fmla="*/ 20994 w 167951"/>
                  <a:gd name="connsiteY2" fmla="*/ 88734 h 167951"/>
                  <a:gd name="connsiteX3" fmla="*/ 88734 w 167951"/>
                  <a:gd name="connsiteY3" fmla="*/ 20994 h 167951"/>
                  <a:gd name="connsiteX4" fmla="*/ 156474 w 167951"/>
                  <a:gd name="connsiteY4" fmla="*/ 88734 h 1679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951" h="167951">
                    <a:moveTo>
                      <a:pt x="156474" y="88734"/>
                    </a:moveTo>
                    <a:cubicBezTo>
                      <a:pt x="156474" y="126146"/>
                      <a:pt x="126146" y="156474"/>
                      <a:pt x="88734" y="156474"/>
                    </a:cubicBezTo>
                    <a:cubicBezTo>
                      <a:pt x="51322" y="156474"/>
                      <a:pt x="20994" y="126146"/>
                      <a:pt x="20994" y="88734"/>
                    </a:cubicBezTo>
                    <a:cubicBezTo>
                      <a:pt x="20994" y="51322"/>
                      <a:pt x="51322" y="20994"/>
                      <a:pt x="88734" y="20994"/>
                    </a:cubicBezTo>
                    <a:cubicBezTo>
                      <a:pt x="126146" y="20994"/>
                      <a:pt x="156474" y="51322"/>
                      <a:pt x="156474" y="88734"/>
                    </a:cubicBezTo>
                    <a:close/>
                  </a:path>
                </a:pathLst>
              </a:custGeom>
              <a:solidFill>
                <a:srgbClr val="FF5576"/>
              </a:solidFill>
              <a:ln w="9525" cap="flat">
                <a:noFill/>
                <a:prstDash val="solid"/>
                <a:miter/>
              </a:ln>
            </p:spPr>
            <p:txBody>
              <a:bodyPr rtlCol="0" anchor="ctr"/>
              <a:lstStyle/>
              <a:p>
                <a:endParaRPr lang="en-US"/>
              </a:p>
            </p:txBody>
          </p:sp>
          <p:sp>
            <p:nvSpPr>
              <p:cNvPr id="162" name="Freeform: Shape 161">
                <a:extLst>
                  <a:ext uri="{FF2B5EF4-FFF2-40B4-BE49-F238E27FC236}">
                    <a16:creationId xmlns:a16="http://schemas.microsoft.com/office/drawing/2014/main" id="{85312775-236F-4211-814A-EFD8A1D88460}"/>
                  </a:ext>
                </a:extLst>
              </p:cNvPr>
              <p:cNvSpPr/>
              <p:nvPr/>
            </p:nvSpPr>
            <p:spPr>
              <a:xfrm>
                <a:off x="10055951" y="5471914"/>
                <a:ext cx="167951" cy="139959"/>
              </a:xfrm>
              <a:custGeom>
                <a:avLst/>
                <a:gdLst>
                  <a:gd name="connsiteX0" fmla="*/ 38434 w 167951"/>
                  <a:gd name="connsiteY0" fmla="*/ 96699 h 139959"/>
                  <a:gd name="connsiteX1" fmla="*/ 122129 w 167951"/>
                  <a:gd name="connsiteY1" fmla="*/ 50232 h 139959"/>
                  <a:gd name="connsiteX2" fmla="*/ 153760 w 167951"/>
                  <a:gd name="connsiteY2" fmla="*/ 70106 h 139959"/>
                  <a:gd name="connsiteX3" fmla="*/ 107294 w 167951"/>
                  <a:gd name="connsiteY3" fmla="*/ 23640 h 139959"/>
                  <a:gd name="connsiteX4" fmla="*/ 23598 w 167951"/>
                  <a:gd name="connsiteY4" fmla="*/ 70106 h 139959"/>
                  <a:gd name="connsiteX5" fmla="*/ 38714 w 167951"/>
                  <a:gd name="connsiteY5" fmla="*/ 133928 h 139959"/>
                  <a:gd name="connsiteX6" fmla="*/ 38434 w 167951"/>
                  <a:gd name="connsiteY6" fmla="*/ 96699 h 139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7951" h="139959">
                    <a:moveTo>
                      <a:pt x="38434" y="96699"/>
                    </a:moveTo>
                    <a:cubicBezTo>
                      <a:pt x="48791" y="60589"/>
                      <a:pt x="86300" y="39875"/>
                      <a:pt x="122129" y="50232"/>
                    </a:cubicBezTo>
                    <a:cubicBezTo>
                      <a:pt x="134726" y="53871"/>
                      <a:pt x="145363" y="60869"/>
                      <a:pt x="153760" y="70106"/>
                    </a:cubicBezTo>
                    <a:cubicBezTo>
                      <a:pt x="147602" y="48273"/>
                      <a:pt x="130807" y="30078"/>
                      <a:pt x="107294" y="23640"/>
                    </a:cubicBezTo>
                    <a:cubicBezTo>
                      <a:pt x="71184" y="13283"/>
                      <a:pt x="33675" y="34277"/>
                      <a:pt x="23598" y="70106"/>
                    </a:cubicBezTo>
                    <a:cubicBezTo>
                      <a:pt x="16880" y="93339"/>
                      <a:pt x="23598" y="117412"/>
                      <a:pt x="38714" y="133928"/>
                    </a:cubicBezTo>
                    <a:cubicBezTo>
                      <a:pt x="35354" y="121891"/>
                      <a:pt x="34795" y="109295"/>
                      <a:pt x="38434" y="96699"/>
                    </a:cubicBezTo>
                    <a:close/>
                  </a:path>
                </a:pathLst>
              </a:custGeom>
              <a:solidFill>
                <a:srgbClr val="FF5576"/>
              </a:solidFill>
              <a:ln w="9525" cap="flat">
                <a:noFill/>
                <a:prstDash val="solid"/>
                <a:miter/>
              </a:ln>
            </p:spPr>
            <p:txBody>
              <a:bodyPr rtlCol="0" anchor="ctr"/>
              <a:lstStyle/>
              <a:p>
                <a:endParaRPr lang="en-US"/>
              </a:p>
            </p:txBody>
          </p:sp>
          <p:sp>
            <p:nvSpPr>
              <p:cNvPr id="163" name="Freeform: Shape 162">
                <a:extLst>
                  <a:ext uri="{FF2B5EF4-FFF2-40B4-BE49-F238E27FC236}">
                    <a16:creationId xmlns:a16="http://schemas.microsoft.com/office/drawing/2014/main" id="{468480BD-3B30-4D3C-AF7A-E8913EB91D15}"/>
                  </a:ext>
                </a:extLst>
              </p:cNvPr>
              <p:cNvSpPr/>
              <p:nvPr/>
            </p:nvSpPr>
            <p:spPr>
              <a:xfrm>
                <a:off x="10036618" y="5452184"/>
                <a:ext cx="195943" cy="195943"/>
              </a:xfrm>
              <a:custGeom>
                <a:avLst/>
                <a:gdLst>
                  <a:gd name="connsiteX0" fmla="*/ 84080 w 195942"/>
                  <a:gd name="connsiteY0" fmla="*/ 191726 h 195942"/>
                  <a:gd name="connsiteX1" fmla="*/ 24457 w 195942"/>
                  <a:gd name="connsiteY1" fmla="*/ 84238 h 195942"/>
                  <a:gd name="connsiteX2" fmla="*/ 131946 w 195942"/>
                  <a:gd name="connsiteY2" fmla="*/ 24335 h 195942"/>
                  <a:gd name="connsiteX3" fmla="*/ 191848 w 195942"/>
                  <a:gd name="connsiteY3" fmla="*/ 131824 h 195942"/>
                  <a:gd name="connsiteX4" fmla="*/ 84080 w 195942"/>
                  <a:gd name="connsiteY4" fmla="*/ 191726 h 195942"/>
                  <a:gd name="connsiteX5" fmla="*/ 121309 w 195942"/>
                  <a:gd name="connsiteY5" fmla="*/ 61564 h 195942"/>
                  <a:gd name="connsiteX6" fmla="*/ 61406 w 195942"/>
                  <a:gd name="connsiteY6" fmla="*/ 94875 h 195942"/>
                  <a:gd name="connsiteX7" fmla="*/ 94717 w 195942"/>
                  <a:gd name="connsiteY7" fmla="*/ 154777 h 195942"/>
                  <a:gd name="connsiteX8" fmla="*/ 154619 w 195942"/>
                  <a:gd name="connsiteY8" fmla="*/ 121467 h 195942"/>
                  <a:gd name="connsiteX9" fmla="*/ 121309 w 195942"/>
                  <a:gd name="connsiteY9" fmla="*/ 61564 h 195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5942" h="195942">
                    <a:moveTo>
                      <a:pt x="84080" y="191726"/>
                    </a:moveTo>
                    <a:cubicBezTo>
                      <a:pt x="37893" y="178570"/>
                      <a:pt x="11021" y="130424"/>
                      <a:pt x="24457" y="84238"/>
                    </a:cubicBezTo>
                    <a:cubicBezTo>
                      <a:pt x="37613" y="38051"/>
                      <a:pt x="85759" y="11179"/>
                      <a:pt x="131946" y="24335"/>
                    </a:cubicBezTo>
                    <a:cubicBezTo>
                      <a:pt x="178132" y="37491"/>
                      <a:pt x="205005" y="85637"/>
                      <a:pt x="191848" y="131824"/>
                    </a:cubicBezTo>
                    <a:cubicBezTo>
                      <a:pt x="178692" y="178290"/>
                      <a:pt x="130267" y="204883"/>
                      <a:pt x="84080" y="191726"/>
                    </a:cubicBezTo>
                    <a:close/>
                    <a:moveTo>
                      <a:pt x="121309" y="61564"/>
                    </a:moveTo>
                    <a:cubicBezTo>
                      <a:pt x="95556" y="54287"/>
                      <a:pt x="68684" y="69122"/>
                      <a:pt x="61406" y="94875"/>
                    </a:cubicBezTo>
                    <a:cubicBezTo>
                      <a:pt x="54129" y="120627"/>
                      <a:pt x="68964" y="147499"/>
                      <a:pt x="94717" y="154777"/>
                    </a:cubicBezTo>
                    <a:cubicBezTo>
                      <a:pt x="120469" y="162055"/>
                      <a:pt x="147341" y="147219"/>
                      <a:pt x="154619" y="121467"/>
                    </a:cubicBezTo>
                    <a:cubicBezTo>
                      <a:pt x="162177" y="95715"/>
                      <a:pt x="147061" y="68842"/>
                      <a:pt x="121309" y="61564"/>
                    </a:cubicBezTo>
                    <a:close/>
                  </a:path>
                </a:pathLst>
              </a:custGeom>
              <a:solidFill>
                <a:srgbClr val="3F4242"/>
              </a:solidFill>
              <a:ln w="9525" cap="flat">
                <a:noFill/>
                <a:prstDash val="solid"/>
                <a:miter/>
              </a:ln>
            </p:spPr>
            <p:txBody>
              <a:bodyPr rtlCol="0" anchor="ctr"/>
              <a:lstStyle/>
              <a:p>
                <a:endParaRPr lang="en-US"/>
              </a:p>
            </p:txBody>
          </p:sp>
          <p:sp>
            <p:nvSpPr>
              <p:cNvPr id="164" name="Freeform: Shape 163">
                <a:extLst>
                  <a:ext uri="{FF2B5EF4-FFF2-40B4-BE49-F238E27FC236}">
                    <a16:creationId xmlns:a16="http://schemas.microsoft.com/office/drawing/2014/main" id="{F86DB671-55E8-4797-A982-6B6E6E159353}"/>
                  </a:ext>
                </a:extLst>
              </p:cNvPr>
              <p:cNvSpPr/>
              <p:nvPr/>
            </p:nvSpPr>
            <p:spPr>
              <a:xfrm>
                <a:off x="9779477" y="5682259"/>
                <a:ext cx="167951" cy="167951"/>
              </a:xfrm>
              <a:custGeom>
                <a:avLst/>
                <a:gdLst>
                  <a:gd name="connsiteX0" fmla="*/ 156474 w 167951"/>
                  <a:gd name="connsiteY0" fmla="*/ 88734 h 167951"/>
                  <a:gd name="connsiteX1" fmla="*/ 88734 w 167951"/>
                  <a:gd name="connsiteY1" fmla="*/ 156474 h 167951"/>
                  <a:gd name="connsiteX2" fmla="*/ 20994 w 167951"/>
                  <a:gd name="connsiteY2" fmla="*/ 88734 h 167951"/>
                  <a:gd name="connsiteX3" fmla="*/ 88734 w 167951"/>
                  <a:gd name="connsiteY3" fmla="*/ 20994 h 167951"/>
                  <a:gd name="connsiteX4" fmla="*/ 156474 w 167951"/>
                  <a:gd name="connsiteY4" fmla="*/ 88734 h 1679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951" h="167951">
                    <a:moveTo>
                      <a:pt x="156474" y="88734"/>
                    </a:moveTo>
                    <a:cubicBezTo>
                      <a:pt x="156474" y="126146"/>
                      <a:pt x="126146" y="156474"/>
                      <a:pt x="88734" y="156474"/>
                    </a:cubicBezTo>
                    <a:cubicBezTo>
                      <a:pt x="51322" y="156474"/>
                      <a:pt x="20994" y="126146"/>
                      <a:pt x="20994" y="88734"/>
                    </a:cubicBezTo>
                    <a:cubicBezTo>
                      <a:pt x="20994" y="51322"/>
                      <a:pt x="51322" y="20994"/>
                      <a:pt x="88734" y="20994"/>
                    </a:cubicBezTo>
                    <a:cubicBezTo>
                      <a:pt x="126146" y="20994"/>
                      <a:pt x="156474" y="51322"/>
                      <a:pt x="156474" y="88734"/>
                    </a:cubicBezTo>
                    <a:close/>
                  </a:path>
                </a:pathLst>
              </a:custGeom>
              <a:solidFill>
                <a:srgbClr val="FF5576"/>
              </a:solidFill>
              <a:ln w="9525" cap="flat">
                <a:noFill/>
                <a:prstDash val="solid"/>
                <a:miter/>
              </a:ln>
            </p:spPr>
            <p:txBody>
              <a:bodyPr rtlCol="0" anchor="ctr"/>
              <a:lstStyle/>
              <a:p>
                <a:endParaRPr lang="en-US"/>
              </a:p>
            </p:txBody>
          </p:sp>
          <p:sp>
            <p:nvSpPr>
              <p:cNvPr id="165" name="Freeform: Shape 164">
                <a:extLst>
                  <a:ext uri="{FF2B5EF4-FFF2-40B4-BE49-F238E27FC236}">
                    <a16:creationId xmlns:a16="http://schemas.microsoft.com/office/drawing/2014/main" id="{B112BE62-55D5-4BEB-9F57-95CCC8A0247F}"/>
                  </a:ext>
                </a:extLst>
              </p:cNvPr>
              <p:cNvSpPr/>
              <p:nvPr/>
            </p:nvSpPr>
            <p:spPr>
              <a:xfrm>
                <a:off x="9779392" y="5682412"/>
                <a:ext cx="167951" cy="139959"/>
              </a:xfrm>
              <a:custGeom>
                <a:avLst/>
                <a:gdLst>
                  <a:gd name="connsiteX0" fmla="*/ 38434 w 167951"/>
                  <a:gd name="connsiteY0" fmla="*/ 96698 h 139959"/>
                  <a:gd name="connsiteX1" fmla="*/ 122129 w 167951"/>
                  <a:gd name="connsiteY1" fmla="*/ 50232 h 139959"/>
                  <a:gd name="connsiteX2" fmla="*/ 153760 w 167951"/>
                  <a:gd name="connsiteY2" fmla="*/ 70106 h 139959"/>
                  <a:gd name="connsiteX3" fmla="*/ 107293 w 167951"/>
                  <a:gd name="connsiteY3" fmla="*/ 23640 h 139959"/>
                  <a:gd name="connsiteX4" fmla="*/ 23598 w 167951"/>
                  <a:gd name="connsiteY4" fmla="*/ 70106 h 139959"/>
                  <a:gd name="connsiteX5" fmla="*/ 38714 w 167951"/>
                  <a:gd name="connsiteY5" fmla="*/ 133928 h 139959"/>
                  <a:gd name="connsiteX6" fmla="*/ 38434 w 167951"/>
                  <a:gd name="connsiteY6" fmla="*/ 96698 h 139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7951" h="139959">
                    <a:moveTo>
                      <a:pt x="38434" y="96698"/>
                    </a:moveTo>
                    <a:cubicBezTo>
                      <a:pt x="48791" y="60589"/>
                      <a:pt x="86300" y="39875"/>
                      <a:pt x="122129" y="50232"/>
                    </a:cubicBezTo>
                    <a:cubicBezTo>
                      <a:pt x="134726" y="53871"/>
                      <a:pt x="145362" y="60869"/>
                      <a:pt x="153760" y="70106"/>
                    </a:cubicBezTo>
                    <a:cubicBezTo>
                      <a:pt x="147602" y="48273"/>
                      <a:pt x="130807" y="30078"/>
                      <a:pt x="107293" y="23640"/>
                    </a:cubicBezTo>
                    <a:cubicBezTo>
                      <a:pt x="71184" y="13283"/>
                      <a:pt x="33675" y="34277"/>
                      <a:pt x="23598" y="70106"/>
                    </a:cubicBezTo>
                    <a:cubicBezTo>
                      <a:pt x="16880" y="93340"/>
                      <a:pt x="23598" y="117413"/>
                      <a:pt x="38714" y="133928"/>
                    </a:cubicBezTo>
                    <a:cubicBezTo>
                      <a:pt x="35354" y="122171"/>
                      <a:pt x="35075" y="109575"/>
                      <a:pt x="38434" y="96698"/>
                    </a:cubicBezTo>
                    <a:close/>
                  </a:path>
                </a:pathLst>
              </a:custGeom>
              <a:solidFill>
                <a:srgbClr val="FF5576"/>
              </a:solidFill>
              <a:ln w="9525" cap="flat">
                <a:noFill/>
                <a:prstDash val="solid"/>
                <a:miter/>
              </a:ln>
            </p:spPr>
            <p:txBody>
              <a:bodyPr rtlCol="0" anchor="ctr"/>
              <a:lstStyle/>
              <a:p>
                <a:endParaRPr lang="en-US"/>
              </a:p>
            </p:txBody>
          </p:sp>
          <p:sp>
            <p:nvSpPr>
              <p:cNvPr id="166" name="Freeform: Shape 165">
                <a:extLst>
                  <a:ext uri="{FF2B5EF4-FFF2-40B4-BE49-F238E27FC236}">
                    <a16:creationId xmlns:a16="http://schemas.microsoft.com/office/drawing/2014/main" id="{8ABD651F-589C-47CC-BFA8-04C0ED381F45}"/>
                  </a:ext>
                </a:extLst>
              </p:cNvPr>
              <p:cNvSpPr/>
              <p:nvPr/>
            </p:nvSpPr>
            <p:spPr>
              <a:xfrm>
                <a:off x="9760338" y="5662962"/>
                <a:ext cx="195943" cy="195943"/>
              </a:xfrm>
              <a:custGeom>
                <a:avLst/>
                <a:gdLst>
                  <a:gd name="connsiteX0" fmla="*/ 84080 w 195942"/>
                  <a:gd name="connsiteY0" fmla="*/ 191727 h 195942"/>
                  <a:gd name="connsiteX1" fmla="*/ 24457 w 195942"/>
                  <a:gd name="connsiteY1" fmla="*/ 84238 h 195942"/>
                  <a:gd name="connsiteX2" fmla="*/ 131946 w 195942"/>
                  <a:gd name="connsiteY2" fmla="*/ 24335 h 195942"/>
                  <a:gd name="connsiteX3" fmla="*/ 191848 w 195942"/>
                  <a:gd name="connsiteY3" fmla="*/ 131824 h 195942"/>
                  <a:gd name="connsiteX4" fmla="*/ 84080 w 195942"/>
                  <a:gd name="connsiteY4" fmla="*/ 191727 h 195942"/>
                  <a:gd name="connsiteX5" fmla="*/ 121309 w 195942"/>
                  <a:gd name="connsiteY5" fmla="*/ 61564 h 195942"/>
                  <a:gd name="connsiteX6" fmla="*/ 61406 w 195942"/>
                  <a:gd name="connsiteY6" fmla="*/ 94875 h 195942"/>
                  <a:gd name="connsiteX7" fmla="*/ 94717 w 195942"/>
                  <a:gd name="connsiteY7" fmla="*/ 154777 h 195942"/>
                  <a:gd name="connsiteX8" fmla="*/ 154619 w 195942"/>
                  <a:gd name="connsiteY8" fmla="*/ 121467 h 195942"/>
                  <a:gd name="connsiteX9" fmla="*/ 121309 w 195942"/>
                  <a:gd name="connsiteY9" fmla="*/ 61564 h 195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5942" h="195942">
                    <a:moveTo>
                      <a:pt x="84080" y="191727"/>
                    </a:moveTo>
                    <a:cubicBezTo>
                      <a:pt x="37893" y="178570"/>
                      <a:pt x="11021" y="130424"/>
                      <a:pt x="24457" y="84238"/>
                    </a:cubicBezTo>
                    <a:cubicBezTo>
                      <a:pt x="37613" y="38051"/>
                      <a:pt x="85759" y="11179"/>
                      <a:pt x="131946" y="24335"/>
                    </a:cubicBezTo>
                    <a:cubicBezTo>
                      <a:pt x="178132" y="37491"/>
                      <a:pt x="205004" y="85637"/>
                      <a:pt x="191848" y="131824"/>
                    </a:cubicBezTo>
                    <a:cubicBezTo>
                      <a:pt x="178412" y="178010"/>
                      <a:pt x="129986" y="204883"/>
                      <a:pt x="84080" y="191727"/>
                    </a:cubicBezTo>
                    <a:close/>
                    <a:moveTo>
                      <a:pt x="121309" y="61564"/>
                    </a:moveTo>
                    <a:cubicBezTo>
                      <a:pt x="95556" y="54287"/>
                      <a:pt x="68684" y="69122"/>
                      <a:pt x="61406" y="94875"/>
                    </a:cubicBezTo>
                    <a:cubicBezTo>
                      <a:pt x="54128" y="120627"/>
                      <a:pt x="68964" y="147499"/>
                      <a:pt x="94717" y="154777"/>
                    </a:cubicBezTo>
                    <a:cubicBezTo>
                      <a:pt x="120469" y="162055"/>
                      <a:pt x="147341" y="147219"/>
                      <a:pt x="154619" y="121467"/>
                    </a:cubicBezTo>
                    <a:cubicBezTo>
                      <a:pt x="161897" y="95715"/>
                      <a:pt x="147061" y="68842"/>
                      <a:pt x="121309" y="61564"/>
                    </a:cubicBezTo>
                    <a:close/>
                  </a:path>
                </a:pathLst>
              </a:custGeom>
              <a:solidFill>
                <a:srgbClr val="3F4242"/>
              </a:solidFill>
              <a:ln w="9525" cap="flat">
                <a:noFill/>
                <a:prstDash val="solid"/>
                <a:miter/>
              </a:ln>
            </p:spPr>
            <p:txBody>
              <a:bodyPr rtlCol="0" anchor="ctr"/>
              <a:lstStyle/>
              <a:p>
                <a:endParaRPr lang="en-US"/>
              </a:p>
            </p:txBody>
          </p:sp>
          <p:sp>
            <p:nvSpPr>
              <p:cNvPr id="167" name="Freeform: Shape 166">
                <a:extLst>
                  <a:ext uri="{FF2B5EF4-FFF2-40B4-BE49-F238E27FC236}">
                    <a16:creationId xmlns:a16="http://schemas.microsoft.com/office/drawing/2014/main" id="{AE708D0F-E7EF-406A-8B4A-7FA997123E4D}"/>
                  </a:ext>
                </a:extLst>
              </p:cNvPr>
              <p:cNvSpPr/>
              <p:nvPr/>
            </p:nvSpPr>
            <p:spPr>
              <a:xfrm>
                <a:off x="10381581" y="5991289"/>
                <a:ext cx="195943" cy="195943"/>
              </a:xfrm>
              <a:custGeom>
                <a:avLst/>
                <a:gdLst>
                  <a:gd name="connsiteX0" fmla="*/ 186706 w 195942"/>
                  <a:gd name="connsiteY0" fmla="*/ 103850 h 195942"/>
                  <a:gd name="connsiteX1" fmla="*/ 103850 w 195942"/>
                  <a:gd name="connsiteY1" fmla="*/ 186706 h 195942"/>
                  <a:gd name="connsiteX2" fmla="*/ 20994 w 195942"/>
                  <a:gd name="connsiteY2" fmla="*/ 103850 h 195942"/>
                  <a:gd name="connsiteX3" fmla="*/ 103850 w 195942"/>
                  <a:gd name="connsiteY3" fmla="*/ 20994 h 195942"/>
                  <a:gd name="connsiteX4" fmla="*/ 186706 w 195942"/>
                  <a:gd name="connsiteY4" fmla="*/ 103850 h 1959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942" h="195942">
                    <a:moveTo>
                      <a:pt x="186706" y="103850"/>
                    </a:moveTo>
                    <a:cubicBezTo>
                      <a:pt x="186706" y="149610"/>
                      <a:pt x="149610" y="186706"/>
                      <a:pt x="103850" y="186706"/>
                    </a:cubicBezTo>
                    <a:cubicBezTo>
                      <a:pt x="58090" y="186706"/>
                      <a:pt x="20994" y="149610"/>
                      <a:pt x="20994" y="103850"/>
                    </a:cubicBezTo>
                    <a:cubicBezTo>
                      <a:pt x="20994" y="58090"/>
                      <a:pt x="58090" y="20994"/>
                      <a:pt x="103850" y="20994"/>
                    </a:cubicBezTo>
                    <a:cubicBezTo>
                      <a:pt x="149610" y="20994"/>
                      <a:pt x="186706" y="58090"/>
                      <a:pt x="186706" y="103850"/>
                    </a:cubicBezTo>
                    <a:close/>
                  </a:path>
                </a:pathLst>
              </a:custGeom>
              <a:solidFill>
                <a:srgbClr val="FF5576"/>
              </a:solidFill>
              <a:ln w="9525" cap="flat">
                <a:noFill/>
                <a:prstDash val="solid"/>
                <a:miter/>
              </a:ln>
            </p:spPr>
            <p:txBody>
              <a:bodyPr rtlCol="0" anchor="ctr"/>
              <a:lstStyle/>
              <a:p>
                <a:endParaRPr lang="en-US"/>
              </a:p>
            </p:txBody>
          </p:sp>
          <p:sp>
            <p:nvSpPr>
              <p:cNvPr id="168" name="Freeform: Shape 167">
                <a:extLst>
                  <a:ext uri="{FF2B5EF4-FFF2-40B4-BE49-F238E27FC236}">
                    <a16:creationId xmlns:a16="http://schemas.microsoft.com/office/drawing/2014/main" id="{9E13123D-E128-4A19-A326-F7EABA7C9D5B}"/>
                  </a:ext>
                </a:extLst>
              </p:cNvPr>
              <p:cNvSpPr/>
              <p:nvPr/>
            </p:nvSpPr>
            <p:spPr>
              <a:xfrm>
                <a:off x="10381798" y="5991147"/>
                <a:ext cx="195943" cy="167951"/>
              </a:xfrm>
              <a:custGeom>
                <a:avLst/>
                <a:gdLst>
                  <a:gd name="connsiteX0" fmla="*/ 42051 w 195942"/>
                  <a:gd name="connsiteY0" fmla="*/ 113789 h 167951"/>
                  <a:gd name="connsiteX1" fmla="*/ 144502 w 195942"/>
                  <a:gd name="connsiteY1" fmla="*/ 56965 h 167951"/>
                  <a:gd name="connsiteX2" fmla="*/ 183130 w 195942"/>
                  <a:gd name="connsiteY2" fmla="*/ 81038 h 167951"/>
                  <a:gd name="connsiteX3" fmla="*/ 126587 w 195942"/>
                  <a:gd name="connsiteY3" fmla="*/ 24215 h 167951"/>
                  <a:gd name="connsiteX4" fmla="*/ 24137 w 195942"/>
                  <a:gd name="connsiteY4" fmla="*/ 81038 h 167951"/>
                  <a:gd name="connsiteX5" fmla="*/ 42611 w 195942"/>
                  <a:gd name="connsiteY5" fmla="*/ 159135 h 167951"/>
                  <a:gd name="connsiteX6" fmla="*/ 42051 w 195942"/>
                  <a:gd name="connsiteY6" fmla="*/ 113789 h 167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942" h="167951">
                    <a:moveTo>
                      <a:pt x="42051" y="113789"/>
                    </a:moveTo>
                    <a:cubicBezTo>
                      <a:pt x="54648" y="69841"/>
                      <a:pt x="100554" y="44369"/>
                      <a:pt x="144502" y="56965"/>
                    </a:cubicBezTo>
                    <a:cubicBezTo>
                      <a:pt x="159897" y="61444"/>
                      <a:pt x="173053" y="70121"/>
                      <a:pt x="183130" y="81038"/>
                    </a:cubicBezTo>
                    <a:cubicBezTo>
                      <a:pt x="175573" y="54446"/>
                      <a:pt x="154858" y="32332"/>
                      <a:pt x="126587" y="24215"/>
                    </a:cubicBezTo>
                    <a:cubicBezTo>
                      <a:pt x="82639" y="11618"/>
                      <a:pt x="36733" y="37091"/>
                      <a:pt x="24137" y="81038"/>
                    </a:cubicBezTo>
                    <a:cubicBezTo>
                      <a:pt x="16019" y="109590"/>
                      <a:pt x="24137" y="138701"/>
                      <a:pt x="42611" y="159135"/>
                    </a:cubicBezTo>
                    <a:cubicBezTo>
                      <a:pt x="38133" y="144859"/>
                      <a:pt x="37573" y="129464"/>
                      <a:pt x="42051" y="113789"/>
                    </a:cubicBezTo>
                    <a:close/>
                  </a:path>
                </a:pathLst>
              </a:custGeom>
              <a:solidFill>
                <a:srgbClr val="FF5576"/>
              </a:solid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A7053217-EDCE-41DD-95F1-A3118F1587F0}"/>
                  </a:ext>
                </a:extLst>
              </p:cNvPr>
              <p:cNvSpPr/>
              <p:nvPr/>
            </p:nvSpPr>
            <p:spPr>
              <a:xfrm>
                <a:off x="10357948" y="5967656"/>
                <a:ext cx="251927" cy="251927"/>
              </a:xfrm>
              <a:custGeom>
                <a:avLst/>
                <a:gdLst>
                  <a:gd name="connsiteX0" fmla="*/ 98091 w 251926"/>
                  <a:gd name="connsiteY0" fmla="*/ 229653 h 251926"/>
                  <a:gd name="connsiteX1" fmla="*/ 25032 w 251926"/>
                  <a:gd name="connsiteY1" fmla="*/ 98091 h 251926"/>
                  <a:gd name="connsiteX2" fmla="*/ 156594 w 251926"/>
                  <a:gd name="connsiteY2" fmla="*/ 25032 h 251926"/>
                  <a:gd name="connsiteX3" fmla="*/ 229653 w 251926"/>
                  <a:gd name="connsiteY3" fmla="*/ 156594 h 251926"/>
                  <a:gd name="connsiteX4" fmla="*/ 98091 w 251926"/>
                  <a:gd name="connsiteY4" fmla="*/ 229653 h 251926"/>
                  <a:gd name="connsiteX5" fmla="*/ 143718 w 251926"/>
                  <a:gd name="connsiteY5" fmla="*/ 70379 h 251926"/>
                  <a:gd name="connsiteX6" fmla="*/ 70379 w 251926"/>
                  <a:gd name="connsiteY6" fmla="*/ 111247 h 251926"/>
                  <a:gd name="connsiteX7" fmla="*/ 110967 w 251926"/>
                  <a:gd name="connsiteY7" fmla="*/ 184586 h 251926"/>
                  <a:gd name="connsiteX8" fmla="*/ 184306 w 251926"/>
                  <a:gd name="connsiteY8" fmla="*/ 143718 h 251926"/>
                  <a:gd name="connsiteX9" fmla="*/ 143718 w 251926"/>
                  <a:gd name="connsiteY9" fmla="*/ 70379 h 251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1926" h="251926">
                    <a:moveTo>
                      <a:pt x="98091" y="229653"/>
                    </a:moveTo>
                    <a:cubicBezTo>
                      <a:pt x="41828" y="213697"/>
                      <a:pt x="9077" y="154634"/>
                      <a:pt x="25032" y="98091"/>
                    </a:cubicBezTo>
                    <a:cubicBezTo>
                      <a:pt x="40988" y="41827"/>
                      <a:pt x="100051" y="9077"/>
                      <a:pt x="156594" y="25032"/>
                    </a:cubicBezTo>
                    <a:cubicBezTo>
                      <a:pt x="212858" y="40988"/>
                      <a:pt x="245608" y="100050"/>
                      <a:pt x="229653" y="156594"/>
                    </a:cubicBezTo>
                    <a:cubicBezTo>
                      <a:pt x="213418" y="213137"/>
                      <a:pt x="154635" y="245888"/>
                      <a:pt x="98091" y="229653"/>
                    </a:cubicBezTo>
                    <a:close/>
                    <a:moveTo>
                      <a:pt x="143718" y="70379"/>
                    </a:moveTo>
                    <a:cubicBezTo>
                      <a:pt x="112367" y="61422"/>
                      <a:pt x="79336" y="79616"/>
                      <a:pt x="70379" y="111247"/>
                    </a:cubicBezTo>
                    <a:cubicBezTo>
                      <a:pt x="61422" y="142598"/>
                      <a:pt x="79617" y="175628"/>
                      <a:pt x="110967" y="184586"/>
                    </a:cubicBezTo>
                    <a:cubicBezTo>
                      <a:pt x="142318" y="193543"/>
                      <a:pt x="175349" y="175348"/>
                      <a:pt x="184306" y="143718"/>
                    </a:cubicBezTo>
                    <a:cubicBezTo>
                      <a:pt x="193263" y="112367"/>
                      <a:pt x="175069" y="79336"/>
                      <a:pt x="143718" y="70379"/>
                    </a:cubicBezTo>
                    <a:close/>
                  </a:path>
                </a:pathLst>
              </a:custGeom>
              <a:solidFill>
                <a:srgbClr val="3F4242"/>
              </a:solid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C2DF63AB-186A-44A5-9289-491D7B7E99DE}"/>
                  </a:ext>
                </a:extLst>
              </p:cNvPr>
              <p:cNvSpPr/>
              <p:nvPr/>
            </p:nvSpPr>
            <p:spPr>
              <a:xfrm>
                <a:off x="10389699" y="5704092"/>
                <a:ext cx="139959" cy="139959"/>
              </a:xfrm>
              <a:custGeom>
                <a:avLst/>
                <a:gdLst>
                  <a:gd name="connsiteX0" fmla="*/ 134081 w 139959"/>
                  <a:gd name="connsiteY0" fmla="*/ 77537 h 139959"/>
                  <a:gd name="connsiteX1" fmla="*/ 77537 w 139959"/>
                  <a:gd name="connsiteY1" fmla="*/ 134081 h 139959"/>
                  <a:gd name="connsiteX2" fmla="*/ 20994 w 139959"/>
                  <a:gd name="connsiteY2" fmla="*/ 77537 h 139959"/>
                  <a:gd name="connsiteX3" fmla="*/ 77537 w 139959"/>
                  <a:gd name="connsiteY3" fmla="*/ 20994 h 139959"/>
                  <a:gd name="connsiteX4" fmla="*/ 134081 w 139959"/>
                  <a:gd name="connsiteY4" fmla="*/ 77537 h 1399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959" h="139959">
                    <a:moveTo>
                      <a:pt x="134081" y="77537"/>
                    </a:moveTo>
                    <a:cubicBezTo>
                      <a:pt x="134081" y="108766"/>
                      <a:pt x="108766" y="134081"/>
                      <a:pt x="77537" y="134081"/>
                    </a:cubicBezTo>
                    <a:cubicBezTo>
                      <a:pt x="46309" y="134081"/>
                      <a:pt x="20994" y="108765"/>
                      <a:pt x="20994" y="77537"/>
                    </a:cubicBezTo>
                    <a:cubicBezTo>
                      <a:pt x="20994" y="46309"/>
                      <a:pt x="46309" y="20994"/>
                      <a:pt x="77537" y="20994"/>
                    </a:cubicBezTo>
                    <a:cubicBezTo>
                      <a:pt x="108766" y="20994"/>
                      <a:pt x="134081" y="46310"/>
                      <a:pt x="134081" y="77537"/>
                    </a:cubicBezTo>
                    <a:close/>
                  </a:path>
                </a:pathLst>
              </a:custGeom>
              <a:solidFill>
                <a:srgbClr val="FF5576"/>
              </a:solidFill>
              <a:ln w="9525" cap="flat">
                <a:noFill/>
                <a:prstDash val="solid"/>
                <a:miter/>
              </a:ln>
            </p:spPr>
            <p:txBody>
              <a:bodyPr rtlCol="0" anchor="ctr"/>
              <a:lstStyle/>
              <a:p>
                <a:endParaRPr lang="en-US"/>
              </a:p>
            </p:txBody>
          </p:sp>
          <p:sp>
            <p:nvSpPr>
              <p:cNvPr id="171" name="Freeform: Shape 170">
                <a:extLst>
                  <a:ext uri="{FF2B5EF4-FFF2-40B4-BE49-F238E27FC236}">
                    <a16:creationId xmlns:a16="http://schemas.microsoft.com/office/drawing/2014/main" id="{E054356F-EB3E-4D9B-B9AC-FD66782D9F9B}"/>
                  </a:ext>
                </a:extLst>
              </p:cNvPr>
              <p:cNvSpPr/>
              <p:nvPr/>
            </p:nvSpPr>
            <p:spPr>
              <a:xfrm>
                <a:off x="10389847" y="5704097"/>
                <a:ext cx="139959" cy="111967"/>
              </a:xfrm>
              <a:custGeom>
                <a:avLst/>
                <a:gdLst>
                  <a:gd name="connsiteX0" fmla="*/ 32882 w 139959"/>
                  <a:gd name="connsiteY0" fmla="*/ 89289 h 111967"/>
                  <a:gd name="connsiteX1" fmla="*/ 102582 w 139959"/>
                  <a:gd name="connsiteY1" fmla="*/ 50380 h 111967"/>
                  <a:gd name="connsiteX2" fmla="*/ 133373 w 139959"/>
                  <a:gd name="connsiteY2" fmla="*/ 72774 h 111967"/>
                  <a:gd name="connsiteX3" fmla="*/ 92785 w 139959"/>
                  <a:gd name="connsiteY3" fmla="*/ 23228 h 111967"/>
                  <a:gd name="connsiteX4" fmla="*/ 23085 w 139959"/>
                  <a:gd name="connsiteY4" fmla="*/ 62137 h 111967"/>
                  <a:gd name="connsiteX5" fmla="*/ 31202 w 139959"/>
                  <a:gd name="connsiteY5" fmla="*/ 109443 h 111967"/>
                  <a:gd name="connsiteX6" fmla="*/ 32882 w 139959"/>
                  <a:gd name="connsiteY6" fmla="*/ 89289 h 111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959" h="111967">
                    <a:moveTo>
                      <a:pt x="32882" y="89289"/>
                    </a:moveTo>
                    <a:cubicBezTo>
                      <a:pt x="41560" y="59338"/>
                      <a:pt x="72631" y="41983"/>
                      <a:pt x="102582" y="50380"/>
                    </a:cubicBezTo>
                    <a:cubicBezTo>
                      <a:pt x="115738" y="54019"/>
                      <a:pt x="126095" y="62417"/>
                      <a:pt x="133373" y="72774"/>
                    </a:cubicBezTo>
                    <a:cubicBezTo>
                      <a:pt x="131413" y="50100"/>
                      <a:pt x="116018" y="29667"/>
                      <a:pt x="92785" y="23228"/>
                    </a:cubicBezTo>
                    <a:cubicBezTo>
                      <a:pt x="62833" y="14551"/>
                      <a:pt x="31483" y="31906"/>
                      <a:pt x="23085" y="62137"/>
                    </a:cubicBezTo>
                    <a:cubicBezTo>
                      <a:pt x="18326" y="78932"/>
                      <a:pt x="21965" y="96007"/>
                      <a:pt x="31202" y="109443"/>
                    </a:cubicBezTo>
                    <a:cubicBezTo>
                      <a:pt x="30643" y="102725"/>
                      <a:pt x="30923" y="96007"/>
                      <a:pt x="32882" y="89289"/>
                    </a:cubicBezTo>
                    <a:close/>
                  </a:path>
                </a:pathLst>
              </a:custGeom>
              <a:solidFill>
                <a:srgbClr val="FF5576"/>
              </a:solidFill>
              <a:ln w="9525" cap="flat">
                <a:noFill/>
                <a:prstDash val="solid"/>
                <a:miter/>
              </a:ln>
            </p:spPr>
            <p:txBody>
              <a:bodyPr rtlCol="0" anchor="ctr"/>
              <a:lstStyle/>
              <a:p>
                <a:endParaRPr lang="en-US"/>
              </a:p>
            </p:txBody>
          </p:sp>
          <p:sp>
            <p:nvSpPr>
              <p:cNvPr id="172" name="Freeform: Shape 171">
                <a:extLst>
                  <a:ext uri="{FF2B5EF4-FFF2-40B4-BE49-F238E27FC236}">
                    <a16:creationId xmlns:a16="http://schemas.microsoft.com/office/drawing/2014/main" id="{DC4EAB97-5CA8-4600-9C59-4FC9283AFD6C}"/>
                  </a:ext>
                </a:extLst>
              </p:cNvPr>
              <p:cNvSpPr/>
              <p:nvPr/>
            </p:nvSpPr>
            <p:spPr>
              <a:xfrm>
                <a:off x="10370273" y="5684947"/>
                <a:ext cx="167951" cy="167951"/>
              </a:xfrm>
              <a:custGeom>
                <a:avLst/>
                <a:gdLst>
                  <a:gd name="connsiteX0" fmla="*/ 75969 w 167951"/>
                  <a:gd name="connsiteY0" fmla="*/ 169462 h 167951"/>
                  <a:gd name="connsiteX1" fmla="*/ 23904 w 167951"/>
                  <a:gd name="connsiteY1" fmla="*/ 75969 h 167951"/>
                  <a:gd name="connsiteX2" fmla="*/ 117397 w 167951"/>
                  <a:gd name="connsiteY2" fmla="*/ 23904 h 167951"/>
                  <a:gd name="connsiteX3" fmla="*/ 169462 w 167951"/>
                  <a:gd name="connsiteY3" fmla="*/ 117397 h 167951"/>
                  <a:gd name="connsiteX4" fmla="*/ 75969 w 167951"/>
                  <a:gd name="connsiteY4" fmla="*/ 169462 h 167951"/>
                  <a:gd name="connsiteX5" fmla="*/ 107040 w 167951"/>
                  <a:gd name="connsiteY5" fmla="*/ 60854 h 167951"/>
                  <a:gd name="connsiteX6" fmla="*/ 61134 w 167951"/>
                  <a:gd name="connsiteY6" fmla="*/ 86326 h 167951"/>
                  <a:gd name="connsiteX7" fmla="*/ 86606 w 167951"/>
                  <a:gd name="connsiteY7" fmla="*/ 132233 h 167951"/>
                  <a:gd name="connsiteX8" fmla="*/ 132513 w 167951"/>
                  <a:gd name="connsiteY8" fmla="*/ 106760 h 167951"/>
                  <a:gd name="connsiteX9" fmla="*/ 107040 w 167951"/>
                  <a:gd name="connsiteY9" fmla="*/ 60854 h 167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951" h="167951">
                    <a:moveTo>
                      <a:pt x="75969" y="169462"/>
                    </a:moveTo>
                    <a:cubicBezTo>
                      <a:pt x="35941" y="157985"/>
                      <a:pt x="12428" y="115997"/>
                      <a:pt x="23904" y="75969"/>
                    </a:cubicBezTo>
                    <a:cubicBezTo>
                      <a:pt x="35381" y="35941"/>
                      <a:pt x="77369" y="12428"/>
                      <a:pt x="117397" y="23904"/>
                    </a:cubicBezTo>
                    <a:cubicBezTo>
                      <a:pt x="157426" y="35381"/>
                      <a:pt x="180939" y="77369"/>
                      <a:pt x="169462" y="117397"/>
                    </a:cubicBezTo>
                    <a:cubicBezTo>
                      <a:pt x="158265" y="157705"/>
                      <a:pt x="116278" y="180938"/>
                      <a:pt x="75969" y="169462"/>
                    </a:cubicBezTo>
                    <a:close/>
                    <a:moveTo>
                      <a:pt x="107040" y="60854"/>
                    </a:moveTo>
                    <a:cubicBezTo>
                      <a:pt x="87446" y="55255"/>
                      <a:pt x="66732" y="66732"/>
                      <a:pt x="61134" y="86326"/>
                    </a:cubicBezTo>
                    <a:cubicBezTo>
                      <a:pt x="55535" y="105920"/>
                      <a:pt x="67012" y="126634"/>
                      <a:pt x="86606" y="132233"/>
                    </a:cubicBezTo>
                    <a:cubicBezTo>
                      <a:pt x="106201" y="137831"/>
                      <a:pt x="126914" y="126354"/>
                      <a:pt x="132513" y="106760"/>
                    </a:cubicBezTo>
                    <a:cubicBezTo>
                      <a:pt x="138111" y="87166"/>
                      <a:pt x="126914" y="66452"/>
                      <a:pt x="107040" y="60854"/>
                    </a:cubicBezTo>
                    <a:close/>
                  </a:path>
                </a:pathLst>
              </a:custGeom>
              <a:solidFill>
                <a:srgbClr val="3F4242"/>
              </a:solidFill>
              <a:ln w="9525" cap="flat">
                <a:noFill/>
                <a:prstDash val="solid"/>
                <a:miter/>
              </a:ln>
            </p:spPr>
            <p:txBody>
              <a:bodyPr rtlCol="0" anchor="ctr"/>
              <a:lstStyle/>
              <a:p>
                <a:endParaRPr lang="en-US"/>
              </a:p>
            </p:txBody>
          </p:sp>
          <p:sp>
            <p:nvSpPr>
              <p:cNvPr id="173" name="Freeform: Shape 172">
                <a:extLst>
                  <a:ext uri="{FF2B5EF4-FFF2-40B4-BE49-F238E27FC236}">
                    <a16:creationId xmlns:a16="http://schemas.microsoft.com/office/drawing/2014/main" id="{8E5613F1-44B4-441B-B32F-E85F7C1AA8BC}"/>
                  </a:ext>
                </a:extLst>
              </p:cNvPr>
              <p:cNvSpPr/>
              <p:nvPr/>
            </p:nvSpPr>
            <p:spPr>
              <a:xfrm>
                <a:off x="9973566" y="5995987"/>
                <a:ext cx="139959" cy="139959"/>
              </a:xfrm>
              <a:custGeom>
                <a:avLst/>
                <a:gdLst>
                  <a:gd name="connsiteX0" fmla="*/ 29146 w 139959"/>
                  <a:gd name="connsiteY0" fmla="*/ 104550 h 139959"/>
                  <a:gd name="connsiteX1" fmla="*/ 80043 w 139959"/>
                  <a:gd name="connsiteY1" fmla="*/ 29146 h 139959"/>
                  <a:gd name="connsiteX2" fmla="*/ 112060 w 139959"/>
                  <a:gd name="connsiteY2" fmla="*/ 50758 h 139959"/>
                  <a:gd name="connsiteX3" fmla="*/ 61164 w 139959"/>
                  <a:gd name="connsiteY3" fmla="*/ 126161 h 139959"/>
                </a:gdLst>
                <a:ahLst/>
                <a:cxnLst>
                  <a:cxn ang="0">
                    <a:pos x="connsiteX0" y="connsiteY0"/>
                  </a:cxn>
                  <a:cxn ang="0">
                    <a:pos x="connsiteX1" y="connsiteY1"/>
                  </a:cxn>
                  <a:cxn ang="0">
                    <a:pos x="connsiteX2" y="connsiteY2"/>
                  </a:cxn>
                  <a:cxn ang="0">
                    <a:pos x="connsiteX3" y="connsiteY3"/>
                  </a:cxn>
                </a:cxnLst>
                <a:rect l="l" t="t" r="r" b="b"/>
                <a:pathLst>
                  <a:path w="139959" h="139959">
                    <a:moveTo>
                      <a:pt x="29146" y="104550"/>
                    </a:moveTo>
                    <a:lnTo>
                      <a:pt x="80043" y="29146"/>
                    </a:lnTo>
                    <a:lnTo>
                      <a:pt x="112060" y="50758"/>
                    </a:lnTo>
                    <a:lnTo>
                      <a:pt x="61164" y="126161"/>
                    </a:lnTo>
                    <a:close/>
                  </a:path>
                </a:pathLst>
              </a:custGeom>
              <a:solidFill>
                <a:srgbClr val="3F4242"/>
              </a:solidFill>
              <a:ln w="9525" cap="flat">
                <a:noFill/>
                <a:prstDash val="solid"/>
                <a:miter/>
              </a:ln>
            </p:spPr>
            <p:txBody>
              <a:bodyPr rtlCol="0" anchor="ctr"/>
              <a:lstStyle/>
              <a:p>
                <a:endParaRPr lang="en-US"/>
              </a:p>
            </p:txBody>
          </p:sp>
          <p:sp>
            <p:nvSpPr>
              <p:cNvPr id="174" name="Freeform: Shape 173">
                <a:extLst>
                  <a:ext uri="{FF2B5EF4-FFF2-40B4-BE49-F238E27FC236}">
                    <a16:creationId xmlns:a16="http://schemas.microsoft.com/office/drawing/2014/main" id="{4588C780-DACF-4132-825A-4F83E13CA2C4}"/>
                  </a:ext>
                </a:extLst>
              </p:cNvPr>
              <p:cNvSpPr/>
              <p:nvPr/>
            </p:nvSpPr>
            <p:spPr>
              <a:xfrm>
                <a:off x="9878697" y="5746347"/>
                <a:ext cx="167951" cy="111967"/>
              </a:xfrm>
              <a:custGeom>
                <a:avLst/>
                <a:gdLst>
                  <a:gd name="connsiteX0" fmla="*/ 26965 w 167951"/>
                  <a:gd name="connsiteY0" fmla="*/ 63204 h 111967"/>
                  <a:gd name="connsiteX1" fmla="*/ 40342 w 167951"/>
                  <a:gd name="connsiteY1" fmla="*/ 26965 h 111967"/>
                  <a:gd name="connsiteX2" fmla="*/ 157198 w 167951"/>
                  <a:gd name="connsiteY2" fmla="*/ 70101 h 111967"/>
                  <a:gd name="connsiteX3" fmla="*/ 143821 w 167951"/>
                  <a:gd name="connsiteY3" fmla="*/ 106340 h 111967"/>
                </a:gdLst>
                <a:ahLst/>
                <a:cxnLst>
                  <a:cxn ang="0">
                    <a:pos x="connsiteX0" y="connsiteY0"/>
                  </a:cxn>
                  <a:cxn ang="0">
                    <a:pos x="connsiteX1" y="connsiteY1"/>
                  </a:cxn>
                  <a:cxn ang="0">
                    <a:pos x="connsiteX2" y="connsiteY2"/>
                  </a:cxn>
                  <a:cxn ang="0">
                    <a:pos x="connsiteX3" y="connsiteY3"/>
                  </a:cxn>
                </a:cxnLst>
                <a:rect l="l" t="t" r="r" b="b"/>
                <a:pathLst>
                  <a:path w="167951" h="111967">
                    <a:moveTo>
                      <a:pt x="26965" y="63204"/>
                    </a:moveTo>
                    <a:lnTo>
                      <a:pt x="40342" y="26965"/>
                    </a:lnTo>
                    <a:lnTo>
                      <a:pt x="157198" y="70101"/>
                    </a:lnTo>
                    <a:lnTo>
                      <a:pt x="143821" y="106340"/>
                    </a:lnTo>
                    <a:close/>
                  </a:path>
                </a:pathLst>
              </a:custGeom>
              <a:solidFill>
                <a:srgbClr val="3F4242"/>
              </a:solidFill>
              <a:ln w="9525" cap="flat">
                <a:noFill/>
                <a:prstDash val="solid"/>
                <a:miter/>
              </a:ln>
            </p:spPr>
            <p:txBody>
              <a:bodyPr rtlCol="0" anchor="ctr"/>
              <a:lstStyle/>
              <a:p>
                <a:endParaRPr lang="en-US"/>
              </a:p>
            </p:txBody>
          </p:sp>
          <p:sp>
            <p:nvSpPr>
              <p:cNvPr id="175" name="Freeform: Shape 174">
                <a:extLst>
                  <a:ext uri="{FF2B5EF4-FFF2-40B4-BE49-F238E27FC236}">
                    <a16:creationId xmlns:a16="http://schemas.microsoft.com/office/drawing/2014/main" id="{5594206D-9DAE-4D64-BCD5-55FB5CF69DC3}"/>
                  </a:ext>
                </a:extLst>
              </p:cNvPr>
              <p:cNvSpPr/>
              <p:nvPr/>
            </p:nvSpPr>
            <p:spPr>
              <a:xfrm>
                <a:off x="10107326" y="5602509"/>
                <a:ext cx="55984" cy="139959"/>
              </a:xfrm>
              <a:custGeom>
                <a:avLst/>
                <a:gdLst>
                  <a:gd name="connsiteX0" fmla="*/ 21342 w 55983"/>
                  <a:gd name="connsiteY0" fmla="*/ 21987 h 139959"/>
                  <a:gd name="connsiteX1" fmla="*/ 59965 w 55983"/>
                  <a:gd name="connsiteY1" fmla="*/ 21342 h 139959"/>
                  <a:gd name="connsiteX2" fmla="*/ 61807 w 55983"/>
                  <a:gd name="connsiteY2" fmla="*/ 131614 h 139959"/>
                  <a:gd name="connsiteX3" fmla="*/ 23184 w 55983"/>
                  <a:gd name="connsiteY3" fmla="*/ 132259 h 139959"/>
                </a:gdLst>
                <a:ahLst/>
                <a:cxnLst>
                  <a:cxn ang="0">
                    <a:pos x="connsiteX0" y="connsiteY0"/>
                  </a:cxn>
                  <a:cxn ang="0">
                    <a:pos x="connsiteX1" y="connsiteY1"/>
                  </a:cxn>
                  <a:cxn ang="0">
                    <a:pos x="connsiteX2" y="connsiteY2"/>
                  </a:cxn>
                  <a:cxn ang="0">
                    <a:pos x="connsiteX3" y="connsiteY3"/>
                  </a:cxn>
                </a:cxnLst>
                <a:rect l="l" t="t" r="r" b="b"/>
                <a:pathLst>
                  <a:path w="55983" h="139959">
                    <a:moveTo>
                      <a:pt x="21342" y="21987"/>
                    </a:moveTo>
                    <a:lnTo>
                      <a:pt x="59965" y="21342"/>
                    </a:lnTo>
                    <a:lnTo>
                      <a:pt x="61807" y="131614"/>
                    </a:lnTo>
                    <a:lnTo>
                      <a:pt x="23184" y="132259"/>
                    </a:lnTo>
                    <a:close/>
                  </a:path>
                </a:pathLst>
              </a:custGeom>
              <a:solidFill>
                <a:srgbClr val="3F4242"/>
              </a:solidFill>
              <a:ln w="9525" cap="flat">
                <a:noFill/>
                <a:prstDash val="solid"/>
                <a:miter/>
              </a:ln>
            </p:spPr>
            <p:txBody>
              <a:bodyPr rtlCol="0" anchor="ctr"/>
              <a:lstStyle/>
              <a:p>
                <a:endParaRPr lang="en-US"/>
              </a:p>
            </p:txBody>
          </p:sp>
          <p:sp>
            <p:nvSpPr>
              <p:cNvPr id="176" name="Freeform: Shape 175">
                <a:extLst>
                  <a:ext uri="{FF2B5EF4-FFF2-40B4-BE49-F238E27FC236}">
                    <a16:creationId xmlns:a16="http://schemas.microsoft.com/office/drawing/2014/main" id="{1371C697-98BF-45A8-9053-D51EB787A4D3}"/>
                  </a:ext>
                </a:extLst>
              </p:cNvPr>
              <p:cNvSpPr/>
              <p:nvPr/>
            </p:nvSpPr>
            <p:spPr>
              <a:xfrm>
                <a:off x="10310686" y="5772278"/>
                <a:ext cx="139959" cy="83976"/>
              </a:xfrm>
              <a:custGeom>
                <a:avLst/>
                <a:gdLst>
                  <a:gd name="connsiteX0" fmla="*/ 25145 w 139959"/>
                  <a:gd name="connsiteY0" fmla="*/ 44301 h 83975"/>
                  <a:gd name="connsiteX1" fmla="*/ 108918 w 139959"/>
                  <a:gd name="connsiteY1" fmla="*/ 25145 h 83975"/>
                  <a:gd name="connsiteX2" fmla="*/ 117529 w 139959"/>
                  <a:gd name="connsiteY2" fmla="*/ 62802 h 83975"/>
                  <a:gd name="connsiteX3" fmla="*/ 33756 w 139959"/>
                  <a:gd name="connsiteY3" fmla="*/ 81958 h 83975"/>
                </a:gdLst>
                <a:ahLst/>
                <a:cxnLst>
                  <a:cxn ang="0">
                    <a:pos x="connsiteX0" y="connsiteY0"/>
                  </a:cxn>
                  <a:cxn ang="0">
                    <a:pos x="connsiteX1" y="connsiteY1"/>
                  </a:cxn>
                  <a:cxn ang="0">
                    <a:pos x="connsiteX2" y="connsiteY2"/>
                  </a:cxn>
                  <a:cxn ang="0">
                    <a:pos x="connsiteX3" y="connsiteY3"/>
                  </a:cxn>
                </a:cxnLst>
                <a:rect l="l" t="t" r="r" b="b"/>
                <a:pathLst>
                  <a:path w="139959" h="83975">
                    <a:moveTo>
                      <a:pt x="25145" y="44301"/>
                    </a:moveTo>
                    <a:lnTo>
                      <a:pt x="108918" y="25145"/>
                    </a:lnTo>
                    <a:lnTo>
                      <a:pt x="117529" y="62802"/>
                    </a:lnTo>
                    <a:lnTo>
                      <a:pt x="33756" y="81958"/>
                    </a:lnTo>
                    <a:close/>
                  </a:path>
                </a:pathLst>
              </a:custGeom>
              <a:solidFill>
                <a:srgbClr val="3F4242"/>
              </a:solidFill>
              <a:ln w="9525" cap="flat">
                <a:noFill/>
                <a:prstDash val="solid"/>
                <a:miter/>
              </a:ln>
            </p:spPr>
            <p:txBody>
              <a:bodyPr rtlCol="0" anchor="ctr"/>
              <a:lstStyle/>
              <a:p>
                <a:endParaRPr lang="en-US"/>
              </a:p>
            </p:txBody>
          </p:sp>
          <p:sp>
            <p:nvSpPr>
              <p:cNvPr id="177" name="Freeform: Shape 176">
                <a:extLst>
                  <a:ext uri="{FF2B5EF4-FFF2-40B4-BE49-F238E27FC236}">
                    <a16:creationId xmlns:a16="http://schemas.microsoft.com/office/drawing/2014/main" id="{A5D56FD1-8233-4454-98AD-E47E180FDC10}"/>
                  </a:ext>
                </a:extLst>
              </p:cNvPr>
              <p:cNvSpPr/>
              <p:nvPr/>
            </p:nvSpPr>
            <p:spPr>
              <a:xfrm>
                <a:off x="10272663" y="5944530"/>
                <a:ext cx="167951" cy="139959"/>
              </a:xfrm>
              <a:custGeom>
                <a:avLst/>
                <a:gdLst>
                  <a:gd name="connsiteX0" fmla="*/ 28915 w 167951"/>
                  <a:gd name="connsiteY0" fmla="*/ 61478 h 139959"/>
                  <a:gd name="connsiteX1" fmla="*/ 49171 w 167951"/>
                  <a:gd name="connsiteY1" fmla="*/ 28915 h 139959"/>
                  <a:gd name="connsiteX2" fmla="*/ 153990 w 167951"/>
                  <a:gd name="connsiteY2" fmla="*/ 94119 h 139959"/>
                  <a:gd name="connsiteX3" fmla="*/ 133734 w 167951"/>
                  <a:gd name="connsiteY3" fmla="*/ 126681 h 139959"/>
                </a:gdLst>
                <a:ahLst/>
                <a:cxnLst>
                  <a:cxn ang="0">
                    <a:pos x="connsiteX0" y="connsiteY0"/>
                  </a:cxn>
                  <a:cxn ang="0">
                    <a:pos x="connsiteX1" y="connsiteY1"/>
                  </a:cxn>
                  <a:cxn ang="0">
                    <a:pos x="connsiteX2" y="connsiteY2"/>
                  </a:cxn>
                  <a:cxn ang="0">
                    <a:pos x="connsiteX3" y="connsiteY3"/>
                  </a:cxn>
                </a:cxnLst>
                <a:rect l="l" t="t" r="r" b="b"/>
                <a:pathLst>
                  <a:path w="167951" h="139959">
                    <a:moveTo>
                      <a:pt x="28915" y="61478"/>
                    </a:moveTo>
                    <a:lnTo>
                      <a:pt x="49171" y="28915"/>
                    </a:lnTo>
                    <a:lnTo>
                      <a:pt x="153990" y="94119"/>
                    </a:lnTo>
                    <a:lnTo>
                      <a:pt x="133734" y="126681"/>
                    </a:lnTo>
                    <a:close/>
                  </a:path>
                </a:pathLst>
              </a:custGeom>
              <a:solidFill>
                <a:srgbClr val="3F4242"/>
              </a:solidFill>
              <a:ln w="9525" cap="flat">
                <a:noFill/>
                <a:prstDash val="solid"/>
                <a:miter/>
              </a:ln>
            </p:spPr>
            <p:txBody>
              <a:bodyPr rtlCol="0" anchor="ctr"/>
              <a:lstStyle/>
              <a:p>
                <a:endParaRPr lang="en-US"/>
              </a:p>
            </p:txBody>
          </p:sp>
          <p:sp>
            <p:nvSpPr>
              <p:cNvPr id="178" name="Freeform: Shape 177">
                <a:extLst>
                  <a:ext uri="{FF2B5EF4-FFF2-40B4-BE49-F238E27FC236}">
                    <a16:creationId xmlns:a16="http://schemas.microsoft.com/office/drawing/2014/main" id="{277302F6-022A-4E74-9BD0-EA6883D569C6}"/>
                  </a:ext>
                </a:extLst>
              </p:cNvPr>
              <p:cNvSpPr/>
              <p:nvPr/>
            </p:nvSpPr>
            <p:spPr>
              <a:xfrm>
                <a:off x="9914677" y="6075544"/>
                <a:ext cx="139959" cy="139959"/>
              </a:xfrm>
              <a:custGeom>
                <a:avLst/>
                <a:gdLst>
                  <a:gd name="connsiteX0" fmla="*/ 134081 w 139959"/>
                  <a:gd name="connsiteY0" fmla="*/ 77537 h 139959"/>
                  <a:gd name="connsiteX1" fmla="*/ 77537 w 139959"/>
                  <a:gd name="connsiteY1" fmla="*/ 134081 h 139959"/>
                  <a:gd name="connsiteX2" fmla="*/ 20994 w 139959"/>
                  <a:gd name="connsiteY2" fmla="*/ 77537 h 139959"/>
                  <a:gd name="connsiteX3" fmla="*/ 77537 w 139959"/>
                  <a:gd name="connsiteY3" fmla="*/ 20994 h 139959"/>
                  <a:gd name="connsiteX4" fmla="*/ 134081 w 139959"/>
                  <a:gd name="connsiteY4" fmla="*/ 77537 h 1399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959" h="139959">
                    <a:moveTo>
                      <a:pt x="134081" y="77537"/>
                    </a:moveTo>
                    <a:cubicBezTo>
                      <a:pt x="134081" y="108765"/>
                      <a:pt x="108765" y="134081"/>
                      <a:pt x="77537" y="134081"/>
                    </a:cubicBezTo>
                    <a:cubicBezTo>
                      <a:pt x="46309" y="134081"/>
                      <a:pt x="20994" y="108765"/>
                      <a:pt x="20994" y="77537"/>
                    </a:cubicBezTo>
                    <a:cubicBezTo>
                      <a:pt x="20994" y="46309"/>
                      <a:pt x="46310" y="20994"/>
                      <a:pt x="77537" y="20994"/>
                    </a:cubicBezTo>
                    <a:cubicBezTo>
                      <a:pt x="108766" y="20994"/>
                      <a:pt x="134081" y="46309"/>
                      <a:pt x="134081" y="77537"/>
                    </a:cubicBezTo>
                    <a:close/>
                  </a:path>
                </a:pathLst>
              </a:custGeom>
              <a:solidFill>
                <a:srgbClr val="FF5576"/>
              </a:solidFill>
              <a:ln w="9525" cap="flat">
                <a:noFill/>
                <a:prstDash val="solid"/>
                <a:miter/>
              </a:ln>
            </p:spPr>
            <p:txBody>
              <a:bodyPr rtlCol="0" anchor="ctr"/>
              <a:lstStyle/>
              <a:p>
                <a:endParaRPr lang="en-US"/>
              </a:p>
            </p:txBody>
          </p:sp>
          <p:sp>
            <p:nvSpPr>
              <p:cNvPr id="179" name="Freeform: Shape 178">
                <a:extLst>
                  <a:ext uri="{FF2B5EF4-FFF2-40B4-BE49-F238E27FC236}">
                    <a16:creationId xmlns:a16="http://schemas.microsoft.com/office/drawing/2014/main" id="{2554ADB9-DABF-49C4-9A3C-80479AC3D19D}"/>
                  </a:ext>
                </a:extLst>
              </p:cNvPr>
              <p:cNvSpPr/>
              <p:nvPr/>
            </p:nvSpPr>
            <p:spPr>
              <a:xfrm>
                <a:off x="9914826" y="6075549"/>
                <a:ext cx="139959" cy="111967"/>
              </a:xfrm>
              <a:custGeom>
                <a:avLst/>
                <a:gdLst>
                  <a:gd name="connsiteX0" fmla="*/ 32882 w 139959"/>
                  <a:gd name="connsiteY0" fmla="*/ 89289 h 111967"/>
                  <a:gd name="connsiteX1" fmla="*/ 102582 w 139959"/>
                  <a:gd name="connsiteY1" fmla="*/ 50380 h 111967"/>
                  <a:gd name="connsiteX2" fmla="*/ 133373 w 139959"/>
                  <a:gd name="connsiteY2" fmla="*/ 72774 h 111967"/>
                  <a:gd name="connsiteX3" fmla="*/ 92785 w 139959"/>
                  <a:gd name="connsiteY3" fmla="*/ 23228 h 111967"/>
                  <a:gd name="connsiteX4" fmla="*/ 23085 w 139959"/>
                  <a:gd name="connsiteY4" fmla="*/ 62137 h 111967"/>
                  <a:gd name="connsiteX5" fmla="*/ 31203 w 139959"/>
                  <a:gd name="connsiteY5" fmla="*/ 109443 h 111967"/>
                  <a:gd name="connsiteX6" fmla="*/ 32882 w 139959"/>
                  <a:gd name="connsiteY6" fmla="*/ 89289 h 111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959" h="111967">
                    <a:moveTo>
                      <a:pt x="32882" y="89289"/>
                    </a:moveTo>
                    <a:cubicBezTo>
                      <a:pt x="41560" y="59338"/>
                      <a:pt x="72631" y="41983"/>
                      <a:pt x="102582" y="50380"/>
                    </a:cubicBezTo>
                    <a:cubicBezTo>
                      <a:pt x="115738" y="54020"/>
                      <a:pt x="126095" y="62417"/>
                      <a:pt x="133373" y="72774"/>
                    </a:cubicBezTo>
                    <a:cubicBezTo>
                      <a:pt x="131413" y="50101"/>
                      <a:pt x="116018" y="29667"/>
                      <a:pt x="92785" y="23228"/>
                    </a:cubicBezTo>
                    <a:cubicBezTo>
                      <a:pt x="62833" y="14551"/>
                      <a:pt x="31483" y="31906"/>
                      <a:pt x="23085" y="62137"/>
                    </a:cubicBezTo>
                    <a:cubicBezTo>
                      <a:pt x="18326" y="78932"/>
                      <a:pt x="21965" y="96007"/>
                      <a:pt x="31203" y="109443"/>
                    </a:cubicBezTo>
                    <a:cubicBezTo>
                      <a:pt x="30363" y="102725"/>
                      <a:pt x="30923" y="96007"/>
                      <a:pt x="32882" y="89289"/>
                    </a:cubicBezTo>
                    <a:close/>
                  </a:path>
                </a:pathLst>
              </a:custGeom>
              <a:solidFill>
                <a:srgbClr val="FF5576"/>
              </a:solid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2DD18151-BC99-4789-A265-54A898A9D6CC}"/>
                  </a:ext>
                </a:extLst>
              </p:cNvPr>
              <p:cNvSpPr/>
              <p:nvPr/>
            </p:nvSpPr>
            <p:spPr>
              <a:xfrm>
                <a:off x="9895252" y="6056398"/>
                <a:ext cx="167951" cy="167951"/>
              </a:xfrm>
              <a:custGeom>
                <a:avLst/>
                <a:gdLst>
                  <a:gd name="connsiteX0" fmla="*/ 75969 w 167951"/>
                  <a:gd name="connsiteY0" fmla="*/ 169462 h 167951"/>
                  <a:gd name="connsiteX1" fmla="*/ 23904 w 167951"/>
                  <a:gd name="connsiteY1" fmla="*/ 75969 h 167951"/>
                  <a:gd name="connsiteX2" fmla="*/ 117397 w 167951"/>
                  <a:gd name="connsiteY2" fmla="*/ 23904 h 167951"/>
                  <a:gd name="connsiteX3" fmla="*/ 169462 w 167951"/>
                  <a:gd name="connsiteY3" fmla="*/ 117397 h 167951"/>
                  <a:gd name="connsiteX4" fmla="*/ 75969 w 167951"/>
                  <a:gd name="connsiteY4" fmla="*/ 169462 h 167951"/>
                  <a:gd name="connsiteX5" fmla="*/ 107040 w 167951"/>
                  <a:gd name="connsiteY5" fmla="*/ 60854 h 167951"/>
                  <a:gd name="connsiteX6" fmla="*/ 61134 w 167951"/>
                  <a:gd name="connsiteY6" fmla="*/ 86326 h 167951"/>
                  <a:gd name="connsiteX7" fmla="*/ 86606 w 167951"/>
                  <a:gd name="connsiteY7" fmla="*/ 132233 h 167951"/>
                  <a:gd name="connsiteX8" fmla="*/ 132513 w 167951"/>
                  <a:gd name="connsiteY8" fmla="*/ 106760 h 167951"/>
                  <a:gd name="connsiteX9" fmla="*/ 107040 w 167951"/>
                  <a:gd name="connsiteY9" fmla="*/ 60854 h 167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951" h="167951">
                    <a:moveTo>
                      <a:pt x="75969" y="169462"/>
                    </a:moveTo>
                    <a:cubicBezTo>
                      <a:pt x="35941" y="157985"/>
                      <a:pt x="12428" y="115998"/>
                      <a:pt x="23904" y="75969"/>
                    </a:cubicBezTo>
                    <a:cubicBezTo>
                      <a:pt x="35381" y="35941"/>
                      <a:pt x="77369" y="12428"/>
                      <a:pt x="117397" y="23904"/>
                    </a:cubicBezTo>
                    <a:cubicBezTo>
                      <a:pt x="157425" y="35381"/>
                      <a:pt x="180939" y="77369"/>
                      <a:pt x="169462" y="117397"/>
                    </a:cubicBezTo>
                    <a:cubicBezTo>
                      <a:pt x="157985" y="157425"/>
                      <a:pt x="116277" y="180939"/>
                      <a:pt x="75969" y="169462"/>
                    </a:cubicBezTo>
                    <a:close/>
                    <a:moveTo>
                      <a:pt x="107040" y="60854"/>
                    </a:moveTo>
                    <a:cubicBezTo>
                      <a:pt x="87446" y="55255"/>
                      <a:pt x="66732" y="66732"/>
                      <a:pt x="61134" y="86326"/>
                    </a:cubicBezTo>
                    <a:cubicBezTo>
                      <a:pt x="55535" y="105921"/>
                      <a:pt x="67012" y="126634"/>
                      <a:pt x="86606" y="132233"/>
                    </a:cubicBezTo>
                    <a:cubicBezTo>
                      <a:pt x="106201" y="137831"/>
                      <a:pt x="126914" y="126354"/>
                      <a:pt x="132513" y="106760"/>
                    </a:cubicBezTo>
                    <a:cubicBezTo>
                      <a:pt x="138391" y="87166"/>
                      <a:pt x="126914" y="66452"/>
                      <a:pt x="107040" y="60854"/>
                    </a:cubicBezTo>
                    <a:close/>
                  </a:path>
                </a:pathLst>
              </a:custGeom>
              <a:solidFill>
                <a:srgbClr val="3F4242"/>
              </a:solid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36707C44-E088-434D-84EB-04F1B4D4AB3E}"/>
                  </a:ext>
                </a:extLst>
              </p:cNvPr>
              <p:cNvSpPr/>
              <p:nvPr/>
            </p:nvSpPr>
            <p:spPr>
              <a:xfrm>
                <a:off x="10133294" y="5949861"/>
                <a:ext cx="83976" cy="83976"/>
              </a:xfrm>
              <a:custGeom>
                <a:avLst/>
                <a:gdLst>
                  <a:gd name="connsiteX0" fmla="*/ 81456 w 83975"/>
                  <a:gd name="connsiteY0" fmla="*/ 51225 h 83975"/>
                  <a:gd name="connsiteX1" fmla="*/ 51225 w 83975"/>
                  <a:gd name="connsiteY1" fmla="*/ 81456 h 83975"/>
                  <a:gd name="connsiteX2" fmla="*/ 20994 w 83975"/>
                  <a:gd name="connsiteY2" fmla="*/ 51225 h 83975"/>
                  <a:gd name="connsiteX3" fmla="*/ 51225 w 83975"/>
                  <a:gd name="connsiteY3" fmla="*/ 20994 h 83975"/>
                  <a:gd name="connsiteX4" fmla="*/ 81456 w 83975"/>
                  <a:gd name="connsiteY4" fmla="*/ 51225 h 83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975" h="83975">
                    <a:moveTo>
                      <a:pt x="81456" y="51225"/>
                    </a:moveTo>
                    <a:cubicBezTo>
                      <a:pt x="81456" y="67921"/>
                      <a:pt x="67921" y="81456"/>
                      <a:pt x="51225" y="81456"/>
                    </a:cubicBezTo>
                    <a:cubicBezTo>
                      <a:pt x="34529" y="81456"/>
                      <a:pt x="20994" y="67921"/>
                      <a:pt x="20994" y="51225"/>
                    </a:cubicBezTo>
                    <a:cubicBezTo>
                      <a:pt x="20994" y="34529"/>
                      <a:pt x="34529" y="20994"/>
                      <a:pt x="51225" y="20994"/>
                    </a:cubicBezTo>
                    <a:cubicBezTo>
                      <a:pt x="67921" y="20994"/>
                      <a:pt x="81456" y="34529"/>
                      <a:pt x="81456" y="51225"/>
                    </a:cubicBezTo>
                    <a:close/>
                  </a:path>
                </a:pathLst>
              </a:custGeom>
              <a:solidFill>
                <a:srgbClr val="FF5576"/>
              </a:solidFill>
              <a:ln w="9525" cap="flat">
                <a:noFill/>
                <a:prstDash val="solid"/>
                <a:miter/>
              </a:ln>
            </p:spPr>
            <p:txBody>
              <a:bodyPr rtlCol="0" anchor="ctr"/>
              <a:lstStyle/>
              <a:p>
                <a:endParaRPr lang="en-US"/>
              </a:p>
            </p:txBody>
          </p:sp>
          <p:sp>
            <p:nvSpPr>
              <p:cNvPr id="182" name="Freeform: Shape 181">
                <a:extLst>
                  <a:ext uri="{FF2B5EF4-FFF2-40B4-BE49-F238E27FC236}">
                    <a16:creationId xmlns:a16="http://schemas.microsoft.com/office/drawing/2014/main" id="{388075C2-B47C-49F4-8C7D-A18C8F8AA0C4}"/>
                  </a:ext>
                </a:extLst>
              </p:cNvPr>
              <p:cNvSpPr/>
              <p:nvPr/>
            </p:nvSpPr>
            <p:spPr>
              <a:xfrm>
                <a:off x="10221188" y="5945662"/>
                <a:ext cx="55984" cy="55984"/>
              </a:xfrm>
              <a:custGeom>
                <a:avLst/>
                <a:gdLst>
                  <a:gd name="connsiteX0" fmla="*/ 37229 w 55983"/>
                  <a:gd name="connsiteY0" fmla="*/ 29112 h 55983"/>
                  <a:gd name="connsiteX1" fmla="*/ 29112 w 55983"/>
                  <a:gd name="connsiteY1" fmla="*/ 37229 h 55983"/>
                  <a:gd name="connsiteX2" fmla="*/ 20994 w 55983"/>
                  <a:gd name="connsiteY2" fmla="*/ 29112 h 55983"/>
                  <a:gd name="connsiteX3" fmla="*/ 29112 w 55983"/>
                  <a:gd name="connsiteY3" fmla="*/ 20994 h 55983"/>
                  <a:gd name="connsiteX4" fmla="*/ 37229 w 55983"/>
                  <a:gd name="connsiteY4" fmla="*/ 29112 h 559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983" h="55983">
                    <a:moveTo>
                      <a:pt x="37229" y="29112"/>
                    </a:moveTo>
                    <a:cubicBezTo>
                      <a:pt x="37229" y="33595"/>
                      <a:pt x="33595" y="37229"/>
                      <a:pt x="29112" y="37229"/>
                    </a:cubicBezTo>
                    <a:cubicBezTo>
                      <a:pt x="24629" y="37229"/>
                      <a:pt x="20994" y="33595"/>
                      <a:pt x="20994" y="29112"/>
                    </a:cubicBezTo>
                    <a:cubicBezTo>
                      <a:pt x="20994" y="24628"/>
                      <a:pt x="24629" y="20994"/>
                      <a:pt x="29112" y="20994"/>
                    </a:cubicBezTo>
                    <a:cubicBezTo>
                      <a:pt x="33595" y="20994"/>
                      <a:pt x="37229" y="24628"/>
                      <a:pt x="37229" y="29112"/>
                    </a:cubicBezTo>
                    <a:close/>
                  </a:path>
                </a:pathLst>
              </a:custGeom>
              <a:solidFill>
                <a:srgbClr val="FF5576"/>
              </a:solidFill>
              <a:ln w="9525" cap="flat">
                <a:noFill/>
                <a:prstDash val="solid"/>
                <a:miter/>
              </a:ln>
            </p:spPr>
            <p:txBody>
              <a:bodyPr rtlCol="0" anchor="ctr"/>
              <a:lstStyle/>
              <a:p>
                <a:endParaRPr lang="en-US"/>
              </a:p>
            </p:txBody>
          </p:sp>
          <p:sp>
            <p:nvSpPr>
              <p:cNvPr id="183" name="Freeform: Shape 182">
                <a:extLst>
                  <a:ext uri="{FF2B5EF4-FFF2-40B4-BE49-F238E27FC236}">
                    <a16:creationId xmlns:a16="http://schemas.microsoft.com/office/drawing/2014/main" id="{6373BD5A-79F2-42A1-A7DB-FD0A66CA3642}"/>
                  </a:ext>
                </a:extLst>
              </p:cNvPr>
              <p:cNvSpPr/>
              <p:nvPr/>
            </p:nvSpPr>
            <p:spPr>
              <a:xfrm>
                <a:off x="10064714" y="5954060"/>
                <a:ext cx="55984" cy="55984"/>
              </a:xfrm>
              <a:custGeom>
                <a:avLst/>
                <a:gdLst>
                  <a:gd name="connsiteX0" fmla="*/ 58503 w 55983"/>
                  <a:gd name="connsiteY0" fmla="*/ 39748 h 55983"/>
                  <a:gd name="connsiteX1" fmla="*/ 39748 w 55983"/>
                  <a:gd name="connsiteY1" fmla="*/ 58503 h 55983"/>
                  <a:gd name="connsiteX2" fmla="*/ 20994 w 55983"/>
                  <a:gd name="connsiteY2" fmla="*/ 39748 h 55983"/>
                  <a:gd name="connsiteX3" fmla="*/ 39748 w 55983"/>
                  <a:gd name="connsiteY3" fmla="*/ 20994 h 55983"/>
                  <a:gd name="connsiteX4" fmla="*/ 58503 w 55983"/>
                  <a:gd name="connsiteY4" fmla="*/ 39748 h 559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983" h="55983">
                    <a:moveTo>
                      <a:pt x="58503" y="39748"/>
                    </a:moveTo>
                    <a:cubicBezTo>
                      <a:pt x="58503" y="50106"/>
                      <a:pt x="50106" y="58503"/>
                      <a:pt x="39748" y="58503"/>
                    </a:cubicBezTo>
                    <a:cubicBezTo>
                      <a:pt x="29391" y="58503"/>
                      <a:pt x="20994" y="50106"/>
                      <a:pt x="20994" y="39748"/>
                    </a:cubicBezTo>
                    <a:cubicBezTo>
                      <a:pt x="20994" y="29390"/>
                      <a:pt x="29391" y="20994"/>
                      <a:pt x="39748" y="20994"/>
                    </a:cubicBezTo>
                    <a:cubicBezTo>
                      <a:pt x="50106" y="20994"/>
                      <a:pt x="58503" y="29391"/>
                      <a:pt x="58503" y="39748"/>
                    </a:cubicBezTo>
                    <a:close/>
                  </a:path>
                </a:pathLst>
              </a:custGeom>
              <a:solidFill>
                <a:srgbClr val="FF5576"/>
              </a:solid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4501392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426719" y="417481"/>
            <a:ext cx="10251613" cy="634084"/>
          </a:xfrm>
          <a:prstGeom prst="rect">
            <a:avLst/>
          </a:prstGeom>
        </p:spPr>
        <p:txBody>
          <a:bodyPr wrap="square" lIns="0" tIns="0" rIns="0" bIns="0" rtlCol="0" anchor="t">
            <a:spAutoFit/>
          </a:bodyPr>
          <a:lstStyle/>
          <a:p>
            <a:pPr>
              <a:lnSpc>
                <a:spcPts val="5464"/>
              </a:lnSpc>
            </a:pPr>
            <a:r>
              <a:rPr lang="en-US" sz="3600" b="1" dirty="0">
                <a:solidFill>
                  <a:srgbClr val="253746"/>
                </a:solidFill>
                <a:latin typeface="Helvetica" pitchFamily="2" charset="0"/>
                <a:ea typeface="Open Sans" panose="020B0606030504020204" pitchFamily="34" charset="0"/>
                <a:cs typeface="Open Sans" panose="020B0606030504020204" pitchFamily="34" charset="0"/>
              </a:rPr>
              <a:t>Indirect Spread: Nursing Home Environment</a:t>
            </a:r>
          </a:p>
        </p:txBody>
      </p:sp>
      <p:pic>
        <p:nvPicPr>
          <p:cNvPr id="27" name="Picture 26" descr="Icon&#10;&#10;Description automatically generated">
            <a:extLst>
              <a:ext uri="{FF2B5EF4-FFF2-40B4-BE49-F238E27FC236}">
                <a16:creationId xmlns:a16="http://schemas.microsoft.com/office/drawing/2014/main" id="{41E32DB9-F159-370C-1A47-D184681D79C8}"/>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769502" y="1514779"/>
            <a:ext cx="3313116" cy="3313116"/>
          </a:xfrm>
          <a:prstGeom prst="rect">
            <a:avLst/>
          </a:prstGeom>
        </p:spPr>
      </p:pic>
      <p:grpSp>
        <p:nvGrpSpPr>
          <p:cNvPr id="2" name="Group 1">
            <a:extLst>
              <a:ext uri="{FF2B5EF4-FFF2-40B4-BE49-F238E27FC236}">
                <a16:creationId xmlns:a16="http://schemas.microsoft.com/office/drawing/2014/main" id="{4729A35E-31B9-4B2F-A210-96A4A0FCABE4}"/>
              </a:ext>
            </a:extLst>
          </p:cNvPr>
          <p:cNvGrpSpPr/>
          <p:nvPr/>
        </p:nvGrpSpPr>
        <p:grpSpPr>
          <a:xfrm>
            <a:off x="125575" y="1582339"/>
            <a:ext cx="2176997" cy="2670442"/>
            <a:chOff x="847092" y="1734482"/>
            <a:chExt cx="3139199" cy="4205319"/>
          </a:xfrm>
        </p:grpSpPr>
        <p:pic>
          <p:nvPicPr>
            <p:cNvPr id="6" name="Picture 8">
              <a:extLst>
                <a:ext uri="{FF2B5EF4-FFF2-40B4-BE49-F238E27FC236}">
                  <a16:creationId xmlns:a16="http://schemas.microsoft.com/office/drawing/2014/main" id="{8226201C-FA07-4FA2-8FC7-DC15809AEC41}"/>
                </a:ext>
              </a:extLst>
            </p:cNvPr>
            <p:cNvPicPr>
              <a:picLocks noChangeAspect="1"/>
            </p:cNvPicPr>
            <p:nvPr/>
          </p:nvPicPr>
          <p:blipFill>
            <a:blip r:embed="rId5"/>
            <a:srcRect/>
            <a:stretch>
              <a:fillRect/>
            </a:stretch>
          </p:blipFill>
          <p:spPr>
            <a:xfrm>
              <a:off x="2146464" y="1734482"/>
              <a:ext cx="1839827" cy="4205319"/>
            </a:xfrm>
            <a:prstGeom prst="rect">
              <a:avLst/>
            </a:prstGeom>
          </p:spPr>
        </p:pic>
        <p:pic>
          <p:nvPicPr>
            <p:cNvPr id="7" name="Picture 9">
              <a:extLst>
                <a:ext uri="{FF2B5EF4-FFF2-40B4-BE49-F238E27FC236}">
                  <a16:creationId xmlns:a16="http://schemas.microsoft.com/office/drawing/2014/main" id="{7211603D-F5AA-4839-8FC3-FC6EE7E66DF5}"/>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847092" y="3770943"/>
              <a:ext cx="961835" cy="1943100"/>
            </a:xfrm>
            <a:prstGeom prst="rect">
              <a:avLst/>
            </a:prstGeom>
          </p:spPr>
        </p:pic>
        <p:pic>
          <p:nvPicPr>
            <p:cNvPr id="8" name="Picture 10">
              <a:extLst>
                <a:ext uri="{FF2B5EF4-FFF2-40B4-BE49-F238E27FC236}">
                  <a16:creationId xmlns:a16="http://schemas.microsoft.com/office/drawing/2014/main" id="{1510C2EB-8B45-4834-AA58-FFC009AADA5B}"/>
                </a:ext>
              </a:extLst>
            </p:cNvPr>
            <p:cNvPicPr>
              <a:picLocks noChangeAspect="1"/>
            </p:cNvPicPr>
            <p:nvPr/>
          </p:nvPicPr>
          <p:blipFill>
            <a:blip r:embed="rId8"/>
            <a:srcRect/>
            <a:stretch>
              <a:fillRect/>
            </a:stretch>
          </p:blipFill>
          <p:spPr>
            <a:xfrm rot="16357552">
              <a:off x="988754" y="1971737"/>
              <a:ext cx="1640346" cy="1220008"/>
            </a:xfrm>
            <a:prstGeom prst="rect">
              <a:avLst/>
            </a:prstGeom>
          </p:spPr>
        </p:pic>
      </p:grpSp>
      <p:sp>
        <p:nvSpPr>
          <p:cNvPr id="9" name="Rectangle 8">
            <a:extLst>
              <a:ext uri="{FF2B5EF4-FFF2-40B4-BE49-F238E27FC236}">
                <a16:creationId xmlns:a16="http://schemas.microsoft.com/office/drawing/2014/main" id="{07512E38-1000-4048-8EA5-931EFF24DB5A}"/>
              </a:ext>
            </a:extLst>
          </p:cNvPr>
          <p:cNvSpPr/>
          <p:nvPr/>
        </p:nvSpPr>
        <p:spPr>
          <a:xfrm>
            <a:off x="2030019" y="1308961"/>
            <a:ext cx="4065981" cy="4360168"/>
          </a:xfrm>
          <a:prstGeom prst="rect">
            <a:avLst/>
          </a:prstGeom>
        </p:spPr>
        <p:txBody>
          <a:bodyPr wrap="square">
            <a:spAutoFit/>
          </a:bodyPr>
          <a:lstStyle/>
          <a:p>
            <a:pPr marL="846473" lvl="1" indent="-457200">
              <a:spcAft>
                <a:spcPts val="1600"/>
              </a:spcAft>
              <a:buFont typeface="Arial" panose="020B0604020202020204" pitchFamily="34" charset="0"/>
              <a:buChar char="•"/>
            </a:pPr>
            <a:r>
              <a:rPr lang="en-US" sz="2800" dirty="0">
                <a:latin typeface="Helvetica" pitchFamily="2" charset="0"/>
                <a:ea typeface="Open Sans" panose="020B0606030504020204" pitchFamily="34" charset="0"/>
                <a:cs typeface="Open Sans" panose="020B0606030504020204" pitchFamily="34" charset="0"/>
              </a:rPr>
              <a:t>Blood pressure cuffs</a:t>
            </a:r>
          </a:p>
          <a:p>
            <a:pPr marL="846473" lvl="1" indent="-457200">
              <a:spcAft>
                <a:spcPts val="1600"/>
              </a:spcAft>
              <a:buFont typeface="Arial" panose="020B0604020202020204" pitchFamily="34" charset="0"/>
              <a:buChar char="•"/>
            </a:pPr>
            <a:r>
              <a:rPr lang="en-US" sz="2800" dirty="0">
                <a:latin typeface="Helvetica" pitchFamily="2" charset="0"/>
                <a:ea typeface="Open Sans" panose="020B0606030504020204" pitchFamily="34" charset="0"/>
                <a:cs typeface="Open Sans" panose="020B0606030504020204" pitchFamily="34" charset="0"/>
              </a:rPr>
              <a:t>Stethoscopes</a:t>
            </a:r>
          </a:p>
          <a:p>
            <a:pPr marL="846473" lvl="1" indent="-457200">
              <a:spcAft>
                <a:spcPts val="1600"/>
              </a:spcAft>
              <a:buFont typeface="Arial" panose="020B0604020202020204" pitchFamily="34" charset="0"/>
              <a:buChar char="•"/>
            </a:pPr>
            <a:r>
              <a:rPr lang="en-US" sz="2800" dirty="0">
                <a:latin typeface="Helvetica" pitchFamily="2" charset="0"/>
                <a:ea typeface="Open Sans" panose="020B0606030504020204" pitchFamily="34" charset="0"/>
                <a:cs typeface="Open Sans" panose="020B0606030504020204" pitchFamily="34" charset="0"/>
              </a:rPr>
              <a:t>Mobile monitors/Med carts</a:t>
            </a:r>
          </a:p>
          <a:p>
            <a:pPr marL="846473" lvl="1" indent="-457200">
              <a:spcAft>
                <a:spcPts val="1600"/>
              </a:spcAft>
              <a:buFont typeface="Arial" panose="020B0604020202020204" pitchFamily="34" charset="0"/>
              <a:buChar char="•"/>
            </a:pPr>
            <a:r>
              <a:rPr lang="en-US" sz="2800" dirty="0">
                <a:latin typeface="Helvetica" pitchFamily="2" charset="0"/>
                <a:ea typeface="Open Sans" panose="020B0606030504020204" pitchFamily="34" charset="0"/>
                <a:cs typeface="Open Sans" panose="020B0606030504020204" pitchFamily="34" charset="0"/>
              </a:rPr>
              <a:t>Therapy equipment</a:t>
            </a:r>
          </a:p>
          <a:p>
            <a:pPr marL="389273" lvl="1">
              <a:spcAft>
                <a:spcPts val="1600"/>
              </a:spcAft>
            </a:pPr>
            <a:r>
              <a:rPr lang="en-US" sz="2800" b="1" dirty="0">
                <a:latin typeface="Helvetica" pitchFamily="2" charset="0"/>
                <a:ea typeface="Open Sans" panose="020B0606030504020204" pitchFamily="34" charset="0"/>
                <a:cs typeface="Open Sans" panose="020B0606030504020204" pitchFamily="34" charset="0"/>
              </a:rPr>
              <a:t>Lots of contact!!</a:t>
            </a:r>
          </a:p>
        </p:txBody>
      </p:sp>
      <p:sp>
        <p:nvSpPr>
          <p:cNvPr id="10" name="Rectangle 9">
            <a:extLst>
              <a:ext uri="{FF2B5EF4-FFF2-40B4-BE49-F238E27FC236}">
                <a16:creationId xmlns:a16="http://schemas.microsoft.com/office/drawing/2014/main" id="{99CC3FC0-317C-4672-BA7A-299E5AF12F4F}"/>
              </a:ext>
            </a:extLst>
          </p:cNvPr>
          <p:cNvSpPr/>
          <p:nvPr/>
        </p:nvSpPr>
        <p:spPr>
          <a:xfrm>
            <a:off x="8319748" y="1352103"/>
            <a:ext cx="4065981" cy="4975721"/>
          </a:xfrm>
          <a:prstGeom prst="rect">
            <a:avLst/>
          </a:prstGeom>
        </p:spPr>
        <p:txBody>
          <a:bodyPr wrap="square">
            <a:spAutoFit/>
          </a:bodyPr>
          <a:lstStyle/>
          <a:p>
            <a:pPr marL="846473" lvl="1" indent="-457200">
              <a:spcAft>
                <a:spcPts val="1600"/>
              </a:spcAft>
              <a:buFont typeface="Arial" panose="020B0604020202020204" pitchFamily="34" charset="0"/>
              <a:buChar char="•"/>
            </a:pPr>
            <a:r>
              <a:rPr lang="en-US" sz="2800" b="1" dirty="0">
                <a:latin typeface="Helvetica" pitchFamily="2" charset="0"/>
                <a:ea typeface="Open Sans" panose="020B0606030504020204" pitchFamily="34" charset="0"/>
                <a:cs typeface="Open Sans" panose="020B0606030504020204" pitchFamily="34" charset="0"/>
              </a:rPr>
              <a:t>Minimal Touch</a:t>
            </a:r>
          </a:p>
          <a:p>
            <a:pPr marL="1303673" lvl="2" indent="-457200">
              <a:spcAft>
                <a:spcPts val="1600"/>
              </a:spcAft>
              <a:buFont typeface="Arial" panose="020B0604020202020204" pitchFamily="34" charset="0"/>
              <a:buChar char="•"/>
            </a:pPr>
            <a:r>
              <a:rPr lang="en-US" sz="2800" dirty="0">
                <a:latin typeface="Helvetica" pitchFamily="2" charset="0"/>
                <a:ea typeface="Open Sans" panose="020B0606030504020204" pitchFamily="34" charset="0"/>
                <a:cs typeface="Open Sans" panose="020B0606030504020204" pitchFamily="34" charset="0"/>
              </a:rPr>
              <a:t>Floors</a:t>
            </a:r>
          </a:p>
          <a:p>
            <a:pPr marL="1303673" lvl="2" indent="-457200">
              <a:spcAft>
                <a:spcPts val="1600"/>
              </a:spcAft>
              <a:buFont typeface="Arial" panose="020B0604020202020204" pitchFamily="34" charset="0"/>
              <a:buChar char="•"/>
            </a:pPr>
            <a:r>
              <a:rPr lang="en-US" sz="2800" dirty="0">
                <a:latin typeface="Helvetica" pitchFamily="2" charset="0"/>
                <a:ea typeface="Open Sans" panose="020B0606030504020204" pitchFamily="34" charset="0"/>
                <a:cs typeface="Open Sans" panose="020B0606030504020204" pitchFamily="34" charset="0"/>
              </a:rPr>
              <a:t>Ceilings</a:t>
            </a:r>
          </a:p>
          <a:p>
            <a:pPr marL="846473" lvl="1" indent="-457200">
              <a:spcAft>
                <a:spcPts val="1600"/>
              </a:spcAft>
              <a:buFont typeface="Arial" panose="020B0604020202020204" pitchFamily="34" charset="0"/>
              <a:buChar char="•"/>
            </a:pPr>
            <a:r>
              <a:rPr lang="en-US" sz="2800" b="1" dirty="0">
                <a:latin typeface="Helvetica" pitchFamily="2" charset="0"/>
                <a:ea typeface="Open Sans" panose="020B0606030504020204" pitchFamily="34" charset="0"/>
                <a:cs typeface="Open Sans" panose="020B0606030504020204" pitchFamily="34" charset="0"/>
              </a:rPr>
              <a:t>Frequent Touch</a:t>
            </a:r>
          </a:p>
          <a:p>
            <a:pPr marL="1303673" lvl="2" indent="-457200">
              <a:spcAft>
                <a:spcPts val="1600"/>
              </a:spcAft>
              <a:buFont typeface="Arial" panose="020B0604020202020204" pitchFamily="34" charset="0"/>
              <a:buChar char="•"/>
            </a:pPr>
            <a:r>
              <a:rPr lang="en-US" sz="2800" dirty="0">
                <a:latin typeface="Helvetica" pitchFamily="2" charset="0"/>
                <a:ea typeface="Open Sans" panose="020B0606030504020204" pitchFamily="34" charset="0"/>
                <a:cs typeface="Open Sans" panose="020B0606030504020204" pitchFamily="34" charset="0"/>
              </a:rPr>
              <a:t>Doorknobs</a:t>
            </a:r>
          </a:p>
          <a:p>
            <a:pPr marL="1303673" lvl="2" indent="-457200">
              <a:spcAft>
                <a:spcPts val="1600"/>
              </a:spcAft>
              <a:buFont typeface="Arial" panose="020B0604020202020204" pitchFamily="34" charset="0"/>
              <a:buChar char="•"/>
            </a:pPr>
            <a:r>
              <a:rPr lang="en-US" sz="2800" dirty="0">
                <a:latin typeface="Helvetica" pitchFamily="2" charset="0"/>
                <a:ea typeface="Open Sans" panose="020B0606030504020204" pitchFamily="34" charset="0"/>
                <a:cs typeface="Open Sans" panose="020B0606030504020204" pitchFamily="34" charset="0"/>
              </a:rPr>
              <a:t>Call lights</a:t>
            </a:r>
          </a:p>
          <a:p>
            <a:pPr marL="1303673" lvl="2" indent="-457200">
              <a:spcAft>
                <a:spcPts val="1600"/>
              </a:spcAft>
              <a:buFont typeface="Arial" panose="020B0604020202020204" pitchFamily="34" charset="0"/>
              <a:buChar char="•"/>
            </a:pPr>
            <a:r>
              <a:rPr lang="en-US" sz="2800" dirty="0">
                <a:latin typeface="Helvetica" pitchFamily="2" charset="0"/>
                <a:ea typeface="Open Sans" panose="020B0606030504020204" pitchFamily="34" charset="0"/>
                <a:cs typeface="Open Sans" panose="020B0606030504020204" pitchFamily="34" charset="0"/>
              </a:rPr>
              <a:t>Bedrails</a:t>
            </a:r>
          </a:p>
          <a:p>
            <a:pPr marL="846473" lvl="1" indent="-457200">
              <a:spcAft>
                <a:spcPts val="1600"/>
              </a:spcAft>
              <a:buFont typeface="Arial" panose="020B0604020202020204" pitchFamily="34" charset="0"/>
              <a:buChar char="•"/>
            </a:pPr>
            <a:r>
              <a:rPr lang="en-US" sz="2800" b="1" dirty="0">
                <a:latin typeface="Helvetica" pitchFamily="2" charset="0"/>
                <a:ea typeface="Open Sans" panose="020B0606030504020204" pitchFamily="34" charset="0"/>
                <a:cs typeface="Open Sans" panose="020B0606030504020204" pitchFamily="34" charset="0"/>
              </a:rPr>
              <a:t>Laundry</a:t>
            </a:r>
          </a:p>
        </p:txBody>
      </p:sp>
    </p:spTree>
    <p:extLst>
      <p:ext uri="{BB962C8B-B14F-4D97-AF65-F5344CB8AC3E}">
        <p14:creationId xmlns:p14="http://schemas.microsoft.com/office/powerpoint/2010/main" val="27487614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wipe(left)">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wipe(left)">
                                      <p:cBhvr>
                                        <p:cTn id="17" dur="500"/>
                                        <p:tgtEl>
                                          <p:spTgt spid="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Effect transition="in" filter="wipe(left)">
                                      <p:cBhvr>
                                        <p:cTn id="22" dur="500"/>
                                        <p:tgtEl>
                                          <p:spTgt spid="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animEffect transition="in" filter="wipe(left)">
                                      <p:cBhvr>
                                        <p:cTn id="27" dur="500"/>
                                        <p:tgtEl>
                                          <p:spTgt spid="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9">
                                            <p:txEl>
                                              <p:pRg st="4" end="4"/>
                                            </p:txEl>
                                          </p:spTgt>
                                        </p:tgtEl>
                                        <p:attrNameLst>
                                          <p:attrName>style.visibility</p:attrName>
                                        </p:attrNameLst>
                                      </p:cBhvr>
                                      <p:to>
                                        <p:strVal val="visible"/>
                                      </p:to>
                                    </p:set>
                                    <p:anim calcmode="lin" valueType="num">
                                      <p:cBhvr additive="base">
                                        <p:cTn id="32"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fade">
                                      <p:cBhvr>
                                        <p:cTn id="38" dur="500"/>
                                        <p:tgtEl>
                                          <p:spTgt spid="27"/>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0">
                                            <p:txEl>
                                              <p:pRg st="0" end="0"/>
                                            </p:txEl>
                                          </p:spTgt>
                                        </p:tgtEl>
                                        <p:attrNameLst>
                                          <p:attrName>style.visibility</p:attrName>
                                        </p:attrNameLst>
                                      </p:cBhvr>
                                      <p:to>
                                        <p:strVal val="visible"/>
                                      </p:to>
                                    </p:set>
                                    <p:animEffect transition="in" filter="fade">
                                      <p:cBhvr>
                                        <p:cTn id="43" dur="500"/>
                                        <p:tgtEl>
                                          <p:spTgt spid="10">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0">
                                            <p:txEl>
                                              <p:pRg st="1" end="1"/>
                                            </p:txEl>
                                          </p:spTgt>
                                        </p:tgtEl>
                                        <p:attrNameLst>
                                          <p:attrName>style.visibility</p:attrName>
                                        </p:attrNameLst>
                                      </p:cBhvr>
                                      <p:to>
                                        <p:strVal val="visible"/>
                                      </p:to>
                                    </p:set>
                                    <p:animEffect transition="in" filter="fade">
                                      <p:cBhvr>
                                        <p:cTn id="48" dur="500"/>
                                        <p:tgtEl>
                                          <p:spTgt spid="10">
                                            <p:txEl>
                                              <p:pRg st="1" end="1"/>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10">
                                            <p:txEl>
                                              <p:pRg st="2" end="2"/>
                                            </p:txEl>
                                          </p:spTgt>
                                        </p:tgtEl>
                                        <p:attrNameLst>
                                          <p:attrName>style.visibility</p:attrName>
                                        </p:attrNameLst>
                                      </p:cBhvr>
                                      <p:to>
                                        <p:strVal val="visible"/>
                                      </p:to>
                                    </p:set>
                                    <p:animEffect transition="in" filter="fade">
                                      <p:cBhvr>
                                        <p:cTn id="53" dur="500"/>
                                        <p:tgtEl>
                                          <p:spTgt spid="10">
                                            <p:txEl>
                                              <p:pRg st="2" end="2"/>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10">
                                            <p:txEl>
                                              <p:pRg st="3" end="3"/>
                                            </p:txEl>
                                          </p:spTgt>
                                        </p:tgtEl>
                                        <p:attrNameLst>
                                          <p:attrName>style.visibility</p:attrName>
                                        </p:attrNameLst>
                                      </p:cBhvr>
                                      <p:to>
                                        <p:strVal val="visible"/>
                                      </p:to>
                                    </p:set>
                                    <p:animEffect transition="in" filter="fade">
                                      <p:cBhvr>
                                        <p:cTn id="58" dur="500"/>
                                        <p:tgtEl>
                                          <p:spTgt spid="10">
                                            <p:txEl>
                                              <p:pRg st="3" end="3"/>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10">
                                            <p:txEl>
                                              <p:pRg st="4" end="4"/>
                                            </p:txEl>
                                          </p:spTgt>
                                        </p:tgtEl>
                                        <p:attrNameLst>
                                          <p:attrName>style.visibility</p:attrName>
                                        </p:attrNameLst>
                                      </p:cBhvr>
                                      <p:to>
                                        <p:strVal val="visible"/>
                                      </p:to>
                                    </p:set>
                                    <p:animEffect transition="in" filter="fade">
                                      <p:cBhvr>
                                        <p:cTn id="63" dur="500"/>
                                        <p:tgtEl>
                                          <p:spTgt spid="10">
                                            <p:txEl>
                                              <p:pRg st="4" end="4"/>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10">
                                            <p:txEl>
                                              <p:pRg st="5" end="5"/>
                                            </p:txEl>
                                          </p:spTgt>
                                        </p:tgtEl>
                                        <p:attrNameLst>
                                          <p:attrName>style.visibility</p:attrName>
                                        </p:attrNameLst>
                                      </p:cBhvr>
                                      <p:to>
                                        <p:strVal val="visible"/>
                                      </p:to>
                                    </p:set>
                                    <p:animEffect transition="in" filter="fade">
                                      <p:cBhvr>
                                        <p:cTn id="68" dur="500"/>
                                        <p:tgtEl>
                                          <p:spTgt spid="10">
                                            <p:txEl>
                                              <p:pRg st="5" end="5"/>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10">
                                            <p:txEl>
                                              <p:pRg st="6" end="6"/>
                                            </p:txEl>
                                          </p:spTgt>
                                        </p:tgtEl>
                                        <p:attrNameLst>
                                          <p:attrName>style.visibility</p:attrName>
                                        </p:attrNameLst>
                                      </p:cBhvr>
                                      <p:to>
                                        <p:strVal val="visible"/>
                                      </p:to>
                                    </p:set>
                                    <p:animEffect transition="in" filter="fade">
                                      <p:cBhvr>
                                        <p:cTn id="73" dur="500"/>
                                        <p:tgtEl>
                                          <p:spTgt spid="10">
                                            <p:txEl>
                                              <p:pRg st="6" end="6"/>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nodeType="clickEffect">
                                  <p:stCondLst>
                                    <p:cond delay="0"/>
                                  </p:stCondLst>
                                  <p:childTnLst>
                                    <p:set>
                                      <p:cBhvr>
                                        <p:cTn id="77" dur="1" fill="hold">
                                          <p:stCondLst>
                                            <p:cond delay="0"/>
                                          </p:stCondLst>
                                        </p:cTn>
                                        <p:tgtEl>
                                          <p:spTgt spid="10">
                                            <p:txEl>
                                              <p:pRg st="7" end="7"/>
                                            </p:txEl>
                                          </p:spTgt>
                                        </p:tgtEl>
                                        <p:attrNameLst>
                                          <p:attrName>style.visibility</p:attrName>
                                        </p:attrNameLst>
                                      </p:cBhvr>
                                      <p:to>
                                        <p:strVal val="visible"/>
                                      </p:to>
                                    </p:set>
                                    <p:animEffect transition="in" filter="wipe(left)">
                                      <p:cBhvr>
                                        <p:cTn id="78" dur="500"/>
                                        <p:tgtEl>
                                          <p:spTgt spid="1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271438" y="431800"/>
            <a:ext cx="10298406" cy="634084"/>
          </a:xfrm>
          <a:prstGeom prst="rect">
            <a:avLst/>
          </a:prstGeom>
        </p:spPr>
        <p:txBody>
          <a:bodyPr wrap="square" lIns="0" tIns="0" rIns="0" bIns="0" rtlCol="0" anchor="t">
            <a:spAutoFit/>
          </a:bodyPr>
          <a:lstStyle/>
          <a:p>
            <a:pPr>
              <a:lnSpc>
                <a:spcPts val="5464"/>
              </a:lnSpc>
            </a:pPr>
            <a:r>
              <a:rPr lang="en-US" sz="3600" b="1" dirty="0">
                <a:solidFill>
                  <a:srgbClr val="253746"/>
                </a:solidFill>
                <a:latin typeface="Helvetica" pitchFamily="2" charset="0"/>
                <a:ea typeface="Open Sans" panose="020B0606030504020204" pitchFamily="34" charset="0"/>
                <a:cs typeface="Open Sans" panose="020B0606030504020204" pitchFamily="34" charset="0"/>
              </a:rPr>
              <a:t>Safeguarding the Nursing Home Environment</a:t>
            </a:r>
          </a:p>
        </p:txBody>
      </p:sp>
      <p:pic>
        <p:nvPicPr>
          <p:cNvPr id="16" name="Picture 2">
            <a:extLst>
              <a:ext uri="{FF2B5EF4-FFF2-40B4-BE49-F238E27FC236}">
                <a16:creationId xmlns:a16="http://schemas.microsoft.com/office/drawing/2014/main" id="{105B7664-CF26-4661-8ED0-F8FF89F89F3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674983" y="2467431"/>
            <a:ext cx="1234298" cy="1645730"/>
          </a:xfrm>
          <a:prstGeom prst="rect">
            <a:avLst/>
          </a:prstGeom>
        </p:spPr>
      </p:pic>
      <p:grpSp>
        <p:nvGrpSpPr>
          <p:cNvPr id="3" name="Group 2">
            <a:extLst>
              <a:ext uri="{FF2B5EF4-FFF2-40B4-BE49-F238E27FC236}">
                <a16:creationId xmlns:a16="http://schemas.microsoft.com/office/drawing/2014/main" id="{768F3141-D0EF-46C5-A824-73C354709CA0}"/>
              </a:ext>
            </a:extLst>
          </p:cNvPr>
          <p:cNvGrpSpPr/>
          <p:nvPr/>
        </p:nvGrpSpPr>
        <p:grpSpPr>
          <a:xfrm>
            <a:off x="7004269" y="1302049"/>
            <a:ext cx="2265836" cy="2510739"/>
            <a:chOff x="9829800" y="1790700"/>
            <a:chExt cx="5798424" cy="7620000"/>
          </a:xfrm>
        </p:grpSpPr>
        <p:sp>
          <p:nvSpPr>
            <p:cNvPr id="18" name="Rectangle 17">
              <a:extLst>
                <a:ext uri="{FF2B5EF4-FFF2-40B4-BE49-F238E27FC236}">
                  <a16:creationId xmlns:a16="http://schemas.microsoft.com/office/drawing/2014/main" id="{8C2768EE-3F44-44F5-8088-51CDA4F82C94}"/>
                </a:ext>
              </a:extLst>
            </p:cNvPr>
            <p:cNvSpPr/>
            <p:nvPr/>
          </p:nvSpPr>
          <p:spPr>
            <a:xfrm>
              <a:off x="9829800" y="1790700"/>
              <a:ext cx="5798424" cy="7467599"/>
            </a:xfrm>
            <a:prstGeom prst="rect">
              <a:avLst/>
            </a:prstGeom>
            <a:solidFill>
              <a:srgbClr val="409EA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2">
              <a:extLst>
                <a:ext uri="{FF2B5EF4-FFF2-40B4-BE49-F238E27FC236}">
                  <a16:creationId xmlns:a16="http://schemas.microsoft.com/office/drawing/2014/main" id="{BF8AFC16-7B18-487B-A72F-0CE26B42874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0526134" y="2226231"/>
              <a:ext cx="4256798" cy="7184469"/>
            </a:xfrm>
            <a:prstGeom prst="rect">
              <a:avLst/>
            </a:prstGeom>
          </p:spPr>
        </p:pic>
      </p:grpSp>
      <p:grpSp>
        <p:nvGrpSpPr>
          <p:cNvPr id="5" name="Group 4">
            <a:extLst>
              <a:ext uri="{FF2B5EF4-FFF2-40B4-BE49-F238E27FC236}">
                <a16:creationId xmlns:a16="http://schemas.microsoft.com/office/drawing/2014/main" id="{EC7ED3BB-8CAC-4254-947D-28E22835CB41}"/>
              </a:ext>
            </a:extLst>
          </p:cNvPr>
          <p:cNvGrpSpPr/>
          <p:nvPr/>
        </p:nvGrpSpPr>
        <p:grpSpPr>
          <a:xfrm>
            <a:off x="4376034" y="3558374"/>
            <a:ext cx="3394935" cy="2510739"/>
            <a:chOff x="6601040" y="2227551"/>
            <a:chExt cx="5282119" cy="3829537"/>
          </a:xfrm>
        </p:grpSpPr>
        <p:pic>
          <p:nvPicPr>
            <p:cNvPr id="6" name="Picture 5" descr="A picture containing text, table, furniture, worktable&#10;&#10;Description automatically generated">
              <a:extLst>
                <a:ext uri="{FF2B5EF4-FFF2-40B4-BE49-F238E27FC236}">
                  <a16:creationId xmlns:a16="http://schemas.microsoft.com/office/drawing/2014/main" id="{76E2D84A-04F7-49DD-8B9A-2F24BC3D8B12}"/>
                </a:ext>
              </a:extLst>
            </p:cNvPr>
            <p:cNvPicPr>
              <a:picLocks noChangeAspect="1"/>
            </p:cNvPicPr>
            <p:nvPr/>
          </p:nvPicPr>
          <p:blipFill>
            <a:blip r:embed="rId7" cstate="print">
              <a:duotone>
                <a:schemeClr val="accent1">
                  <a:shade val="45000"/>
                  <a:satMod val="135000"/>
                </a:schemeClr>
                <a:prstClr val="white"/>
              </a:duotone>
              <a:alphaModFix amt="50000"/>
              <a:extLst>
                <a:ext uri="{BEBA8EAE-BF5A-486C-A8C5-ECC9F3942E4B}">
                  <a14:imgProps xmlns:a14="http://schemas.microsoft.com/office/drawing/2010/main">
                    <a14:imgLayer r:embed="rId8">
                      <a14:imgEffect>
                        <a14:colorTemperature colorTemp="4700"/>
                      </a14:imgEffect>
                      <a14:imgEffect>
                        <a14:brightnessContrast bright="-20000" contrast="-400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6601040" y="2227551"/>
              <a:ext cx="5282119" cy="3829537"/>
            </a:xfrm>
            <a:prstGeom prst="rect">
              <a:avLst/>
            </a:prstGeom>
          </p:spPr>
        </p:pic>
        <p:pic>
          <p:nvPicPr>
            <p:cNvPr id="7" name="Picture 6" descr="Shape, icon&#10;&#10;Description automatically generated">
              <a:extLst>
                <a:ext uri="{FF2B5EF4-FFF2-40B4-BE49-F238E27FC236}">
                  <a16:creationId xmlns:a16="http://schemas.microsoft.com/office/drawing/2014/main" id="{63B96CF2-1715-4450-B8B6-3062D8E5C842}"/>
                </a:ext>
              </a:extLst>
            </p:cNvPr>
            <p:cNvPicPr>
              <a:picLocks noChangeAspect="1"/>
            </p:cNvPicPr>
            <p:nvPr/>
          </p:nvPicPr>
          <p:blipFill>
            <a:blip r:embed="rId10" cstate="print">
              <a:duotone>
                <a:prstClr val="black"/>
                <a:schemeClr val="accent2">
                  <a:tint val="45000"/>
                  <a:satMod val="400000"/>
                </a:schemeClr>
              </a:duotone>
              <a:extLst>
                <a:ext uri="{BEBA8EAE-BF5A-486C-A8C5-ECC9F3942E4B}">
                  <a14:imgProps xmlns:a14="http://schemas.microsoft.com/office/drawing/2010/main">
                    <a14:imgLayer r:embed="rId11">
                      <a14:imgEffect>
                        <a14:colorTemperature colorTemp="4700"/>
                      </a14:imgEffect>
                      <a14:imgEffect>
                        <a14:saturation sat="400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7268819" y="2803585"/>
              <a:ext cx="402853" cy="437921"/>
            </a:xfrm>
            <a:prstGeom prst="rect">
              <a:avLst/>
            </a:prstGeom>
          </p:spPr>
        </p:pic>
        <p:pic>
          <p:nvPicPr>
            <p:cNvPr id="8" name="Picture 7" descr="A picture containing text, cable, vector graphics&#10;&#10;Description automatically generated">
              <a:extLst>
                <a:ext uri="{FF2B5EF4-FFF2-40B4-BE49-F238E27FC236}">
                  <a16:creationId xmlns:a16="http://schemas.microsoft.com/office/drawing/2014/main" id="{41A8FE67-7646-4254-9928-36DACAF5119E}"/>
                </a:ext>
              </a:extLst>
            </p:cNvPr>
            <p:cNvPicPr>
              <a:picLocks noChangeAspect="1"/>
            </p:cNvPicPr>
            <p:nvPr/>
          </p:nvPicPr>
          <p:blipFill>
            <a:blip r:embed="rId12" cstate="print">
              <a:duotone>
                <a:prstClr val="black"/>
                <a:schemeClr val="accent2">
                  <a:tint val="45000"/>
                  <a:satMod val="400000"/>
                </a:schemeClr>
              </a:duotone>
              <a:extLst>
                <a:ext uri="{BEBA8EAE-BF5A-486C-A8C5-ECC9F3942E4B}">
                  <a14:imgProps xmlns:a14="http://schemas.microsoft.com/office/drawing/2010/main">
                    <a14:imgLayer r:embed="rId13">
                      <a14:imgEffect>
                        <a14:sharpenSoften amount="50000"/>
                      </a14:imgEffect>
                      <a14:imgEffect>
                        <a14:colorTemperature colorTemp="4700"/>
                      </a14:imgEffect>
                      <a14:imgEffect>
                        <a14:saturation sat="400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rot="18538667">
              <a:off x="7975139" y="3225296"/>
              <a:ext cx="298553" cy="470336"/>
            </a:xfrm>
            <a:prstGeom prst="rect">
              <a:avLst/>
            </a:prstGeom>
          </p:spPr>
        </p:pic>
        <p:pic>
          <p:nvPicPr>
            <p:cNvPr id="9" name="Picture 8" descr="Shape, icon&#10;&#10;Description automatically generated">
              <a:extLst>
                <a:ext uri="{FF2B5EF4-FFF2-40B4-BE49-F238E27FC236}">
                  <a16:creationId xmlns:a16="http://schemas.microsoft.com/office/drawing/2014/main" id="{DDE9E4BA-C009-4BF1-8152-F4B8103C77E2}"/>
                </a:ext>
              </a:extLst>
            </p:cNvPr>
            <p:cNvPicPr>
              <a:picLocks noChangeAspect="1"/>
            </p:cNvPicPr>
            <p:nvPr/>
          </p:nvPicPr>
          <p:blipFill>
            <a:blip r:embed="rId14" cstate="print">
              <a:duotone>
                <a:prstClr val="black"/>
                <a:schemeClr val="accent2">
                  <a:tint val="45000"/>
                  <a:satMod val="400000"/>
                </a:schemeClr>
              </a:duotone>
              <a:extLst>
                <a:ext uri="{BEBA8EAE-BF5A-486C-A8C5-ECC9F3942E4B}">
                  <a14:imgProps xmlns:a14="http://schemas.microsoft.com/office/drawing/2010/main">
                    <a14:imgLayer r:embed="rId15">
                      <a14:imgEffect>
                        <a14:colorTemperature colorTemp="4700"/>
                      </a14:imgEffect>
                      <a14:imgEffect>
                        <a14:saturation sat="400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8199568" y="2681106"/>
              <a:ext cx="402853" cy="386330"/>
            </a:xfrm>
            <a:prstGeom prst="rect">
              <a:avLst/>
            </a:prstGeom>
          </p:spPr>
        </p:pic>
        <p:pic>
          <p:nvPicPr>
            <p:cNvPr id="10" name="Picture 9" descr="Icon&#10;&#10;Description automatically generated">
              <a:extLst>
                <a:ext uri="{FF2B5EF4-FFF2-40B4-BE49-F238E27FC236}">
                  <a16:creationId xmlns:a16="http://schemas.microsoft.com/office/drawing/2014/main" id="{47DFDEDE-C4EF-490A-AF4F-9E2C8E149340}"/>
                </a:ext>
              </a:extLst>
            </p:cNvPr>
            <p:cNvPicPr>
              <a:picLocks noChangeAspect="1"/>
            </p:cNvPicPr>
            <p:nvPr/>
          </p:nvPicPr>
          <p:blipFill>
            <a:blip r:embed="rId16" cstate="print">
              <a:duotone>
                <a:prstClr val="black"/>
                <a:schemeClr val="accent2">
                  <a:tint val="45000"/>
                  <a:satMod val="400000"/>
                </a:schemeClr>
              </a:duotone>
              <a:extLst>
                <a:ext uri="{BEBA8EAE-BF5A-486C-A8C5-ECC9F3942E4B}">
                  <a14:imgProps xmlns:a14="http://schemas.microsoft.com/office/drawing/2010/main">
                    <a14:imgLayer r:embed="rId17">
                      <a14:imgEffect>
                        <a14:colorTemperature colorTemp="4700"/>
                      </a14:imgEffect>
                      <a14:imgEffect>
                        <a14:saturation sat="400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8750845" y="3144135"/>
              <a:ext cx="441227" cy="330920"/>
            </a:xfrm>
            <a:prstGeom prst="rect">
              <a:avLst/>
            </a:prstGeom>
          </p:spPr>
        </p:pic>
        <p:pic>
          <p:nvPicPr>
            <p:cNvPr id="11" name="Picture 10" descr="Shape, icon&#10;&#10;Description automatically generated">
              <a:extLst>
                <a:ext uri="{FF2B5EF4-FFF2-40B4-BE49-F238E27FC236}">
                  <a16:creationId xmlns:a16="http://schemas.microsoft.com/office/drawing/2014/main" id="{C55C32AB-DC67-4483-A008-3B3B498F6569}"/>
                </a:ext>
              </a:extLst>
            </p:cNvPr>
            <p:cNvPicPr>
              <a:picLocks noChangeAspect="1"/>
            </p:cNvPicPr>
            <p:nvPr/>
          </p:nvPicPr>
          <p:blipFill>
            <a:blip r:embed="rId14" cstate="print">
              <a:duotone>
                <a:prstClr val="black"/>
                <a:schemeClr val="accent2">
                  <a:tint val="45000"/>
                  <a:satMod val="400000"/>
                </a:schemeClr>
              </a:duotone>
              <a:extLst>
                <a:ext uri="{BEBA8EAE-BF5A-486C-A8C5-ECC9F3942E4B}">
                  <a14:imgProps xmlns:a14="http://schemas.microsoft.com/office/drawing/2010/main">
                    <a14:imgLayer r:embed="rId15">
                      <a14:imgEffect>
                        <a14:colorTemperature colorTemp="4700"/>
                      </a14:imgEffect>
                      <a14:imgEffect>
                        <a14:saturation sat="400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9566679" y="3003327"/>
              <a:ext cx="402853" cy="386330"/>
            </a:xfrm>
            <a:prstGeom prst="rect">
              <a:avLst/>
            </a:prstGeom>
          </p:spPr>
        </p:pic>
        <p:pic>
          <p:nvPicPr>
            <p:cNvPr id="12" name="Picture 11" descr="A picture containing text, cable, vector graphics&#10;&#10;Description automatically generated">
              <a:extLst>
                <a:ext uri="{FF2B5EF4-FFF2-40B4-BE49-F238E27FC236}">
                  <a16:creationId xmlns:a16="http://schemas.microsoft.com/office/drawing/2014/main" id="{B1E58795-57A2-4A42-ABAB-1F0A3546EE96}"/>
                </a:ext>
              </a:extLst>
            </p:cNvPr>
            <p:cNvPicPr>
              <a:picLocks noChangeAspect="1"/>
            </p:cNvPicPr>
            <p:nvPr/>
          </p:nvPicPr>
          <p:blipFill>
            <a:blip r:embed="rId12" cstate="print">
              <a:duotone>
                <a:prstClr val="black"/>
                <a:schemeClr val="accent2">
                  <a:tint val="45000"/>
                  <a:satMod val="400000"/>
                </a:schemeClr>
              </a:duotone>
              <a:extLst>
                <a:ext uri="{BEBA8EAE-BF5A-486C-A8C5-ECC9F3942E4B}">
                  <a14:imgProps xmlns:a14="http://schemas.microsoft.com/office/drawing/2010/main">
                    <a14:imgLayer r:embed="rId13">
                      <a14:imgEffect>
                        <a14:sharpenSoften amount="50000"/>
                      </a14:imgEffect>
                      <a14:imgEffect>
                        <a14:colorTemperature colorTemp="4700"/>
                      </a14:imgEffect>
                      <a14:imgEffect>
                        <a14:saturation sat="400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rot="18538667">
              <a:off x="9042796" y="2571025"/>
              <a:ext cx="298553" cy="470336"/>
            </a:xfrm>
            <a:prstGeom prst="rect">
              <a:avLst/>
            </a:prstGeom>
          </p:spPr>
        </p:pic>
        <p:pic>
          <p:nvPicPr>
            <p:cNvPr id="13" name="Picture 12" descr="Shape, icon&#10;&#10;Description automatically generated">
              <a:extLst>
                <a:ext uri="{FF2B5EF4-FFF2-40B4-BE49-F238E27FC236}">
                  <a16:creationId xmlns:a16="http://schemas.microsoft.com/office/drawing/2014/main" id="{61F9D7B2-8858-4E3E-BC8D-09465E8CBD94}"/>
                </a:ext>
              </a:extLst>
            </p:cNvPr>
            <p:cNvPicPr>
              <a:picLocks noChangeAspect="1"/>
            </p:cNvPicPr>
            <p:nvPr/>
          </p:nvPicPr>
          <p:blipFill>
            <a:blip r:embed="rId10" cstate="print">
              <a:duotone>
                <a:prstClr val="black"/>
                <a:schemeClr val="accent2">
                  <a:tint val="45000"/>
                  <a:satMod val="400000"/>
                </a:schemeClr>
              </a:duotone>
              <a:extLst>
                <a:ext uri="{BEBA8EAE-BF5A-486C-A8C5-ECC9F3942E4B}">
                  <a14:imgProps xmlns:a14="http://schemas.microsoft.com/office/drawing/2010/main">
                    <a14:imgLayer r:embed="rId11">
                      <a14:imgEffect>
                        <a14:colorTemperature colorTemp="4700"/>
                      </a14:imgEffect>
                      <a14:imgEffect>
                        <a14:saturation sat="400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9811078" y="2392571"/>
              <a:ext cx="402853" cy="437921"/>
            </a:xfrm>
            <a:prstGeom prst="rect">
              <a:avLst/>
            </a:prstGeom>
          </p:spPr>
        </p:pic>
        <p:pic>
          <p:nvPicPr>
            <p:cNvPr id="14" name="Picture 13" descr="Icon&#10;&#10;Description automatically generated">
              <a:extLst>
                <a:ext uri="{FF2B5EF4-FFF2-40B4-BE49-F238E27FC236}">
                  <a16:creationId xmlns:a16="http://schemas.microsoft.com/office/drawing/2014/main" id="{9C31F6FD-ED9F-47CD-BED2-9028F739FCD3}"/>
                </a:ext>
              </a:extLst>
            </p:cNvPr>
            <p:cNvPicPr>
              <a:picLocks noChangeAspect="1"/>
            </p:cNvPicPr>
            <p:nvPr/>
          </p:nvPicPr>
          <p:blipFill>
            <a:blip r:embed="rId16" cstate="print">
              <a:duotone>
                <a:prstClr val="black"/>
                <a:schemeClr val="accent2">
                  <a:tint val="45000"/>
                  <a:satMod val="400000"/>
                </a:schemeClr>
              </a:duotone>
              <a:extLst>
                <a:ext uri="{BEBA8EAE-BF5A-486C-A8C5-ECC9F3942E4B}">
                  <a14:imgProps xmlns:a14="http://schemas.microsoft.com/office/drawing/2010/main">
                    <a14:imgLayer r:embed="rId17">
                      <a14:imgEffect>
                        <a14:colorTemperature colorTemp="4700"/>
                      </a14:imgEffect>
                      <a14:imgEffect>
                        <a14:saturation sat="400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10408212" y="2876552"/>
              <a:ext cx="441227" cy="330920"/>
            </a:xfrm>
            <a:prstGeom prst="rect">
              <a:avLst/>
            </a:prstGeom>
          </p:spPr>
        </p:pic>
      </p:grpSp>
      <p:graphicFrame>
        <p:nvGraphicFramePr>
          <p:cNvPr id="2" name="Diagram 1">
            <a:extLst>
              <a:ext uri="{FF2B5EF4-FFF2-40B4-BE49-F238E27FC236}">
                <a16:creationId xmlns:a16="http://schemas.microsoft.com/office/drawing/2014/main" id="{B9A09B9B-6F31-408E-803D-214A6478899D}"/>
              </a:ext>
            </a:extLst>
          </p:cNvPr>
          <p:cNvGraphicFramePr/>
          <p:nvPr>
            <p:extLst>
              <p:ext uri="{D42A27DB-BD31-4B8C-83A1-F6EECF244321}">
                <p14:modId xmlns:p14="http://schemas.microsoft.com/office/powerpoint/2010/main" val="3783609487"/>
              </p:ext>
            </p:extLst>
          </p:nvPr>
        </p:nvGraphicFramePr>
        <p:xfrm>
          <a:off x="2723930" y="1290762"/>
          <a:ext cx="6992962" cy="480695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20" name="Diagram 19">
            <a:extLst>
              <a:ext uri="{FF2B5EF4-FFF2-40B4-BE49-F238E27FC236}">
                <a16:creationId xmlns:a16="http://schemas.microsoft.com/office/drawing/2014/main" id="{B156985C-7F38-4160-A8CD-4BEB1BBB51EF}"/>
              </a:ext>
            </a:extLst>
          </p:cNvPr>
          <p:cNvGraphicFramePr/>
          <p:nvPr>
            <p:extLst>
              <p:ext uri="{D42A27DB-BD31-4B8C-83A1-F6EECF244321}">
                <p14:modId xmlns:p14="http://schemas.microsoft.com/office/powerpoint/2010/main" val="3067005043"/>
              </p:ext>
            </p:extLst>
          </p:nvPr>
        </p:nvGraphicFramePr>
        <p:xfrm>
          <a:off x="2723930" y="1297104"/>
          <a:ext cx="6992962" cy="4806950"/>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aphicFrame>
        <p:nvGraphicFramePr>
          <p:cNvPr id="21" name="Diagram 20">
            <a:extLst>
              <a:ext uri="{FF2B5EF4-FFF2-40B4-BE49-F238E27FC236}">
                <a16:creationId xmlns:a16="http://schemas.microsoft.com/office/drawing/2014/main" id="{5450762B-F7AB-4CA0-897C-B70D7579C31F}"/>
              </a:ext>
            </a:extLst>
          </p:cNvPr>
          <p:cNvGraphicFramePr/>
          <p:nvPr>
            <p:extLst>
              <p:ext uri="{D42A27DB-BD31-4B8C-83A1-F6EECF244321}">
                <p14:modId xmlns:p14="http://schemas.microsoft.com/office/powerpoint/2010/main" val="1294005493"/>
              </p:ext>
            </p:extLst>
          </p:nvPr>
        </p:nvGraphicFramePr>
        <p:xfrm>
          <a:off x="2723930" y="1316814"/>
          <a:ext cx="6992962" cy="4806950"/>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spTree>
    <p:extLst>
      <p:ext uri="{BB962C8B-B14F-4D97-AF65-F5344CB8AC3E}">
        <p14:creationId xmlns:p14="http://schemas.microsoft.com/office/powerpoint/2010/main" val="17698253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down)">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down)">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wipe(down)">
                                      <p:cBhvr>
                                        <p:cTn id="3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Graphic spid="20" grpId="0">
        <p:bldAsOne/>
      </p:bldGraphic>
      <p:bldGraphic spid="21"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271438" y="431800"/>
            <a:ext cx="8235953" cy="656334"/>
          </a:xfrm>
          <a:prstGeom prst="rect">
            <a:avLst/>
          </a:prstGeom>
        </p:spPr>
        <p:txBody>
          <a:bodyPr wrap="square" lIns="0" tIns="0" rIns="0" bIns="0" rtlCol="0" anchor="t">
            <a:spAutoFit/>
          </a:bodyPr>
          <a:lstStyle/>
          <a:p>
            <a:pPr>
              <a:lnSpc>
                <a:spcPts val="5464"/>
              </a:lnSpc>
            </a:pPr>
            <a:r>
              <a:rPr lang="en-US" sz="3600" b="1" dirty="0">
                <a:solidFill>
                  <a:srgbClr val="253746"/>
                </a:solidFill>
                <a:latin typeface="Helvetica" pitchFamily="2" charset="0"/>
                <a:ea typeface="Open Sans" panose="020B0606030504020204" pitchFamily="34" charset="0"/>
                <a:cs typeface="Open Sans" panose="020B0606030504020204" pitchFamily="34" charset="0"/>
              </a:rPr>
              <a:t>Cleaning</a:t>
            </a:r>
          </a:p>
        </p:txBody>
      </p:sp>
      <p:sp>
        <p:nvSpPr>
          <p:cNvPr id="7" name="Rectangle 6">
            <a:extLst>
              <a:ext uri="{FF2B5EF4-FFF2-40B4-BE49-F238E27FC236}">
                <a16:creationId xmlns:a16="http://schemas.microsoft.com/office/drawing/2014/main" id="{FADCA424-2D6D-4969-8A24-8AF79BCC8744}"/>
              </a:ext>
            </a:extLst>
          </p:cNvPr>
          <p:cNvSpPr/>
          <p:nvPr/>
        </p:nvSpPr>
        <p:spPr>
          <a:xfrm>
            <a:off x="5373498" y="1235591"/>
            <a:ext cx="6096000" cy="4791055"/>
          </a:xfrm>
          <a:prstGeom prst="rect">
            <a:avLst/>
          </a:prstGeom>
        </p:spPr>
        <p:txBody>
          <a:bodyPr>
            <a:spAutoFit/>
          </a:bodyPr>
          <a:lstStyle/>
          <a:p>
            <a:pPr marL="846473" lvl="1" indent="-457200">
              <a:spcAft>
                <a:spcPts val="1600"/>
              </a:spcAft>
              <a:buFont typeface="Arial" panose="020B0604020202020204" pitchFamily="34" charset="0"/>
              <a:buChar char="•"/>
            </a:pPr>
            <a:r>
              <a:rPr lang="en-US" sz="2800" dirty="0">
                <a:latin typeface="Helvetica" pitchFamily="2" charset="0"/>
                <a:ea typeface="Open Sans" panose="020B0606030504020204" pitchFamily="34" charset="0"/>
                <a:cs typeface="Open Sans" panose="020B0606030504020204" pitchFamily="34" charset="0"/>
              </a:rPr>
              <a:t>All items in nursing home community!!</a:t>
            </a:r>
          </a:p>
          <a:p>
            <a:pPr marL="846473" lvl="1" indent="-457200">
              <a:spcAft>
                <a:spcPts val="1600"/>
              </a:spcAft>
              <a:buFont typeface="Arial" panose="020B0604020202020204" pitchFamily="34" charset="0"/>
              <a:buChar char="•"/>
            </a:pPr>
            <a:r>
              <a:rPr lang="en-US" sz="2800" dirty="0">
                <a:latin typeface="Helvetica" pitchFamily="2" charset="0"/>
                <a:ea typeface="Open Sans" panose="020B0606030504020204" pitchFamily="34" charset="0"/>
                <a:cs typeface="Open Sans" panose="020B0606030504020204" pitchFamily="34" charset="0"/>
              </a:rPr>
              <a:t>Soap or detergent, water, and friction</a:t>
            </a:r>
          </a:p>
          <a:p>
            <a:pPr marL="846473" lvl="1" indent="-457200">
              <a:spcAft>
                <a:spcPts val="1600"/>
              </a:spcAft>
              <a:buFont typeface="Arial" panose="020B0604020202020204" pitchFamily="34" charset="0"/>
              <a:buChar char="•"/>
            </a:pPr>
            <a:r>
              <a:rPr lang="en-US" sz="2800" dirty="0">
                <a:latin typeface="Helvetica" pitchFamily="2" charset="0"/>
                <a:ea typeface="Open Sans" panose="020B0606030504020204" pitchFamily="34" charset="0"/>
                <a:cs typeface="Open Sans" panose="020B0606030504020204" pitchFamily="34" charset="0"/>
              </a:rPr>
              <a:t>Some germ removal</a:t>
            </a:r>
          </a:p>
          <a:p>
            <a:pPr marL="846473" lvl="1" indent="-457200">
              <a:spcAft>
                <a:spcPts val="1600"/>
              </a:spcAft>
              <a:buFont typeface="Arial" panose="020B0604020202020204" pitchFamily="34" charset="0"/>
              <a:buChar char="•"/>
            </a:pPr>
            <a:r>
              <a:rPr lang="en-US" sz="2800" dirty="0">
                <a:latin typeface="Helvetica" pitchFamily="2" charset="0"/>
                <a:ea typeface="Open Sans" panose="020B0606030504020204" pitchFamily="34" charset="0"/>
                <a:cs typeface="Open Sans" panose="020B0606030504020204" pitchFamily="34" charset="0"/>
              </a:rPr>
              <a:t>Removes dirt and debris for disinfection</a:t>
            </a:r>
          </a:p>
          <a:p>
            <a:pPr marL="846473" lvl="1" indent="-457200">
              <a:spcAft>
                <a:spcPts val="1600"/>
              </a:spcAft>
              <a:buFont typeface="Arial" panose="020B0604020202020204" pitchFamily="34" charset="0"/>
              <a:buChar char="•"/>
            </a:pPr>
            <a:r>
              <a:rPr lang="en-US" sz="2800" dirty="0">
                <a:latin typeface="Helvetica" pitchFamily="2" charset="0"/>
                <a:ea typeface="Open Sans" panose="020B0606030504020204" pitchFamily="34" charset="0"/>
                <a:cs typeface="Open Sans" panose="020B0606030504020204" pitchFamily="34" charset="0"/>
              </a:rPr>
              <a:t>Does </a:t>
            </a:r>
            <a:r>
              <a:rPr lang="en-US" sz="2800" b="1" u="sng" dirty="0">
                <a:latin typeface="Helvetica" pitchFamily="2" charset="0"/>
                <a:ea typeface="Open Sans" panose="020B0606030504020204" pitchFamily="34" charset="0"/>
                <a:cs typeface="Open Sans" panose="020B0606030504020204" pitchFamily="34" charset="0"/>
              </a:rPr>
              <a:t>NOT</a:t>
            </a:r>
            <a:r>
              <a:rPr lang="en-US" sz="2800" dirty="0">
                <a:latin typeface="Helvetica" pitchFamily="2" charset="0"/>
                <a:ea typeface="Open Sans" panose="020B0606030504020204" pitchFamily="34" charset="0"/>
                <a:cs typeface="Open Sans" panose="020B0606030504020204" pitchFamily="34" charset="0"/>
              </a:rPr>
              <a:t> mean germs killed or surface is free of all germs</a:t>
            </a:r>
          </a:p>
        </p:txBody>
      </p:sp>
      <p:grpSp>
        <p:nvGrpSpPr>
          <p:cNvPr id="9" name="Group 8">
            <a:extLst>
              <a:ext uri="{FF2B5EF4-FFF2-40B4-BE49-F238E27FC236}">
                <a16:creationId xmlns:a16="http://schemas.microsoft.com/office/drawing/2014/main" id="{2F23FEE5-2C01-4C6A-B193-05E7635453E9}"/>
              </a:ext>
            </a:extLst>
          </p:cNvPr>
          <p:cNvGrpSpPr/>
          <p:nvPr/>
        </p:nvGrpSpPr>
        <p:grpSpPr>
          <a:xfrm>
            <a:off x="-722714" y="1397696"/>
            <a:ext cx="6992962" cy="4806950"/>
            <a:chOff x="-722714" y="1397696"/>
            <a:chExt cx="6992962" cy="4806950"/>
          </a:xfrm>
        </p:grpSpPr>
        <p:grpSp>
          <p:nvGrpSpPr>
            <p:cNvPr id="6" name="Group 5">
              <a:extLst>
                <a:ext uri="{FF2B5EF4-FFF2-40B4-BE49-F238E27FC236}">
                  <a16:creationId xmlns:a16="http://schemas.microsoft.com/office/drawing/2014/main" id="{9914CBE1-5706-4F2C-A9E5-0BBABD089565}"/>
                </a:ext>
              </a:extLst>
            </p:cNvPr>
            <p:cNvGrpSpPr/>
            <p:nvPr/>
          </p:nvGrpSpPr>
          <p:grpSpPr>
            <a:xfrm>
              <a:off x="-722714" y="1397696"/>
              <a:ext cx="6992962" cy="4806950"/>
              <a:chOff x="-738212" y="1428750"/>
              <a:chExt cx="6992962" cy="4806950"/>
            </a:xfrm>
          </p:grpSpPr>
          <p:graphicFrame>
            <p:nvGraphicFramePr>
              <p:cNvPr id="2" name="Diagram 1">
                <a:extLst>
                  <a:ext uri="{FF2B5EF4-FFF2-40B4-BE49-F238E27FC236}">
                    <a16:creationId xmlns:a16="http://schemas.microsoft.com/office/drawing/2014/main" id="{B9A09B9B-6F31-408E-803D-214A6478899D}"/>
                  </a:ext>
                </a:extLst>
              </p:cNvPr>
              <p:cNvGraphicFramePr/>
              <p:nvPr>
                <p:extLst>
                  <p:ext uri="{D42A27DB-BD31-4B8C-83A1-F6EECF244321}">
                    <p14:modId xmlns:p14="http://schemas.microsoft.com/office/powerpoint/2010/main" val="2325434969"/>
                  </p:ext>
                </p:extLst>
              </p:nvPr>
            </p:nvGraphicFramePr>
            <p:xfrm>
              <a:off x="-738212" y="1428750"/>
              <a:ext cx="6992962" cy="48069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Rounded Corners 2">
                <a:extLst>
                  <a:ext uri="{FF2B5EF4-FFF2-40B4-BE49-F238E27FC236}">
                    <a16:creationId xmlns:a16="http://schemas.microsoft.com/office/drawing/2014/main" id="{463E401B-6312-4C94-A7B2-A97EA0330909}"/>
                  </a:ext>
                </a:extLst>
              </p:cNvPr>
              <p:cNvSpPr/>
              <p:nvPr/>
            </p:nvSpPr>
            <p:spPr>
              <a:xfrm>
                <a:off x="2400300" y="1848992"/>
                <a:ext cx="3143250" cy="1181100"/>
              </a:xfrm>
              <a:prstGeom prst="roundRect">
                <a:avLst/>
              </a:prstGeom>
              <a:solidFill>
                <a:schemeClr val="bg1">
                  <a:alpha val="8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Rounded Corners 4">
                <a:extLst>
                  <a:ext uri="{FF2B5EF4-FFF2-40B4-BE49-F238E27FC236}">
                    <a16:creationId xmlns:a16="http://schemas.microsoft.com/office/drawing/2014/main" id="{4FBA09E0-4FDA-4541-A307-0BFF751B50EA}"/>
                  </a:ext>
                </a:extLst>
              </p:cNvPr>
              <p:cNvSpPr/>
              <p:nvPr/>
            </p:nvSpPr>
            <p:spPr>
              <a:xfrm>
                <a:off x="2400300" y="3200400"/>
                <a:ext cx="3143250" cy="1181100"/>
              </a:xfrm>
              <a:prstGeom prst="roundRect">
                <a:avLst/>
              </a:prstGeom>
              <a:solidFill>
                <a:schemeClr val="bg1">
                  <a:alpha val="8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descr="Icon&#10;&#10;Description automatically generated">
              <a:extLst>
                <a:ext uri="{FF2B5EF4-FFF2-40B4-BE49-F238E27FC236}">
                  <a16:creationId xmlns:a16="http://schemas.microsoft.com/office/drawing/2014/main" id="{82177D98-09DF-4E9E-906E-F35725445726}"/>
                </a:ext>
              </a:extLst>
            </p:cNvPr>
            <p:cNvPicPr>
              <a:picLocks noChangeAspect="1"/>
            </p:cNvPicPr>
            <p:nvPr/>
          </p:nvPicPr>
          <p:blipFill>
            <a:blip r:embed="rId8" cstate="print">
              <a:extLst>
                <a:ext uri="{BEBA8EAE-BF5A-486C-A8C5-ECC9F3942E4B}">
                  <a14:imgProps xmlns:a14="http://schemas.microsoft.com/office/drawing/2010/main">
                    <a14:imgLayer r:embed="rId9">
                      <a14:imgEffect>
                        <a14:brightnessContrast bright="-200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271438" y="4562157"/>
              <a:ext cx="1696310" cy="1611493"/>
            </a:xfrm>
            <a:prstGeom prst="rect">
              <a:avLst/>
            </a:prstGeom>
            <a:solidFill>
              <a:schemeClr val="bg1"/>
            </a:solidFill>
          </p:spPr>
        </p:pic>
      </p:grpSp>
    </p:spTree>
    <p:extLst>
      <p:ext uri="{BB962C8B-B14F-4D97-AF65-F5344CB8AC3E}">
        <p14:creationId xmlns:p14="http://schemas.microsoft.com/office/powerpoint/2010/main" val="11741029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wipe(left)">
                                      <p:cBhvr>
                                        <p:cTn id="14" dur="500"/>
                                        <p:tgtEl>
                                          <p:spTgt spid="7">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Effect transition="in" filter="wipe(left)">
                                      <p:cBhvr>
                                        <p:cTn id="19" dur="500"/>
                                        <p:tgtEl>
                                          <p:spTgt spid="7">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7">
                                            <p:txEl>
                                              <p:pRg st="2" end="2"/>
                                            </p:txEl>
                                          </p:spTgt>
                                        </p:tgtEl>
                                        <p:attrNameLst>
                                          <p:attrName>style.visibility</p:attrName>
                                        </p:attrNameLst>
                                      </p:cBhvr>
                                      <p:to>
                                        <p:strVal val="visible"/>
                                      </p:to>
                                    </p:set>
                                    <p:animEffect transition="in" filter="wipe(left)">
                                      <p:cBhvr>
                                        <p:cTn id="24" dur="500"/>
                                        <p:tgtEl>
                                          <p:spTgt spid="7">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7">
                                            <p:txEl>
                                              <p:pRg st="3" end="3"/>
                                            </p:txEl>
                                          </p:spTgt>
                                        </p:tgtEl>
                                        <p:attrNameLst>
                                          <p:attrName>style.visibility</p:attrName>
                                        </p:attrNameLst>
                                      </p:cBhvr>
                                      <p:to>
                                        <p:strVal val="visible"/>
                                      </p:to>
                                    </p:set>
                                    <p:animEffect transition="in" filter="wipe(left)">
                                      <p:cBhvr>
                                        <p:cTn id="29" dur="500"/>
                                        <p:tgtEl>
                                          <p:spTgt spid="7">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7">
                                            <p:txEl>
                                              <p:pRg st="4" end="4"/>
                                            </p:txEl>
                                          </p:spTgt>
                                        </p:tgtEl>
                                        <p:attrNameLst>
                                          <p:attrName>style.visibility</p:attrName>
                                        </p:attrNameLst>
                                      </p:cBhvr>
                                      <p:to>
                                        <p:strVal val="visible"/>
                                      </p:to>
                                    </p:set>
                                    <p:animEffect transition="in" filter="wipe(left)">
                                      <p:cBhvr>
                                        <p:cTn id="34"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271438" y="431800"/>
            <a:ext cx="8235953" cy="656334"/>
          </a:xfrm>
          <a:prstGeom prst="rect">
            <a:avLst/>
          </a:prstGeom>
        </p:spPr>
        <p:txBody>
          <a:bodyPr wrap="square" lIns="0" tIns="0" rIns="0" bIns="0" rtlCol="0" anchor="t">
            <a:spAutoFit/>
          </a:bodyPr>
          <a:lstStyle/>
          <a:p>
            <a:pPr>
              <a:lnSpc>
                <a:spcPts val="5464"/>
              </a:lnSpc>
            </a:pPr>
            <a:r>
              <a:rPr lang="en-US" sz="3600" b="1" dirty="0">
                <a:solidFill>
                  <a:srgbClr val="253746"/>
                </a:solidFill>
                <a:latin typeface="Helvetica" pitchFamily="2" charset="0"/>
                <a:ea typeface="Open Sans" panose="020B0606030504020204" pitchFamily="34" charset="0"/>
                <a:cs typeface="Open Sans" panose="020B0606030504020204" pitchFamily="34" charset="0"/>
              </a:rPr>
              <a:t>Disinfection</a:t>
            </a:r>
          </a:p>
        </p:txBody>
      </p:sp>
      <p:sp>
        <p:nvSpPr>
          <p:cNvPr id="3" name="Rectangle 2">
            <a:extLst>
              <a:ext uri="{FF2B5EF4-FFF2-40B4-BE49-F238E27FC236}">
                <a16:creationId xmlns:a16="http://schemas.microsoft.com/office/drawing/2014/main" id="{9A21703D-2BA2-47FA-B0C6-B707FF46DA4B}"/>
              </a:ext>
            </a:extLst>
          </p:cNvPr>
          <p:cNvSpPr/>
          <p:nvPr/>
        </p:nvSpPr>
        <p:spPr>
          <a:xfrm>
            <a:off x="5594239" y="1517091"/>
            <a:ext cx="6175646" cy="4360168"/>
          </a:xfrm>
          <a:prstGeom prst="rect">
            <a:avLst/>
          </a:prstGeom>
        </p:spPr>
        <p:txBody>
          <a:bodyPr wrap="square">
            <a:spAutoFit/>
          </a:bodyPr>
          <a:lstStyle/>
          <a:p>
            <a:pPr marL="846473" lvl="1" indent="-457200">
              <a:spcAft>
                <a:spcPts val="1600"/>
              </a:spcAft>
              <a:buFont typeface="Arial" panose="020B0604020202020204" pitchFamily="34" charset="0"/>
              <a:buChar char="•"/>
            </a:pPr>
            <a:r>
              <a:rPr lang="en-US" sz="2800" dirty="0">
                <a:latin typeface="Helvetica" pitchFamily="2" charset="0"/>
                <a:ea typeface="Open Sans" panose="020B0606030504020204" pitchFamily="34" charset="0"/>
                <a:cs typeface="Open Sans" panose="020B0606030504020204" pitchFamily="34" charset="0"/>
              </a:rPr>
              <a:t>All resident care &amp; frequently touched items!</a:t>
            </a:r>
          </a:p>
          <a:p>
            <a:pPr marL="846473" lvl="1" indent="-457200">
              <a:spcAft>
                <a:spcPts val="1600"/>
              </a:spcAft>
              <a:buFont typeface="Arial" panose="020B0604020202020204" pitchFamily="34" charset="0"/>
              <a:buChar char="•"/>
            </a:pPr>
            <a:r>
              <a:rPr lang="en-US" sz="2800" dirty="0">
                <a:latin typeface="Helvetica" pitchFamily="2" charset="0"/>
                <a:ea typeface="Open Sans" panose="020B0606030504020204" pitchFamily="34" charset="0"/>
                <a:cs typeface="Open Sans" panose="020B0606030504020204" pitchFamily="34" charset="0"/>
              </a:rPr>
              <a:t>Disinfectants</a:t>
            </a:r>
          </a:p>
          <a:p>
            <a:pPr marL="1303673" lvl="2" indent="-457200">
              <a:spcAft>
                <a:spcPts val="1600"/>
              </a:spcAft>
              <a:buFont typeface="Arial" panose="020B0604020202020204" pitchFamily="34" charset="0"/>
              <a:buChar char="•"/>
            </a:pPr>
            <a:r>
              <a:rPr lang="en-US" sz="2800" dirty="0">
                <a:latin typeface="Helvetica" pitchFamily="2" charset="0"/>
                <a:ea typeface="Open Sans" panose="020B0606030504020204" pitchFamily="34" charset="0"/>
                <a:cs typeface="Open Sans" panose="020B0606030504020204" pitchFamily="34" charset="0"/>
              </a:rPr>
              <a:t>Different types/strength levels (low, intermediate, high)</a:t>
            </a:r>
          </a:p>
          <a:p>
            <a:pPr marL="846473" lvl="1" indent="-457200">
              <a:spcAft>
                <a:spcPts val="1600"/>
              </a:spcAft>
              <a:buFont typeface="Arial" panose="020B0604020202020204" pitchFamily="34" charset="0"/>
              <a:buChar char="•"/>
            </a:pPr>
            <a:r>
              <a:rPr lang="en-US" sz="2800" dirty="0">
                <a:latin typeface="Helvetica" pitchFamily="2" charset="0"/>
                <a:ea typeface="Open Sans" panose="020B0606030504020204" pitchFamily="34" charset="0"/>
                <a:cs typeface="Open Sans" panose="020B0606030504020204" pitchFamily="34" charset="0"/>
              </a:rPr>
              <a:t>Destroys most germs</a:t>
            </a:r>
          </a:p>
          <a:p>
            <a:pPr marL="846473" lvl="1" indent="-457200">
              <a:spcAft>
                <a:spcPts val="1600"/>
              </a:spcAft>
              <a:buFont typeface="Arial" panose="020B0604020202020204" pitchFamily="34" charset="0"/>
              <a:buChar char="•"/>
            </a:pPr>
            <a:r>
              <a:rPr lang="en-US" sz="2800" dirty="0">
                <a:latin typeface="Helvetica" pitchFamily="2" charset="0"/>
                <a:ea typeface="Open Sans" panose="020B0606030504020204" pitchFamily="34" charset="0"/>
                <a:cs typeface="Open Sans" panose="020B0606030504020204" pitchFamily="34" charset="0"/>
              </a:rPr>
              <a:t>Does </a:t>
            </a:r>
            <a:r>
              <a:rPr lang="en-US" sz="2800" b="1" u="sng" dirty="0">
                <a:latin typeface="Helvetica" pitchFamily="2" charset="0"/>
                <a:ea typeface="Open Sans" panose="020B0606030504020204" pitchFamily="34" charset="0"/>
                <a:cs typeface="Open Sans" panose="020B0606030504020204" pitchFamily="34" charset="0"/>
              </a:rPr>
              <a:t>NOT</a:t>
            </a:r>
            <a:r>
              <a:rPr lang="en-US" sz="2800" dirty="0">
                <a:latin typeface="Helvetica" pitchFamily="2" charset="0"/>
                <a:ea typeface="Open Sans" panose="020B0606030504020204" pitchFamily="34" charset="0"/>
                <a:cs typeface="Open Sans" panose="020B0606030504020204" pitchFamily="34" charset="0"/>
              </a:rPr>
              <a:t> mean surface is free of all germs </a:t>
            </a:r>
          </a:p>
        </p:txBody>
      </p:sp>
      <p:grpSp>
        <p:nvGrpSpPr>
          <p:cNvPr id="7" name="Group 6">
            <a:extLst>
              <a:ext uri="{FF2B5EF4-FFF2-40B4-BE49-F238E27FC236}">
                <a16:creationId xmlns:a16="http://schemas.microsoft.com/office/drawing/2014/main" id="{28E34C32-269E-4DC8-BF84-D5A3BC17EC0F}"/>
              </a:ext>
            </a:extLst>
          </p:cNvPr>
          <p:cNvGrpSpPr/>
          <p:nvPr/>
        </p:nvGrpSpPr>
        <p:grpSpPr>
          <a:xfrm>
            <a:off x="-738212" y="1428750"/>
            <a:ext cx="6992962" cy="4806950"/>
            <a:chOff x="-738212" y="1428750"/>
            <a:chExt cx="6992962" cy="4806950"/>
          </a:xfrm>
        </p:grpSpPr>
        <p:graphicFrame>
          <p:nvGraphicFramePr>
            <p:cNvPr id="2" name="Diagram 1">
              <a:extLst>
                <a:ext uri="{FF2B5EF4-FFF2-40B4-BE49-F238E27FC236}">
                  <a16:creationId xmlns:a16="http://schemas.microsoft.com/office/drawing/2014/main" id="{B9A09B9B-6F31-408E-803D-214A6478899D}"/>
                </a:ext>
              </a:extLst>
            </p:cNvPr>
            <p:cNvGraphicFramePr/>
            <p:nvPr>
              <p:extLst>
                <p:ext uri="{D42A27DB-BD31-4B8C-83A1-F6EECF244321}">
                  <p14:modId xmlns:p14="http://schemas.microsoft.com/office/powerpoint/2010/main" val="1403883139"/>
                </p:ext>
              </p:extLst>
            </p:nvPr>
          </p:nvGraphicFramePr>
          <p:xfrm>
            <a:off x="-738212" y="1428750"/>
            <a:ext cx="6992962" cy="48069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Rounded Corners 4">
              <a:extLst>
                <a:ext uri="{FF2B5EF4-FFF2-40B4-BE49-F238E27FC236}">
                  <a16:creationId xmlns:a16="http://schemas.microsoft.com/office/drawing/2014/main" id="{181DF21D-A1E9-4000-BD76-D82C8A8C1676}"/>
                </a:ext>
              </a:extLst>
            </p:cNvPr>
            <p:cNvSpPr/>
            <p:nvPr/>
          </p:nvSpPr>
          <p:spPr>
            <a:xfrm>
              <a:off x="2400300" y="1848992"/>
              <a:ext cx="3143250" cy="1181100"/>
            </a:xfrm>
            <a:prstGeom prst="roundRect">
              <a:avLst/>
            </a:prstGeom>
            <a:solidFill>
              <a:schemeClr val="bg1">
                <a:alpha val="8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Rounded Corners 5">
              <a:extLst>
                <a:ext uri="{FF2B5EF4-FFF2-40B4-BE49-F238E27FC236}">
                  <a16:creationId xmlns:a16="http://schemas.microsoft.com/office/drawing/2014/main" id="{1FDF0516-496B-4C65-A9A0-84DACE0D7223}"/>
                </a:ext>
              </a:extLst>
            </p:cNvPr>
            <p:cNvSpPr/>
            <p:nvPr/>
          </p:nvSpPr>
          <p:spPr>
            <a:xfrm>
              <a:off x="2400300" y="4458842"/>
              <a:ext cx="3143250" cy="1181100"/>
            </a:xfrm>
            <a:prstGeom prst="roundRect">
              <a:avLst/>
            </a:prstGeom>
            <a:solidFill>
              <a:schemeClr val="bg1">
                <a:alpha val="8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a:extLst>
                <a:ext uri="{FF2B5EF4-FFF2-40B4-BE49-F238E27FC236}">
                  <a16:creationId xmlns:a16="http://schemas.microsoft.com/office/drawing/2014/main" id="{C16542BB-F497-425C-BB97-713AF9CA34CC}"/>
                </a:ext>
              </a:extLst>
            </p:cNvPr>
            <p:cNvGrpSpPr/>
            <p:nvPr/>
          </p:nvGrpSpPr>
          <p:grpSpPr>
            <a:xfrm>
              <a:off x="271438" y="2822351"/>
              <a:ext cx="1933521" cy="1749649"/>
              <a:chOff x="9068029" y="1138991"/>
              <a:chExt cx="2040427" cy="1957753"/>
            </a:xfrm>
            <a:solidFill>
              <a:schemeClr val="bg1"/>
            </a:solidFill>
          </p:grpSpPr>
          <p:pic>
            <p:nvPicPr>
              <p:cNvPr id="9" name="Picture 8" descr="Graphical user interface, application&#10;&#10;Description automatically generated">
                <a:extLst>
                  <a:ext uri="{FF2B5EF4-FFF2-40B4-BE49-F238E27FC236}">
                    <a16:creationId xmlns:a16="http://schemas.microsoft.com/office/drawing/2014/main" id="{9612E447-60E0-4C7E-98B1-58F6167C194E}"/>
                  </a:ext>
                </a:extLst>
              </p:cNvPr>
              <p:cNvPicPr>
                <a:picLocks noChangeAspect="1"/>
              </p:cNvPicPr>
              <p:nvPr/>
            </p:nvPicPr>
            <p:blipFill>
              <a:blip r:embed="rId8" cstate="print">
                <a:extLst>
                  <a:ext uri="{BEBA8EAE-BF5A-486C-A8C5-ECC9F3942E4B}">
                    <a14:imgProps xmlns:a14="http://schemas.microsoft.com/office/drawing/2010/main">
                      <a14:imgLayer r:embed="rId9">
                        <a14:imgEffect>
                          <a14:brightnessContrast bright="-400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9068029" y="1138991"/>
                <a:ext cx="2040427" cy="1957753"/>
              </a:xfrm>
              <a:prstGeom prst="rect">
                <a:avLst/>
              </a:prstGeom>
              <a:grpFill/>
            </p:spPr>
          </p:pic>
          <p:sp>
            <p:nvSpPr>
              <p:cNvPr id="10" name="Rectangle 9">
                <a:extLst>
                  <a:ext uri="{FF2B5EF4-FFF2-40B4-BE49-F238E27FC236}">
                    <a16:creationId xmlns:a16="http://schemas.microsoft.com/office/drawing/2014/main" id="{E838E5E5-55A1-4B45-976B-0792AF0ACF88}"/>
                  </a:ext>
                </a:extLst>
              </p:cNvPr>
              <p:cNvSpPr/>
              <p:nvPr/>
            </p:nvSpPr>
            <p:spPr>
              <a:xfrm>
                <a:off x="10163823" y="2480858"/>
                <a:ext cx="567769" cy="310515"/>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4212183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left)">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wipe(left)">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wipe(left)">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wipe(left)">
                                      <p:cBhvr>
                                        <p:cTn id="29" dur="5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wipe(left)">
                                      <p:cBhvr>
                                        <p:cTn id="3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271438" y="431800"/>
            <a:ext cx="8235953" cy="656334"/>
          </a:xfrm>
          <a:prstGeom prst="rect">
            <a:avLst/>
          </a:prstGeom>
        </p:spPr>
        <p:txBody>
          <a:bodyPr wrap="square" lIns="0" tIns="0" rIns="0" bIns="0" rtlCol="0" anchor="t">
            <a:spAutoFit/>
          </a:bodyPr>
          <a:lstStyle/>
          <a:p>
            <a:pPr>
              <a:lnSpc>
                <a:spcPts val="5464"/>
              </a:lnSpc>
            </a:pPr>
            <a:r>
              <a:rPr lang="en-US" sz="3600" b="1" dirty="0">
                <a:solidFill>
                  <a:srgbClr val="253746"/>
                </a:solidFill>
                <a:latin typeface="Helvetica" pitchFamily="2" charset="0"/>
                <a:ea typeface="Open Sans" panose="020B0606030504020204" pitchFamily="34" charset="0"/>
                <a:cs typeface="Open Sans" panose="020B0606030504020204" pitchFamily="34" charset="0"/>
              </a:rPr>
              <a:t>Sterilization</a:t>
            </a:r>
          </a:p>
        </p:txBody>
      </p:sp>
      <p:sp>
        <p:nvSpPr>
          <p:cNvPr id="3" name="Rectangle 2">
            <a:extLst>
              <a:ext uri="{FF2B5EF4-FFF2-40B4-BE49-F238E27FC236}">
                <a16:creationId xmlns:a16="http://schemas.microsoft.com/office/drawing/2014/main" id="{672709CE-4C98-4F3C-B2ED-6218E374FFEE}"/>
              </a:ext>
            </a:extLst>
          </p:cNvPr>
          <p:cNvSpPr/>
          <p:nvPr/>
        </p:nvSpPr>
        <p:spPr>
          <a:xfrm>
            <a:off x="5836960" y="1975864"/>
            <a:ext cx="6096000" cy="3293209"/>
          </a:xfrm>
          <a:prstGeom prst="rect">
            <a:avLst/>
          </a:prstGeom>
        </p:spPr>
        <p:txBody>
          <a:bodyPr>
            <a:spAutoFit/>
          </a:bodyPr>
          <a:lstStyle/>
          <a:p>
            <a:pPr marL="846473" lvl="1" indent="-457200">
              <a:spcAft>
                <a:spcPts val="1600"/>
              </a:spcAft>
              <a:buFont typeface="Arial" panose="020B0604020202020204" pitchFamily="34" charset="0"/>
              <a:buChar char="•"/>
            </a:pPr>
            <a:r>
              <a:rPr lang="en-US" sz="2800" dirty="0">
                <a:latin typeface="Helvetica" pitchFamily="2" charset="0"/>
                <a:ea typeface="Open Sans" panose="020B0606030504020204" pitchFamily="34" charset="0"/>
                <a:cs typeface="Open Sans" panose="020B0606030504020204" pitchFamily="34" charset="0"/>
              </a:rPr>
              <a:t>Objects that enter certain places in the body</a:t>
            </a:r>
          </a:p>
          <a:p>
            <a:pPr marL="1303673" lvl="2" indent="-457200">
              <a:spcAft>
                <a:spcPts val="1600"/>
              </a:spcAft>
              <a:buFont typeface="Arial" panose="020B0604020202020204" pitchFamily="34" charset="0"/>
              <a:buChar char="•"/>
            </a:pPr>
            <a:r>
              <a:rPr lang="en-US" sz="2800" dirty="0">
                <a:latin typeface="Helvetica" pitchFamily="2" charset="0"/>
                <a:ea typeface="Open Sans" panose="020B0606030504020204" pitchFamily="34" charset="0"/>
                <a:cs typeface="Open Sans" panose="020B0606030504020204" pitchFamily="34" charset="0"/>
              </a:rPr>
              <a:t>Needles, catheters</a:t>
            </a:r>
          </a:p>
          <a:p>
            <a:pPr marL="846473" lvl="1" indent="-457200">
              <a:spcAft>
                <a:spcPts val="1600"/>
              </a:spcAft>
              <a:buFont typeface="Arial" panose="020B0604020202020204" pitchFamily="34" charset="0"/>
              <a:buChar char="•"/>
            </a:pPr>
            <a:r>
              <a:rPr lang="en-US" sz="2800" dirty="0">
                <a:latin typeface="Helvetica" pitchFamily="2" charset="0"/>
                <a:ea typeface="Open Sans" panose="020B0606030504020204" pitchFamily="34" charset="0"/>
                <a:cs typeface="Open Sans" panose="020B0606030504020204" pitchFamily="34" charset="0"/>
              </a:rPr>
              <a:t>Pressure/steam, or chemicals</a:t>
            </a:r>
          </a:p>
          <a:p>
            <a:pPr marL="846473" lvl="1" indent="-457200">
              <a:spcAft>
                <a:spcPts val="1600"/>
              </a:spcAft>
              <a:buFont typeface="Arial" panose="020B0604020202020204" pitchFamily="34" charset="0"/>
              <a:buChar char="•"/>
            </a:pPr>
            <a:r>
              <a:rPr lang="en-US" sz="2800" dirty="0">
                <a:latin typeface="Helvetica" pitchFamily="2" charset="0"/>
                <a:ea typeface="Open Sans" panose="020B0606030504020204" pitchFamily="34" charset="0"/>
                <a:cs typeface="Open Sans" panose="020B0606030504020204" pitchFamily="34" charset="0"/>
              </a:rPr>
              <a:t>Destroys </a:t>
            </a:r>
            <a:r>
              <a:rPr lang="en-US" sz="2800" b="1" dirty="0">
                <a:latin typeface="Helvetica" pitchFamily="2" charset="0"/>
                <a:ea typeface="Open Sans" panose="020B0606030504020204" pitchFamily="34" charset="0"/>
                <a:cs typeface="Open Sans" panose="020B0606030504020204" pitchFamily="34" charset="0"/>
              </a:rPr>
              <a:t>ALL</a:t>
            </a:r>
            <a:r>
              <a:rPr lang="en-US" sz="2800" dirty="0">
                <a:latin typeface="Helvetica" pitchFamily="2" charset="0"/>
                <a:ea typeface="Open Sans" panose="020B0606030504020204" pitchFamily="34" charset="0"/>
                <a:cs typeface="Open Sans" panose="020B0606030504020204" pitchFamily="34" charset="0"/>
              </a:rPr>
              <a:t> germs and forms of germs</a:t>
            </a:r>
          </a:p>
        </p:txBody>
      </p:sp>
      <p:grpSp>
        <p:nvGrpSpPr>
          <p:cNvPr id="7" name="Group 6">
            <a:extLst>
              <a:ext uri="{FF2B5EF4-FFF2-40B4-BE49-F238E27FC236}">
                <a16:creationId xmlns:a16="http://schemas.microsoft.com/office/drawing/2014/main" id="{CD7F086D-9C09-424D-91D8-27C8B67D42AF}"/>
              </a:ext>
            </a:extLst>
          </p:cNvPr>
          <p:cNvGrpSpPr/>
          <p:nvPr/>
        </p:nvGrpSpPr>
        <p:grpSpPr>
          <a:xfrm>
            <a:off x="-738212" y="1428750"/>
            <a:ext cx="6992962" cy="4806950"/>
            <a:chOff x="-738212" y="1428750"/>
            <a:chExt cx="6992962" cy="4806950"/>
          </a:xfrm>
        </p:grpSpPr>
        <p:graphicFrame>
          <p:nvGraphicFramePr>
            <p:cNvPr id="2" name="Diagram 1">
              <a:extLst>
                <a:ext uri="{FF2B5EF4-FFF2-40B4-BE49-F238E27FC236}">
                  <a16:creationId xmlns:a16="http://schemas.microsoft.com/office/drawing/2014/main" id="{B9A09B9B-6F31-408E-803D-214A6478899D}"/>
                </a:ext>
              </a:extLst>
            </p:cNvPr>
            <p:cNvGraphicFramePr/>
            <p:nvPr>
              <p:extLst>
                <p:ext uri="{D42A27DB-BD31-4B8C-83A1-F6EECF244321}">
                  <p14:modId xmlns:p14="http://schemas.microsoft.com/office/powerpoint/2010/main" val="1030738676"/>
                </p:ext>
              </p:extLst>
            </p:nvPr>
          </p:nvGraphicFramePr>
          <p:xfrm>
            <a:off x="-738212" y="1428750"/>
            <a:ext cx="6992962" cy="48069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Rounded Corners 4">
              <a:extLst>
                <a:ext uri="{FF2B5EF4-FFF2-40B4-BE49-F238E27FC236}">
                  <a16:creationId xmlns:a16="http://schemas.microsoft.com/office/drawing/2014/main" id="{ECB8043F-0F63-4B6B-B1ED-1679D4D75C6A}"/>
                </a:ext>
              </a:extLst>
            </p:cNvPr>
            <p:cNvSpPr/>
            <p:nvPr/>
          </p:nvSpPr>
          <p:spPr>
            <a:xfrm>
              <a:off x="2400300" y="3163442"/>
              <a:ext cx="3143250" cy="1181100"/>
            </a:xfrm>
            <a:prstGeom prst="roundRect">
              <a:avLst/>
            </a:prstGeom>
            <a:solidFill>
              <a:schemeClr val="bg1">
                <a:alpha val="8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Rounded Corners 5">
              <a:extLst>
                <a:ext uri="{FF2B5EF4-FFF2-40B4-BE49-F238E27FC236}">
                  <a16:creationId xmlns:a16="http://schemas.microsoft.com/office/drawing/2014/main" id="{B7848E65-6C95-4BE1-92AB-65D21E622156}"/>
                </a:ext>
              </a:extLst>
            </p:cNvPr>
            <p:cNvSpPr/>
            <p:nvPr/>
          </p:nvSpPr>
          <p:spPr>
            <a:xfrm>
              <a:off x="2400300" y="4477892"/>
              <a:ext cx="3143250" cy="1181100"/>
            </a:xfrm>
            <a:prstGeom prst="roundRect">
              <a:avLst/>
            </a:prstGeom>
            <a:solidFill>
              <a:schemeClr val="bg1">
                <a:alpha val="8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7" name="Picture 9">
              <a:extLst>
                <a:ext uri="{FF2B5EF4-FFF2-40B4-BE49-F238E27FC236}">
                  <a16:creationId xmlns:a16="http://schemas.microsoft.com/office/drawing/2014/main" id="{E52100F8-472E-4703-AE84-0B2E98D6A604}"/>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410920" y="1929370"/>
              <a:ext cx="1654781" cy="1181100"/>
            </a:xfrm>
            <a:prstGeom prst="rect">
              <a:avLst/>
            </a:prstGeom>
          </p:spPr>
        </p:pic>
      </p:grpSp>
    </p:spTree>
    <p:extLst>
      <p:ext uri="{BB962C8B-B14F-4D97-AF65-F5344CB8AC3E}">
        <p14:creationId xmlns:p14="http://schemas.microsoft.com/office/powerpoint/2010/main" val="41641491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left)">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wipe(left)">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wipe(left)">
                                      <p:cBhvr>
                                        <p:cTn id="2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271438" y="431800"/>
            <a:ext cx="8235953" cy="656334"/>
          </a:xfrm>
          <a:prstGeom prst="rect">
            <a:avLst/>
          </a:prstGeom>
        </p:spPr>
        <p:txBody>
          <a:bodyPr wrap="square" lIns="0" tIns="0" rIns="0" bIns="0" rtlCol="0" anchor="t">
            <a:spAutoFit/>
          </a:bodyPr>
          <a:lstStyle/>
          <a:p>
            <a:pPr>
              <a:lnSpc>
                <a:spcPts val="5464"/>
              </a:lnSpc>
            </a:pPr>
            <a:r>
              <a:rPr lang="en-US" sz="3600" b="1" dirty="0">
                <a:solidFill>
                  <a:srgbClr val="253746"/>
                </a:solidFill>
                <a:latin typeface="Helvetica" pitchFamily="2" charset="0"/>
                <a:ea typeface="Open Sans" panose="020B0606030504020204" pitchFamily="34" charset="0"/>
                <a:cs typeface="Open Sans" panose="020B0606030504020204" pitchFamily="34" charset="0"/>
              </a:rPr>
              <a:t>Routine Cleaning Process</a:t>
            </a:r>
          </a:p>
        </p:txBody>
      </p:sp>
      <p:sp>
        <p:nvSpPr>
          <p:cNvPr id="9" name="TextBox 5">
            <a:extLst>
              <a:ext uri="{FF2B5EF4-FFF2-40B4-BE49-F238E27FC236}">
                <a16:creationId xmlns:a16="http://schemas.microsoft.com/office/drawing/2014/main" id="{E474D6D0-BDCA-49F3-8DDE-406AF02579FD}"/>
              </a:ext>
            </a:extLst>
          </p:cNvPr>
          <p:cNvSpPr txBox="1"/>
          <p:nvPr/>
        </p:nvSpPr>
        <p:spPr>
          <a:xfrm>
            <a:off x="0" y="1407934"/>
            <a:ext cx="7406079" cy="4678204"/>
          </a:xfrm>
          <a:prstGeom prst="rect">
            <a:avLst/>
          </a:prstGeom>
        </p:spPr>
        <p:txBody>
          <a:bodyPr wrap="square" lIns="0" tIns="0" rIns="0" bIns="0" rtlCol="0" anchor="t">
            <a:spAutoFit/>
          </a:bodyPr>
          <a:lstStyle/>
          <a:p>
            <a:pPr marL="846473" lvl="1" indent="-457200">
              <a:spcAft>
                <a:spcPts val="1600"/>
              </a:spcAft>
              <a:buFont typeface="Arial" panose="020B0604020202020204" pitchFamily="34" charset="0"/>
              <a:buChar char="•"/>
            </a:pPr>
            <a:r>
              <a:rPr lang="en-US" sz="2800" dirty="0">
                <a:latin typeface="Helvetica" pitchFamily="2" charset="0"/>
                <a:ea typeface="Open Sans" panose="020B0606030504020204" pitchFamily="34" charset="0"/>
                <a:cs typeface="Open Sans" panose="020B0606030504020204" pitchFamily="34" charset="0"/>
              </a:rPr>
              <a:t>Cleaning needed for disinfection and sterilization</a:t>
            </a:r>
          </a:p>
          <a:p>
            <a:pPr marL="1303673" lvl="2" indent="-457200">
              <a:spcAft>
                <a:spcPts val="1600"/>
              </a:spcAft>
              <a:buFont typeface="Arial" panose="020B0604020202020204" pitchFamily="34" charset="0"/>
              <a:buChar char="•"/>
            </a:pPr>
            <a:r>
              <a:rPr lang="en-US" sz="2800" dirty="0">
                <a:latin typeface="Helvetica" pitchFamily="2" charset="0"/>
                <a:ea typeface="Open Sans" panose="020B0606030504020204" pitchFamily="34" charset="0"/>
                <a:cs typeface="Open Sans" panose="020B0606030504020204" pitchFamily="34" charset="0"/>
              </a:rPr>
              <a:t>Combine cleaning and disinfection</a:t>
            </a:r>
          </a:p>
          <a:p>
            <a:pPr marL="846473" lvl="1" indent="-457200">
              <a:spcAft>
                <a:spcPts val="1600"/>
              </a:spcAft>
              <a:buFont typeface="Arial" panose="020B0604020202020204" pitchFamily="34" charset="0"/>
              <a:buChar char="•"/>
            </a:pPr>
            <a:r>
              <a:rPr lang="en-US" sz="2800" dirty="0">
                <a:latin typeface="Helvetica" pitchFamily="2" charset="0"/>
                <a:ea typeface="Open Sans" panose="020B0606030504020204" pitchFamily="34" charset="0"/>
                <a:cs typeface="Open Sans" panose="020B0606030504020204" pitchFamily="34" charset="0"/>
              </a:rPr>
              <a:t>Best practice- keep a pattern!</a:t>
            </a:r>
          </a:p>
          <a:p>
            <a:pPr marL="1303673" lvl="2" indent="-457200">
              <a:spcAft>
                <a:spcPts val="1600"/>
              </a:spcAft>
              <a:buFont typeface="Arial" panose="020B0604020202020204" pitchFamily="34" charset="0"/>
              <a:buChar char="•"/>
            </a:pPr>
            <a:r>
              <a:rPr lang="en-US" sz="2800" dirty="0">
                <a:latin typeface="Helvetica" pitchFamily="2" charset="0"/>
                <a:ea typeface="Open Sans" panose="020B0606030504020204" pitchFamily="34" charset="0"/>
                <a:cs typeface="Open Sans" panose="020B0606030504020204" pitchFamily="34" charset="0"/>
              </a:rPr>
              <a:t>Work from top to bottom, clean to dirty</a:t>
            </a:r>
          </a:p>
          <a:p>
            <a:pPr marL="1303673" lvl="2" indent="-457200">
              <a:spcAft>
                <a:spcPts val="1600"/>
              </a:spcAft>
              <a:buFont typeface="Arial" panose="020B0604020202020204" pitchFamily="34" charset="0"/>
              <a:buChar char="•"/>
            </a:pPr>
            <a:r>
              <a:rPr lang="en-US" sz="2800" dirty="0">
                <a:latin typeface="Helvetica" pitchFamily="2" charset="0"/>
                <a:ea typeface="Open Sans" panose="020B0606030504020204" pitchFamily="34" charset="0"/>
                <a:cs typeface="Open Sans" panose="020B0606030504020204" pitchFamily="34" charset="0"/>
              </a:rPr>
              <a:t>One area to another</a:t>
            </a:r>
          </a:p>
          <a:p>
            <a:pPr marL="1303673" lvl="2" indent="-457200">
              <a:spcAft>
                <a:spcPts val="1600"/>
              </a:spcAft>
              <a:buFont typeface="Arial" panose="020B0604020202020204" pitchFamily="34" charset="0"/>
              <a:buChar char="•"/>
            </a:pPr>
            <a:r>
              <a:rPr lang="en-US" sz="2800" dirty="0">
                <a:latin typeface="Helvetica" pitchFamily="2" charset="0"/>
                <a:ea typeface="Open Sans" panose="020B0606030504020204" pitchFamily="34" charset="0"/>
                <a:cs typeface="Open Sans" panose="020B0606030504020204" pitchFamily="34" charset="0"/>
              </a:rPr>
              <a:t>Cleaning cloth use per room</a:t>
            </a:r>
          </a:p>
          <a:p>
            <a:pPr marL="1760873" lvl="3" indent="-457200">
              <a:spcAft>
                <a:spcPts val="1600"/>
              </a:spcAft>
              <a:buFont typeface="Arial" panose="020B0604020202020204" pitchFamily="34" charset="0"/>
              <a:buChar char="•"/>
            </a:pPr>
            <a:r>
              <a:rPr lang="en-US" sz="2800" dirty="0">
                <a:latin typeface="Helvetica" pitchFamily="2" charset="0"/>
                <a:ea typeface="Open Sans" panose="020B0606030504020204" pitchFamily="34" charset="0"/>
                <a:cs typeface="Open Sans" panose="020B0606030504020204" pitchFamily="34" charset="0"/>
              </a:rPr>
              <a:t>Avoid skipping &amp; recontamination</a:t>
            </a:r>
          </a:p>
        </p:txBody>
      </p:sp>
      <p:sp>
        <p:nvSpPr>
          <p:cNvPr id="10" name="Arrow: Right 9">
            <a:extLst>
              <a:ext uri="{FF2B5EF4-FFF2-40B4-BE49-F238E27FC236}">
                <a16:creationId xmlns:a16="http://schemas.microsoft.com/office/drawing/2014/main" id="{3BD5CA6C-8FA5-4A6D-9E34-EA4FE1B2355C}"/>
              </a:ext>
            </a:extLst>
          </p:cNvPr>
          <p:cNvSpPr/>
          <p:nvPr/>
        </p:nvSpPr>
        <p:spPr>
          <a:xfrm>
            <a:off x="9414458" y="2274764"/>
            <a:ext cx="2004331" cy="1076827"/>
          </a:xfrm>
          <a:prstGeom prst="rightArrow">
            <a:avLst/>
          </a:prstGeom>
          <a:gradFill flip="none" rotWithShape="1">
            <a:gsLst>
              <a:gs pos="90000">
                <a:srgbClr val="C00000"/>
              </a:gs>
              <a:gs pos="6000">
                <a:srgbClr val="84BD00"/>
              </a:gs>
              <a:gs pos="49000">
                <a:srgbClr val="FFFF00"/>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FBDC5B8D-D935-47A4-8F68-C04B89E0A934}"/>
              </a:ext>
            </a:extLst>
          </p:cNvPr>
          <p:cNvSpPr/>
          <p:nvPr/>
        </p:nvSpPr>
        <p:spPr>
          <a:xfrm rot="5400000">
            <a:off x="7464316" y="2388750"/>
            <a:ext cx="1646693" cy="962082"/>
          </a:xfrm>
          <a:prstGeom prst="rightArrow">
            <a:avLst/>
          </a:prstGeom>
          <a:gradFill flip="none" rotWithShape="1">
            <a:gsLst>
              <a:gs pos="90000">
                <a:srgbClr val="C00000"/>
              </a:gs>
              <a:gs pos="6000">
                <a:srgbClr val="84BD00"/>
              </a:gs>
              <a:gs pos="49000">
                <a:srgbClr val="FFFF00"/>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aphic 12" descr="Workflow">
            <a:extLst>
              <a:ext uri="{FF2B5EF4-FFF2-40B4-BE49-F238E27FC236}">
                <a16:creationId xmlns:a16="http://schemas.microsoft.com/office/drawing/2014/main" id="{CE93F85D-BF78-4E66-9599-A2E8AB25BEAB}"/>
              </a:ext>
            </a:extLst>
          </p:cNvPr>
          <p:cNvGrpSpPr/>
          <p:nvPr/>
        </p:nvGrpSpPr>
        <p:grpSpPr>
          <a:xfrm>
            <a:off x="8158407" y="3806403"/>
            <a:ext cx="2017561" cy="1878295"/>
            <a:chOff x="6096000" y="4006362"/>
            <a:chExt cx="1507210" cy="1507210"/>
          </a:xfrm>
        </p:grpSpPr>
        <p:sp>
          <p:nvSpPr>
            <p:cNvPr id="15" name="Freeform: Shape 14">
              <a:extLst>
                <a:ext uri="{FF2B5EF4-FFF2-40B4-BE49-F238E27FC236}">
                  <a16:creationId xmlns:a16="http://schemas.microsoft.com/office/drawing/2014/main" id="{0BEA971E-0E7F-47BB-A6BF-77B0C760B2CD}"/>
                </a:ext>
              </a:extLst>
            </p:cNvPr>
            <p:cNvSpPr/>
            <p:nvPr/>
          </p:nvSpPr>
          <p:spPr>
            <a:xfrm>
              <a:off x="7034327" y="4977031"/>
              <a:ext cx="345402" cy="345402"/>
            </a:xfrm>
            <a:custGeom>
              <a:avLst/>
              <a:gdLst>
                <a:gd name="connsiteX0" fmla="*/ 333382 w 345402"/>
                <a:gd name="connsiteY0" fmla="*/ 176381 h 345402"/>
                <a:gd name="connsiteX1" fmla="*/ 176381 w 345402"/>
                <a:gd name="connsiteY1" fmla="*/ 333382 h 345402"/>
                <a:gd name="connsiteX2" fmla="*/ 19380 w 345402"/>
                <a:gd name="connsiteY2" fmla="*/ 176381 h 345402"/>
                <a:gd name="connsiteX3" fmla="*/ 176381 w 345402"/>
                <a:gd name="connsiteY3" fmla="*/ 19380 h 345402"/>
                <a:gd name="connsiteX4" fmla="*/ 333382 w 345402"/>
                <a:gd name="connsiteY4" fmla="*/ 176381 h 3454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402" h="345402">
                  <a:moveTo>
                    <a:pt x="333382" y="176381"/>
                  </a:moveTo>
                  <a:cubicBezTo>
                    <a:pt x="333382" y="263090"/>
                    <a:pt x="263090" y="333382"/>
                    <a:pt x="176381" y="333382"/>
                  </a:cubicBezTo>
                  <a:cubicBezTo>
                    <a:pt x="89672" y="333382"/>
                    <a:pt x="19380" y="263090"/>
                    <a:pt x="19380" y="176381"/>
                  </a:cubicBezTo>
                  <a:cubicBezTo>
                    <a:pt x="19380" y="89672"/>
                    <a:pt x="89672" y="19380"/>
                    <a:pt x="176381" y="19380"/>
                  </a:cubicBezTo>
                  <a:cubicBezTo>
                    <a:pt x="263090" y="19380"/>
                    <a:pt x="333382" y="89672"/>
                    <a:pt x="333382" y="176381"/>
                  </a:cubicBezTo>
                  <a:close/>
                </a:path>
              </a:pathLst>
            </a:custGeom>
            <a:solidFill>
              <a:srgbClr val="646464"/>
            </a:solidFill>
            <a:ln w="15677"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6EF58904-474B-4A1F-9A06-F802B68EA582}"/>
                </a:ext>
              </a:extLst>
            </p:cNvPr>
            <p:cNvSpPr/>
            <p:nvPr/>
          </p:nvSpPr>
          <p:spPr>
            <a:xfrm>
              <a:off x="6296422" y="4207726"/>
              <a:ext cx="345402" cy="345402"/>
            </a:xfrm>
            <a:custGeom>
              <a:avLst/>
              <a:gdLst>
                <a:gd name="connsiteX0" fmla="*/ 333382 w 345402"/>
                <a:gd name="connsiteY0" fmla="*/ 176381 h 345402"/>
                <a:gd name="connsiteX1" fmla="*/ 176381 w 345402"/>
                <a:gd name="connsiteY1" fmla="*/ 333382 h 345402"/>
                <a:gd name="connsiteX2" fmla="*/ 19380 w 345402"/>
                <a:gd name="connsiteY2" fmla="*/ 176381 h 345402"/>
                <a:gd name="connsiteX3" fmla="*/ 176381 w 345402"/>
                <a:gd name="connsiteY3" fmla="*/ 19380 h 345402"/>
                <a:gd name="connsiteX4" fmla="*/ 333382 w 345402"/>
                <a:gd name="connsiteY4" fmla="*/ 176381 h 3454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402" h="345402">
                  <a:moveTo>
                    <a:pt x="333382" y="176381"/>
                  </a:moveTo>
                  <a:cubicBezTo>
                    <a:pt x="333382" y="263090"/>
                    <a:pt x="263090" y="333382"/>
                    <a:pt x="176381" y="333382"/>
                  </a:cubicBezTo>
                  <a:cubicBezTo>
                    <a:pt x="89672" y="333382"/>
                    <a:pt x="19380" y="263090"/>
                    <a:pt x="19380" y="176381"/>
                  </a:cubicBezTo>
                  <a:cubicBezTo>
                    <a:pt x="19380" y="89672"/>
                    <a:pt x="89672" y="19380"/>
                    <a:pt x="176381" y="19380"/>
                  </a:cubicBezTo>
                  <a:cubicBezTo>
                    <a:pt x="263090" y="19380"/>
                    <a:pt x="333382" y="89672"/>
                    <a:pt x="333382" y="176381"/>
                  </a:cubicBezTo>
                  <a:close/>
                </a:path>
              </a:pathLst>
            </a:custGeom>
            <a:solidFill>
              <a:srgbClr val="253746"/>
            </a:solidFill>
            <a:ln w="15677" cap="flat">
              <a:noFill/>
              <a:prstDash val="solid"/>
              <a:miter/>
            </a:ln>
          </p:spPr>
          <p:txBody>
            <a:bodyPr rtlCol="0" anchor="ctr"/>
            <a:lstStyle/>
            <a:p>
              <a:endParaRPr lang="en-US" dirty="0"/>
            </a:p>
          </p:txBody>
        </p:sp>
        <p:sp>
          <p:nvSpPr>
            <p:cNvPr id="17" name="Freeform: Shape 16">
              <a:extLst>
                <a:ext uri="{FF2B5EF4-FFF2-40B4-BE49-F238E27FC236}">
                  <a16:creationId xmlns:a16="http://schemas.microsoft.com/office/drawing/2014/main" id="{09F1462E-19D1-4F50-A303-6B638B252B56}"/>
                </a:ext>
              </a:extLst>
            </p:cNvPr>
            <p:cNvSpPr/>
            <p:nvPr/>
          </p:nvSpPr>
          <p:spPr>
            <a:xfrm>
              <a:off x="7018783" y="4197678"/>
              <a:ext cx="376803" cy="376803"/>
            </a:xfrm>
            <a:custGeom>
              <a:avLst/>
              <a:gdLst>
                <a:gd name="connsiteX0" fmla="*/ 191924 w 376802"/>
                <a:gd name="connsiteY0" fmla="*/ 358816 h 376802"/>
                <a:gd name="connsiteX1" fmla="*/ 19380 w 376802"/>
                <a:gd name="connsiteY1" fmla="*/ 186272 h 376802"/>
                <a:gd name="connsiteX2" fmla="*/ 191924 w 376802"/>
                <a:gd name="connsiteY2" fmla="*/ 19380 h 376802"/>
                <a:gd name="connsiteX3" fmla="*/ 364468 w 376802"/>
                <a:gd name="connsiteY3" fmla="*/ 186272 h 376802"/>
                <a:gd name="connsiteX4" fmla="*/ 191924 w 376802"/>
                <a:gd name="connsiteY4" fmla="*/ 358816 h 376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802" h="376802">
                  <a:moveTo>
                    <a:pt x="191924" y="358816"/>
                  </a:moveTo>
                  <a:lnTo>
                    <a:pt x="19380" y="186272"/>
                  </a:lnTo>
                  <a:lnTo>
                    <a:pt x="191924" y="19380"/>
                  </a:lnTo>
                  <a:lnTo>
                    <a:pt x="364468" y="186272"/>
                  </a:lnTo>
                  <a:lnTo>
                    <a:pt x="191924" y="358816"/>
                  </a:lnTo>
                  <a:close/>
                </a:path>
              </a:pathLst>
            </a:custGeom>
            <a:solidFill>
              <a:srgbClr val="409EAE"/>
            </a:solidFill>
            <a:ln w="15677"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9B4E4A64-5A57-48F1-8840-A7D378E7C9D9}"/>
                </a:ext>
              </a:extLst>
            </p:cNvPr>
            <p:cNvSpPr/>
            <p:nvPr/>
          </p:nvSpPr>
          <p:spPr>
            <a:xfrm>
              <a:off x="6296422" y="4976089"/>
              <a:ext cx="345402" cy="345402"/>
            </a:xfrm>
            <a:custGeom>
              <a:avLst/>
              <a:gdLst>
                <a:gd name="connsiteX0" fmla="*/ 19380 w 345402"/>
                <a:gd name="connsiteY0" fmla="*/ 19380 h 345402"/>
                <a:gd name="connsiteX1" fmla="*/ 333382 w 345402"/>
                <a:gd name="connsiteY1" fmla="*/ 19380 h 345402"/>
                <a:gd name="connsiteX2" fmla="*/ 333382 w 345402"/>
                <a:gd name="connsiteY2" fmla="*/ 333382 h 345402"/>
                <a:gd name="connsiteX3" fmla="*/ 19380 w 345402"/>
                <a:gd name="connsiteY3" fmla="*/ 333382 h 345402"/>
              </a:gdLst>
              <a:ahLst/>
              <a:cxnLst>
                <a:cxn ang="0">
                  <a:pos x="connsiteX0" y="connsiteY0"/>
                </a:cxn>
                <a:cxn ang="0">
                  <a:pos x="connsiteX1" y="connsiteY1"/>
                </a:cxn>
                <a:cxn ang="0">
                  <a:pos x="connsiteX2" y="connsiteY2"/>
                </a:cxn>
                <a:cxn ang="0">
                  <a:pos x="connsiteX3" y="connsiteY3"/>
                </a:cxn>
              </a:cxnLst>
              <a:rect l="l" t="t" r="r" b="b"/>
              <a:pathLst>
                <a:path w="345402" h="345402">
                  <a:moveTo>
                    <a:pt x="19380" y="19380"/>
                  </a:moveTo>
                  <a:lnTo>
                    <a:pt x="333382" y="19380"/>
                  </a:lnTo>
                  <a:lnTo>
                    <a:pt x="333382" y="333382"/>
                  </a:lnTo>
                  <a:lnTo>
                    <a:pt x="19380" y="333382"/>
                  </a:lnTo>
                  <a:close/>
                </a:path>
              </a:pathLst>
            </a:custGeom>
            <a:solidFill>
              <a:srgbClr val="84BD00"/>
            </a:solidFill>
            <a:ln w="15677"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3ED1B12E-F6A5-4229-8035-85FA05C84DF0}"/>
                </a:ext>
              </a:extLst>
            </p:cNvPr>
            <p:cNvSpPr/>
            <p:nvPr/>
          </p:nvSpPr>
          <p:spPr>
            <a:xfrm>
              <a:off x="6638056" y="5024232"/>
              <a:ext cx="361102" cy="251202"/>
            </a:xfrm>
            <a:custGeom>
              <a:avLst/>
              <a:gdLst>
                <a:gd name="connsiteX0" fmla="*/ 350809 w 361102"/>
                <a:gd name="connsiteY0" fmla="*/ 97780 h 251201"/>
                <a:gd name="connsiteX1" fmla="*/ 117348 w 361102"/>
                <a:gd name="connsiteY1" fmla="*/ 97780 h 251201"/>
                <a:gd name="connsiteX2" fmla="*/ 148749 w 361102"/>
                <a:gd name="connsiteY2" fmla="*/ 66380 h 251201"/>
                <a:gd name="connsiteX3" fmla="*/ 148749 w 361102"/>
                <a:gd name="connsiteY3" fmla="*/ 27443 h 251201"/>
                <a:gd name="connsiteX4" fmla="*/ 109812 w 361102"/>
                <a:gd name="connsiteY4" fmla="*/ 27443 h 251201"/>
                <a:gd name="connsiteX5" fmla="*/ 27387 w 361102"/>
                <a:gd name="connsiteY5" fmla="*/ 109869 h 251201"/>
                <a:gd name="connsiteX6" fmla="*/ 19380 w 361102"/>
                <a:gd name="connsiteY6" fmla="*/ 129337 h 251201"/>
                <a:gd name="connsiteX7" fmla="*/ 27387 w 361102"/>
                <a:gd name="connsiteY7" fmla="*/ 148805 h 251201"/>
                <a:gd name="connsiteX8" fmla="*/ 109812 w 361102"/>
                <a:gd name="connsiteY8" fmla="*/ 231231 h 251201"/>
                <a:gd name="connsiteX9" fmla="*/ 148827 w 361102"/>
                <a:gd name="connsiteY9" fmla="*/ 231152 h 251201"/>
                <a:gd name="connsiteX10" fmla="*/ 148749 w 361102"/>
                <a:gd name="connsiteY10" fmla="*/ 192137 h 251201"/>
                <a:gd name="connsiteX11" fmla="*/ 117348 w 361102"/>
                <a:gd name="connsiteY11" fmla="*/ 160737 h 251201"/>
                <a:gd name="connsiteX12" fmla="*/ 350809 w 361102"/>
                <a:gd name="connsiteY12" fmla="*/ 160737 h 251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1102" h="251201">
                  <a:moveTo>
                    <a:pt x="350809" y="97780"/>
                  </a:moveTo>
                  <a:lnTo>
                    <a:pt x="117348" y="97780"/>
                  </a:lnTo>
                  <a:lnTo>
                    <a:pt x="148749" y="66380"/>
                  </a:lnTo>
                  <a:cubicBezTo>
                    <a:pt x="159500" y="55628"/>
                    <a:pt x="159500" y="38195"/>
                    <a:pt x="148749" y="27443"/>
                  </a:cubicBezTo>
                  <a:cubicBezTo>
                    <a:pt x="137997" y="16692"/>
                    <a:pt x="120564" y="16692"/>
                    <a:pt x="109812" y="27443"/>
                  </a:cubicBezTo>
                  <a:lnTo>
                    <a:pt x="27387" y="109869"/>
                  </a:lnTo>
                  <a:cubicBezTo>
                    <a:pt x="22311" y="115084"/>
                    <a:pt x="19443" y="122058"/>
                    <a:pt x="19380" y="129337"/>
                  </a:cubicBezTo>
                  <a:cubicBezTo>
                    <a:pt x="19410" y="136622"/>
                    <a:pt x="22283" y="143607"/>
                    <a:pt x="27387" y="148805"/>
                  </a:cubicBezTo>
                  <a:lnTo>
                    <a:pt x="109812" y="231231"/>
                  </a:lnTo>
                  <a:cubicBezTo>
                    <a:pt x="120608" y="241982"/>
                    <a:pt x="138076" y="241948"/>
                    <a:pt x="148827" y="231152"/>
                  </a:cubicBezTo>
                  <a:cubicBezTo>
                    <a:pt x="159579" y="220357"/>
                    <a:pt x="159544" y="202889"/>
                    <a:pt x="148749" y="192137"/>
                  </a:cubicBezTo>
                  <a:lnTo>
                    <a:pt x="117348" y="160737"/>
                  </a:lnTo>
                  <a:lnTo>
                    <a:pt x="350809" y="160737"/>
                  </a:lnTo>
                  <a:close/>
                </a:path>
              </a:pathLst>
            </a:custGeom>
            <a:solidFill>
              <a:srgbClr val="253746"/>
            </a:solidFill>
            <a:ln w="15677"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C43DF04C-D23F-4ED3-9FE3-C7786308B2D4}"/>
                </a:ext>
              </a:extLst>
            </p:cNvPr>
            <p:cNvSpPr/>
            <p:nvPr/>
          </p:nvSpPr>
          <p:spPr>
            <a:xfrm>
              <a:off x="6673224" y="4254040"/>
              <a:ext cx="345402" cy="251202"/>
            </a:xfrm>
            <a:custGeom>
              <a:avLst/>
              <a:gdLst>
                <a:gd name="connsiteX0" fmla="*/ 326317 w 345402"/>
                <a:gd name="connsiteY0" fmla="*/ 109814 h 251201"/>
                <a:gd name="connsiteX1" fmla="*/ 243891 w 345402"/>
                <a:gd name="connsiteY1" fmla="*/ 27388 h 251201"/>
                <a:gd name="connsiteX2" fmla="*/ 205034 w 345402"/>
                <a:gd name="connsiteY2" fmla="*/ 27467 h 251201"/>
                <a:gd name="connsiteX3" fmla="*/ 205112 w 345402"/>
                <a:gd name="connsiteY3" fmla="*/ 66325 h 251201"/>
                <a:gd name="connsiteX4" fmla="*/ 236512 w 345402"/>
                <a:gd name="connsiteY4" fmla="*/ 97725 h 251201"/>
                <a:gd name="connsiteX5" fmla="*/ 19380 w 345402"/>
                <a:gd name="connsiteY5" fmla="*/ 97725 h 251201"/>
                <a:gd name="connsiteX6" fmla="*/ 19380 w 345402"/>
                <a:gd name="connsiteY6" fmla="*/ 160525 h 251201"/>
                <a:gd name="connsiteX7" fmla="*/ 236669 w 345402"/>
                <a:gd name="connsiteY7" fmla="*/ 160525 h 251201"/>
                <a:gd name="connsiteX8" fmla="*/ 205269 w 345402"/>
                <a:gd name="connsiteY8" fmla="*/ 191925 h 251201"/>
                <a:gd name="connsiteX9" fmla="*/ 204955 w 345402"/>
                <a:gd name="connsiteY9" fmla="*/ 230862 h 251201"/>
                <a:gd name="connsiteX10" fmla="*/ 243891 w 345402"/>
                <a:gd name="connsiteY10" fmla="*/ 231176 h 251201"/>
                <a:gd name="connsiteX11" fmla="*/ 326317 w 345402"/>
                <a:gd name="connsiteY11" fmla="*/ 148750 h 251201"/>
                <a:gd name="connsiteX12" fmla="*/ 326317 w 345402"/>
                <a:gd name="connsiteY12" fmla="*/ 109814 h 251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5402" h="251201">
                  <a:moveTo>
                    <a:pt x="326317" y="109814"/>
                  </a:moveTo>
                  <a:lnTo>
                    <a:pt x="243891" y="27388"/>
                  </a:lnTo>
                  <a:cubicBezTo>
                    <a:pt x="233140" y="16679"/>
                    <a:pt x="215743" y="16715"/>
                    <a:pt x="205034" y="27467"/>
                  </a:cubicBezTo>
                  <a:cubicBezTo>
                    <a:pt x="194324" y="38218"/>
                    <a:pt x="194361" y="55616"/>
                    <a:pt x="205112" y="66325"/>
                  </a:cubicBezTo>
                  <a:lnTo>
                    <a:pt x="236512" y="97725"/>
                  </a:lnTo>
                  <a:lnTo>
                    <a:pt x="19380" y="97725"/>
                  </a:lnTo>
                  <a:lnTo>
                    <a:pt x="19380" y="160525"/>
                  </a:lnTo>
                  <a:lnTo>
                    <a:pt x="236669" y="160525"/>
                  </a:lnTo>
                  <a:lnTo>
                    <a:pt x="205269" y="191925"/>
                  </a:lnTo>
                  <a:cubicBezTo>
                    <a:pt x="194430" y="202590"/>
                    <a:pt x="194290" y="220022"/>
                    <a:pt x="204955" y="230862"/>
                  </a:cubicBezTo>
                  <a:cubicBezTo>
                    <a:pt x="215620" y="241701"/>
                    <a:pt x="233052" y="241841"/>
                    <a:pt x="243891" y="231176"/>
                  </a:cubicBezTo>
                  <a:lnTo>
                    <a:pt x="326317" y="148750"/>
                  </a:lnTo>
                  <a:cubicBezTo>
                    <a:pt x="337013" y="137975"/>
                    <a:pt x="337013" y="120589"/>
                    <a:pt x="326317" y="109814"/>
                  </a:cubicBezTo>
                  <a:close/>
                </a:path>
              </a:pathLst>
            </a:custGeom>
            <a:solidFill>
              <a:srgbClr val="253746"/>
            </a:solidFill>
            <a:ln w="15677"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63707F3B-F472-4955-9D56-53C8085C9514}"/>
                </a:ext>
              </a:extLst>
            </p:cNvPr>
            <p:cNvSpPr/>
            <p:nvPr/>
          </p:nvSpPr>
          <p:spPr>
            <a:xfrm>
              <a:off x="7081661" y="4599286"/>
              <a:ext cx="251202" cy="376803"/>
            </a:xfrm>
            <a:custGeom>
              <a:avLst/>
              <a:gdLst>
                <a:gd name="connsiteX0" fmla="*/ 231411 w 251201"/>
                <a:gd name="connsiteY0" fmla="*/ 236983 h 376802"/>
                <a:gd name="connsiteX1" fmla="*/ 192475 w 251201"/>
                <a:gd name="connsiteY1" fmla="*/ 236983 h 376802"/>
                <a:gd name="connsiteX2" fmla="*/ 161075 w 251201"/>
                <a:gd name="connsiteY2" fmla="*/ 268383 h 376802"/>
                <a:gd name="connsiteX3" fmla="*/ 161075 w 251201"/>
                <a:gd name="connsiteY3" fmla="*/ 19380 h 376802"/>
                <a:gd name="connsiteX4" fmla="*/ 97646 w 251201"/>
                <a:gd name="connsiteY4" fmla="*/ 19380 h 376802"/>
                <a:gd name="connsiteX5" fmla="*/ 97646 w 251201"/>
                <a:gd name="connsiteY5" fmla="*/ 268698 h 376802"/>
                <a:gd name="connsiteX6" fmla="*/ 66246 w 251201"/>
                <a:gd name="connsiteY6" fmla="*/ 237297 h 376802"/>
                <a:gd name="connsiteX7" fmla="*/ 27388 w 251201"/>
                <a:gd name="connsiteY7" fmla="*/ 237376 h 376802"/>
                <a:gd name="connsiteX8" fmla="*/ 27467 w 251201"/>
                <a:gd name="connsiteY8" fmla="*/ 276234 h 376802"/>
                <a:gd name="connsiteX9" fmla="*/ 109735 w 251201"/>
                <a:gd name="connsiteY9" fmla="*/ 358659 h 376802"/>
                <a:gd name="connsiteX10" fmla="*/ 148672 w 251201"/>
                <a:gd name="connsiteY10" fmla="*/ 358659 h 376802"/>
                <a:gd name="connsiteX11" fmla="*/ 231097 w 251201"/>
                <a:gd name="connsiteY11" fmla="*/ 276234 h 376802"/>
                <a:gd name="connsiteX12" fmla="*/ 231584 w 251201"/>
                <a:gd name="connsiteY12" fmla="*/ 237159 h 376802"/>
                <a:gd name="connsiteX13" fmla="*/ 231411 w 251201"/>
                <a:gd name="connsiteY13" fmla="*/ 236983 h 376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1201" h="376802">
                  <a:moveTo>
                    <a:pt x="231411" y="236983"/>
                  </a:moveTo>
                  <a:cubicBezTo>
                    <a:pt x="220636" y="226287"/>
                    <a:pt x="203250" y="226287"/>
                    <a:pt x="192475" y="236983"/>
                  </a:cubicBezTo>
                  <a:lnTo>
                    <a:pt x="161075" y="268383"/>
                  </a:lnTo>
                  <a:lnTo>
                    <a:pt x="161075" y="19380"/>
                  </a:lnTo>
                  <a:lnTo>
                    <a:pt x="97646" y="19380"/>
                  </a:lnTo>
                  <a:lnTo>
                    <a:pt x="97646" y="268698"/>
                  </a:lnTo>
                  <a:lnTo>
                    <a:pt x="66246" y="237297"/>
                  </a:lnTo>
                  <a:cubicBezTo>
                    <a:pt x="55495" y="226588"/>
                    <a:pt x="38097" y="226624"/>
                    <a:pt x="27388" y="237376"/>
                  </a:cubicBezTo>
                  <a:cubicBezTo>
                    <a:pt x="16679" y="248127"/>
                    <a:pt x="16715" y="265524"/>
                    <a:pt x="27467" y="276234"/>
                  </a:cubicBezTo>
                  <a:lnTo>
                    <a:pt x="109735" y="358659"/>
                  </a:lnTo>
                  <a:cubicBezTo>
                    <a:pt x="120510" y="369356"/>
                    <a:pt x="137897" y="369356"/>
                    <a:pt x="148672" y="358659"/>
                  </a:cubicBezTo>
                  <a:lnTo>
                    <a:pt x="231097" y="276234"/>
                  </a:lnTo>
                  <a:cubicBezTo>
                    <a:pt x="242021" y="265578"/>
                    <a:pt x="242240" y="248083"/>
                    <a:pt x="231584" y="237159"/>
                  </a:cubicBezTo>
                  <a:cubicBezTo>
                    <a:pt x="231527" y="237099"/>
                    <a:pt x="231469" y="237041"/>
                    <a:pt x="231411" y="236983"/>
                  </a:cubicBezTo>
                  <a:close/>
                </a:path>
              </a:pathLst>
            </a:custGeom>
            <a:solidFill>
              <a:srgbClr val="253746"/>
            </a:solidFill>
            <a:ln w="15677" cap="flat">
              <a:noFill/>
              <a:prstDash val="solid"/>
              <a:miter/>
            </a:ln>
          </p:spPr>
          <p:txBody>
            <a:bodyPr rtlCol="0" anchor="ctr"/>
            <a:lstStyle/>
            <a:p>
              <a:endParaRPr lang="en-US"/>
            </a:p>
          </p:txBody>
        </p:sp>
      </p:grpSp>
    </p:spTree>
    <p:extLst>
      <p:ext uri="{BB962C8B-B14F-4D97-AF65-F5344CB8AC3E}">
        <p14:creationId xmlns:p14="http://schemas.microsoft.com/office/powerpoint/2010/main" val="30168445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wipe(left)">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up)">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
                                            <p:txEl>
                                              <p:pRg st="4" end="4"/>
                                            </p:txEl>
                                          </p:spTgt>
                                        </p:tgtEl>
                                        <p:attrNameLst>
                                          <p:attrName>style.visibility</p:attrName>
                                        </p:attrNameLst>
                                      </p:cBhvr>
                                      <p:to>
                                        <p:strVal val="visible"/>
                                      </p:to>
                                    </p:set>
                                    <p:animEffect transition="in" filter="fade">
                                      <p:cBhvr>
                                        <p:cTn id="37" dur="500"/>
                                        <p:tgtEl>
                                          <p:spTgt spid="9">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barn(inVertical)">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9">
                                            <p:txEl>
                                              <p:pRg st="5" end="5"/>
                                            </p:txEl>
                                          </p:spTgt>
                                        </p:tgtEl>
                                        <p:attrNameLst>
                                          <p:attrName>style.visibility</p:attrName>
                                        </p:attrNameLst>
                                      </p:cBhvr>
                                      <p:to>
                                        <p:strVal val="visible"/>
                                      </p:to>
                                    </p:set>
                                    <p:animEffect transition="in" filter="fade">
                                      <p:cBhvr>
                                        <p:cTn id="47" dur="500"/>
                                        <p:tgtEl>
                                          <p:spTgt spid="9">
                                            <p:txEl>
                                              <p:pRg st="5" end="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9">
                                            <p:txEl>
                                              <p:pRg st="6" end="6"/>
                                            </p:txEl>
                                          </p:spTgt>
                                        </p:tgtEl>
                                        <p:attrNameLst>
                                          <p:attrName>style.visibility</p:attrName>
                                        </p:attrNameLst>
                                      </p:cBhvr>
                                      <p:to>
                                        <p:strVal val="visible"/>
                                      </p:to>
                                    </p:set>
                                    <p:animEffect transition="in" filter="fade">
                                      <p:cBhvr>
                                        <p:cTn id="52"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542441" y="384520"/>
            <a:ext cx="8204644" cy="656398"/>
          </a:xfrm>
          <a:prstGeom prst="rect">
            <a:avLst/>
          </a:prstGeom>
        </p:spPr>
        <p:txBody>
          <a:bodyPr wrap="square" lIns="0" tIns="0" rIns="0" bIns="0" rtlCol="0" anchor="t">
            <a:spAutoFit/>
          </a:bodyPr>
          <a:lstStyle/>
          <a:p>
            <a:pPr>
              <a:lnSpc>
                <a:spcPts val="5464"/>
              </a:lnSpc>
            </a:pPr>
            <a:r>
              <a:rPr lang="en-US" sz="3600" b="1" dirty="0">
                <a:solidFill>
                  <a:srgbClr val="253746"/>
                </a:solidFill>
                <a:latin typeface="Helvetica" pitchFamily="2" charset="0"/>
                <a:ea typeface="Open Sans" panose="020B0606030504020204" pitchFamily="34" charset="0"/>
                <a:cs typeface="Open Sans" panose="020B0606030504020204" pitchFamily="34" charset="0"/>
              </a:rPr>
              <a:t>Policies, Procedures, and Products</a:t>
            </a:r>
          </a:p>
        </p:txBody>
      </p:sp>
      <p:sp>
        <p:nvSpPr>
          <p:cNvPr id="5" name="TextBox 5"/>
          <p:cNvSpPr txBox="1"/>
          <p:nvPr/>
        </p:nvSpPr>
        <p:spPr>
          <a:xfrm>
            <a:off x="106876" y="1138686"/>
            <a:ext cx="7383439" cy="5334794"/>
          </a:xfrm>
          <a:prstGeom prst="rect">
            <a:avLst/>
          </a:prstGeom>
        </p:spPr>
        <p:txBody>
          <a:bodyPr wrap="square" lIns="0" tIns="0" rIns="0" bIns="0" rtlCol="0" anchor="t">
            <a:spAutoFit/>
          </a:bodyPr>
          <a:lstStyle/>
          <a:p>
            <a:pPr marL="846473" lvl="1" indent="-457200">
              <a:spcAft>
                <a:spcPts val="1600"/>
              </a:spcAft>
              <a:buFont typeface="Arial" panose="020B0604020202020204" pitchFamily="34" charset="0"/>
              <a:buChar char="•"/>
            </a:pPr>
            <a:r>
              <a:rPr lang="en-US" sz="2400" dirty="0">
                <a:latin typeface="Helvetica" pitchFamily="2" charset="0"/>
                <a:ea typeface="Open Sans" panose="020B0606030504020204" pitchFamily="34" charset="0"/>
                <a:cs typeface="Open Sans" panose="020B0606030504020204" pitchFamily="34" charset="0"/>
              </a:rPr>
              <a:t>Policies &amp; Procedures</a:t>
            </a:r>
          </a:p>
          <a:p>
            <a:pPr marL="1303673" lvl="2" indent="-457200">
              <a:spcAft>
                <a:spcPts val="1600"/>
              </a:spcAft>
              <a:buFont typeface="Arial" panose="020B0604020202020204" pitchFamily="34" charset="0"/>
              <a:buChar char="•"/>
            </a:pPr>
            <a:r>
              <a:rPr lang="en-US" sz="2400" dirty="0">
                <a:latin typeface="Helvetica" pitchFamily="2" charset="0"/>
                <a:ea typeface="Open Sans" panose="020B0606030504020204" pitchFamily="34" charset="0"/>
                <a:cs typeface="Open Sans" panose="020B0606030504020204" pitchFamily="34" charset="0"/>
              </a:rPr>
              <a:t>Routine cleaning &amp; disinfection</a:t>
            </a:r>
          </a:p>
          <a:p>
            <a:pPr marL="1760873" lvl="3" indent="-457200">
              <a:spcAft>
                <a:spcPts val="1600"/>
              </a:spcAft>
              <a:buFont typeface="Arial" panose="020B0604020202020204" pitchFamily="34" charset="0"/>
              <a:buChar char="•"/>
            </a:pPr>
            <a:r>
              <a:rPr lang="en-US" sz="2400" dirty="0">
                <a:latin typeface="Helvetica" pitchFamily="2" charset="0"/>
                <a:ea typeface="Open Sans" panose="020B0606030504020204" pitchFamily="34" charset="0"/>
                <a:cs typeface="Open Sans" panose="020B0606030504020204" pitchFamily="34" charset="0"/>
              </a:rPr>
              <a:t>Resident care, high touch, special soiled</a:t>
            </a:r>
          </a:p>
          <a:p>
            <a:pPr marL="1760873" lvl="3" indent="-457200">
              <a:spcAft>
                <a:spcPts val="1600"/>
              </a:spcAft>
              <a:buFont typeface="Arial" panose="020B0604020202020204" pitchFamily="34" charset="0"/>
              <a:buChar char="•"/>
            </a:pPr>
            <a:r>
              <a:rPr lang="en-US" sz="2400" dirty="0">
                <a:latin typeface="Helvetica" pitchFamily="2" charset="0"/>
                <a:ea typeface="Open Sans" panose="020B0606030504020204" pitchFamily="34" charset="0"/>
                <a:cs typeface="Open Sans" panose="020B0606030504020204" pitchFamily="34" charset="0"/>
              </a:rPr>
              <a:t>Single-use, single resident items (insulin pens, blood glucose monitor)</a:t>
            </a:r>
          </a:p>
          <a:p>
            <a:pPr marL="1303673" lvl="2" indent="-457200">
              <a:spcAft>
                <a:spcPts val="1600"/>
              </a:spcAft>
              <a:buFont typeface="Arial" panose="020B0604020202020204" pitchFamily="34" charset="0"/>
              <a:buChar char="•"/>
            </a:pPr>
            <a:r>
              <a:rPr lang="en-US" sz="2400" dirty="0">
                <a:latin typeface="Helvetica" pitchFamily="2" charset="0"/>
                <a:ea typeface="Open Sans" panose="020B0606030504020204" pitchFamily="34" charset="0"/>
                <a:cs typeface="Open Sans" panose="020B0606030504020204" pitchFamily="34" charset="0"/>
              </a:rPr>
              <a:t>Written, reviewed, education, checked</a:t>
            </a:r>
          </a:p>
          <a:p>
            <a:pPr marL="846473" lvl="1" indent="-457200">
              <a:spcAft>
                <a:spcPts val="1600"/>
              </a:spcAft>
              <a:buFont typeface="Arial" panose="020B0604020202020204" pitchFamily="34" charset="0"/>
              <a:buChar char="•"/>
            </a:pPr>
            <a:r>
              <a:rPr lang="en-US" sz="2400" dirty="0">
                <a:latin typeface="Helvetica" pitchFamily="2" charset="0"/>
                <a:ea typeface="Open Sans" panose="020B0606030504020204" pitchFamily="34" charset="0"/>
                <a:cs typeface="Open Sans" panose="020B0606030504020204" pitchFamily="34" charset="0"/>
              </a:rPr>
              <a:t>Products</a:t>
            </a:r>
          </a:p>
          <a:p>
            <a:pPr marL="1303673" lvl="2" indent="-457200">
              <a:spcAft>
                <a:spcPts val="1600"/>
              </a:spcAft>
              <a:buFont typeface="Arial" panose="020B0604020202020204" pitchFamily="34" charset="0"/>
              <a:buChar char="•"/>
            </a:pPr>
            <a:r>
              <a:rPr lang="en-US" sz="2400" dirty="0">
                <a:latin typeface="Helvetica" pitchFamily="2" charset="0"/>
                <a:ea typeface="Open Sans" panose="020B0606030504020204" pitchFamily="34" charset="0"/>
                <a:cs typeface="Open Sans" panose="020B0606030504020204" pitchFamily="34" charset="0"/>
              </a:rPr>
              <a:t>Hospital-grade, approved </a:t>
            </a:r>
          </a:p>
          <a:p>
            <a:pPr marL="1303673" lvl="2" indent="-457200">
              <a:spcAft>
                <a:spcPts val="1600"/>
              </a:spcAft>
              <a:buFont typeface="Arial" panose="020B0604020202020204" pitchFamily="34" charset="0"/>
              <a:buChar char="•"/>
            </a:pPr>
            <a:r>
              <a:rPr lang="en-US" sz="2400" dirty="0">
                <a:latin typeface="Helvetica" pitchFamily="2" charset="0"/>
                <a:ea typeface="Open Sans" panose="020B0606030504020204" pitchFamily="34" charset="0"/>
                <a:cs typeface="Open Sans" panose="020B0606030504020204" pitchFamily="34" charset="0"/>
              </a:rPr>
              <a:t>Specific “kill” and “contact” claim</a:t>
            </a:r>
          </a:p>
          <a:p>
            <a:pPr marL="1303673" lvl="2" indent="-457200">
              <a:spcAft>
                <a:spcPts val="1600"/>
              </a:spcAft>
              <a:buFont typeface="Arial" panose="020B0604020202020204" pitchFamily="34" charset="0"/>
              <a:buChar char="•"/>
            </a:pPr>
            <a:r>
              <a:rPr lang="en-US" sz="2400" dirty="0">
                <a:latin typeface="Helvetica" pitchFamily="2" charset="0"/>
                <a:ea typeface="Open Sans" panose="020B0606030504020204" pitchFamily="34" charset="0"/>
                <a:cs typeface="Open Sans" panose="020B0606030504020204" pitchFamily="34" charset="0"/>
              </a:rPr>
              <a:t>Ease of use and safety</a:t>
            </a:r>
          </a:p>
        </p:txBody>
      </p:sp>
      <p:pic>
        <p:nvPicPr>
          <p:cNvPr id="6" name="Picture 10">
            <a:extLst>
              <a:ext uri="{FF2B5EF4-FFF2-40B4-BE49-F238E27FC236}">
                <a16:creationId xmlns:a16="http://schemas.microsoft.com/office/drawing/2014/main" id="{548D15D2-7F07-45A6-9AFB-252C73F692F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9532767" y="4699439"/>
            <a:ext cx="1669700" cy="1648134"/>
          </a:xfrm>
          <a:prstGeom prst="rect">
            <a:avLst/>
          </a:prstGeom>
        </p:spPr>
      </p:pic>
      <p:pic>
        <p:nvPicPr>
          <p:cNvPr id="7" name="Picture 11">
            <a:extLst>
              <a:ext uri="{FF2B5EF4-FFF2-40B4-BE49-F238E27FC236}">
                <a16:creationId xmlns:a16="http://schemas.microsoft.com/office/drawing/2014/main" id="{614A0FCD-7FD3-4A65-8F23-FEF94F1AED84}"/>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7002784" y="4285920"/>
            <a:ext cx="2188999" cy="1648133"/>
          </a:xfrm>
          <a:prstGeom prst="rect">
            <a:avLst/>
          </a:prstGeom>
        </p:spPr>
      </p:pic>
      <p:pic>
        <p:nvPicPr>
          <p:cNvPr id="8" name="Picture 5">
            <a:extLst>
              <a:ext uri="{FF2B5EF4-FFF2-40B4-BE49-F238E27FC236}">
                <a16:creationId xmlns:a16="http://schemas.microsoft.com/office/drawing/2014/main" id="{7EBEBF91-7AE7-48EC-ADF5-30E6FCB88B0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8096413" y="1367085"/>
            <a:ext cx="2190739" cy="2185262"/>
          </a:xfrm>
          <a:prstGeom prst="rect">
            <a:avLst/>
          </a:prstGeom>
        </p:spPr>
      </p:pic>
    </p:spTree>
    <p:extLst>
      <p:ext uri="{BB962C8B-B14F-4D97-AF65-F5344CB8AC3E}">
        <p14:creationId xmlns:p14="http://schemas.microsoft.com/office/powerpoint/2010/main" val="5426881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fade">
                                      <p:cBhvr>
                                        <p:cTn id="32" dur="5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Effect transition="in" filter="wipe(left)">
                                      <p:cBhvr>
                                        <p:cTn id="37" dur="500"/>
                                        <p:tgtEl>
                                          <p:spTgt spid="5">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
                                            <p:txEl>
                                              <p:pRg st="6" end="6"/>
                                            </p:txEl>
                                          </p:spTgt>
                                        </p:tgtEl>
                                        <p:attrNameLst>
                                          <p:attrName>style.visibility</p:attrName>
                                        </p:attrNameLst>
                                      </p:cBhvr>
                                      <p:to>
                                        <p:strVal val="visible"/>
                                      </p:to>
                                    </p:set>
                                    <p:animEffect transition="in" filter="fade">
                                      <p:cBhvr>
                                        <p:cTn id="47" dur="500"/>
                                        <p:tgtEl>
                                          <p:spTgt spid="5">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5">
                                            <p:txEl>
                                              <p:pRg st="7" end="7"/>
                                            </p:txEl>
                                          </p:spTgt>
                                        </p:tgtEl>
                                        <p:attrNameLst>
                                          <p:attrName>style.visibility</p:attrName>
                                        </p:attrNameLst>
                                      </p:cBhvr>
                                      <p:to>
                                        <p:strVal val="visible"/>
                                      </p:to>
                                    </p:set>
                                    <p:animEffect transition="in" filter="fade">
                                      <p:cBhvr>
                                        <p:cTn id="52" dur="500"/>
                                        <p:tgtEl>
                                          <p:spTgt spid="5">
                                            <p:txEl>
                                              <p:pRg st="7" end="7"/>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6"/>
                                        </p:tgtEl>
                                        <p:attrNameLst>
                                          <p:attrName>style.visibility</p:attrName>
                                        </p:attrNameLst>
                                      </p:cBhvr>
                                      <p:to>
                                        <p:strVal val="visible"/>
                                      </p:to>
                                    </p:set>
                                    <p:animEffect transition="in" filter="fade">
                                      <p:cBhvr>
                                        <p:cTn id="57" dur="500"/>
                                        <p:tgtEl>
                                          <p:spTgt spid="6"/>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5">
                                            <p:txEl>
                                              <p:pRg st="8" end="8"/>
                                            </p:txEl>
                                          </p:spTgt>
                                        </p:tgtEl>
                                        <p:attrNameLst>
                                          <p:attrName>style.visibility</p:attrName>
                                        </p:attrNameLst>
                                      </p:cBhvr>
                                      <p:to>
                                        <p:strVal val="visible"/>
                                      </p:to>
                                    </p:set>
                                    <p:animEffect transition="in" filter="fade">
                                      <p:cBhvr>
                                        <p:cTn id="62"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271438" y="431800"/>
            <a:ext cx="8235953" cy="656334"/>
          </a:xfrm>
          <a:prstGeom prst="rect">
            <a:avLst/>
          </a:prstGeom>
        </p:spPr>
        <p:txBody>
          <a:bodyPr wrap="square" lIns="0" tIns="0" rIns="0" bIns="0" rtlCol="0" anchor="t">
            <a:spAutoFit/>
          </a:bodyPr>
          <a:lstStyle/>
          <a:p>
            <a:pPr>
              <a:lnSpc>
                <a:spcPts val="5464"/>
              </a:lnSpc>
            </a:pPr>
            <a:r>
              <a:rPr lang="en-US" sz="3600" b="1" dirty="0">
                <a:solidFill>
                  <a:srgbClr val="253746"/>
                </a:solidFill>
                <a:latin typeface="Helvetica" pitchFamily="2" charset="0"/>
                <a:ea typeface="Open Sans" panose="020B0606030504020204" pitchFamily="34" charset="0"/>
                <a:cs typeface="Open Sans" panose="020B0606030504020204" pitchFamily="34" charset="0"/>
              </a:rPr>
              <a:t>Checks and Balances (Surveillance)</a:t>
            </a:r>
          </a:p>
        </p:txBody>
      </p:sp>
      <p:sp>
        <p:nvSpPr>
          <p:cNvPr id="5" name="TextBox 5">
            <a:extLst>
              <a:ext uri="{FF2B5EF4-FFF2-40B4-BE49-F238E27FC236}">
                <a16:creationId xmlns:a16="http://schemas.microsoft.com/office/drawing/2014/main" id="{88F52471-9DDE-4E2B-84BE-BBDDBF8E4A39}"/>
              </a:ext>
            </a:extLst>
          </p:cNvPr>
          <p:cNvSpPr txBox="1"/>
          <p:nvPr/>
        </p:nvSpPr>
        <p:spPr>
          <a:xfrm>
            <a:off x="1467656" y="1102046"/>
            <a:ext cx="10724344" cy="2339102"/>
          </a:xfrm>
          <a:prstGeom prst="rect">
            <a:avLst/>
          </a:prstGeom>
        </p:spPr>
        <p:txBody>
          <a:bodyPr wrap="square" lIns="0" tIns="0" rIns="0" bIns="0" rtlCol="0" anchor="t">
            <a:spAutoFit/>
          </a:bodyPr>
          <a:lstStyle/>
          <a:p>
            <a:pPr marL="846473" lvl="1" indent="-457200">
              <a:spcAft>
                <a:spcPts val="1600"/>
              </a:spcAft>
              <a:buFont typeface="Arial" panose="020B0604020202020204" pitchFamily="34" charset="0"/>
              <a:buChar char="•"/>
            </a:pPr>
            <a:r>
              <a:rPr lang="en-US" sz="2800" dirty="0">
                <a:latin typeface="Helvetica" pitchFamily="2" charset="0"/>
                <a:ea typeface="Open Sans" panose="020B0606030504020204" pitchFamily="34" charset="0"/>
                <a:cs typeface="Open Sans" panose="020B0606030504020204" pitchFamily="34" charset="0"/>
              </a:rPr>
              <a:t>Balance procedures and practices</a:t>
            </a:r>
          </a:p>
          <a:p>
            <a:pPr marL="846473" lvl="1" indent="-457200">
              <a:spcAft>
                <a:spcPts val="1600"/>
              </a:spcAft>
              <a:buFont typeface="Arial" panose="020B0604020202020204" pitchFamily="34" charset="0"/>
              <a:buChar char="•"/>
            </a:pPr>
            <a:r>
              <a:rPr lang="en-US" sz="2800" dirty="0">
                <a:latin typeface="Helvetica" pitchFamily="2" charset="0"/>
                <a:ea typeface="Open Sans" panose="020B0606030504020204" pitchFamily="34" charset="0"/>
                <a:cs typeface="Open Sans" panose="020B0606030504020204" pitchFamily="34" charset="0"/>
              </a:rPr>
              <a:t>Routine, ongoing, collection of information for improvement</a:t>
            </a:r>
          </a:p>
          <a:p>
            <a:pPr marL="1303673" lvl="2" indent="-457200">
              <a:spcAft>
                <a:spcPts val="1600"/>
              </a:spcAft>
              <a:buFont typeface="Arial" panose="020B0604020202020204" pitchFamily="34" charset="0"/>
              <a:buChar char="•"/>
            </a:pPr>
            <a:r>
              <a:rPr lang="en-US" sz="2800" dirty="0">
                <a:latin typeface="Helvetica" pitchFamily="2" charset="0"/>
                <a:ea typeface="Open Sans" panose="020B0606030504020204" pitchFamily="34" charset="0"/>
                <a:cs typeface="Open Sans" panose="020B0606030504020204" pitchFamily="34" charset="0"/>
              </a:rPr>
              <a:t>Surveillance</a:t>
            </a:r>
          </a:p>
          <a:p>
            <a:pPr marL="846473" lvl="1" indent="-457200">
              <a:spcAft>
                <a:spcPts val="1600"/>
              </a:spcAft>
              <a:buFont typeface="Arial" panose="020B0604020202020204" pitchFamily="34" charset="0"/>
              <a:buChar char="•"/>
            </a:pPr>
            <a:r>
              <a:rPr lang="en-US" sz="2800" dirty="0">
                <a:latin typeface="Helvetica" pitchFamily="2" charset="0"/>
                <a:ea typeface="Open Sans" panose="020B0606030504020204" pitchFamily="34" charset="0"/>
                <a:cs typeface="Open Sans" panose="020B0606030504020204" pitchFamily="34" charset="0"/>
              </a:rPr>
              <a:t>Not punishment! Progress not perfection!</a:t>
            </a:r>
          </a:p>
        </p:txBody>
      </p:sp>
      <p:pic>
        <p:nvPicPr>
          <p:cNvPr id="6" name="Picture 6">
            <a:extLst>
              <a:ext uri="{FF2B5EF4-FFF2-40B4-BE49-F238E27FC236}">
                <a16:creationId xmlns:a16="http://schemas.microsoft.com/office/drawing/2014/main" id="{20BB5D42-5619-46BB-947E-DCC56769A0F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980899">
            <a:off x="9601641" y="3553698"/>
            <a:ext cx="1739338" cy="2493674"/>
          </a:xfrm>
          <a:prstGeom prst="rect">
            <a:avLst/>
          </a:prstGeom>
        </p:spPr>
      </p:pic>
      <p:pic>
        <p:nvPicPr>
          <p:cNvPr id="7" name="Picture 7">
            <a:extLst>
              <a:ext uri="{FF2B5EF4-FFF2-40B4-BE49-F238E27FC236}">
                <a16:creationId xmlns:a16="http://schemas.microsoft.com/office/drawing/2014/main" id="{BCDE9653-0D5A-4334-A4F5-A2CD0834BB3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391055" y="1320931"/>
            <a:ext cx="1248405" cy="1107675"/>
          </a:xfrm>
          <a:prstGeom prst="rect">
            <a:avLst/>
          </a:prstGeom>
        </p:spPr>
      </p:pic>
      <p:sp>
        <p:nvSpPr>
          <p:cNvPr id="16" name="Rectangle: Rounded Corners 15">
            <a:extLst>
              <a:ext uri="{FF2B5EF4-FFF2-40B4-BE49-F238E27FC236}">
                <a16:creationId xmlns:a16="http://schemas.microsoft.com/office/drawing/2014/main" id="{F50F6DF8-BA58-45BE-95CF-5CDE829F0C08}"/>
              </a:ext>
            </a:extLst>
          </p:cNvPr>
          <p:cNvSpPr/>
          <p:nvPr/>
        </p:nvSpPr>
        <p:spPr>
          <a:xfrm>
            <a:off x="85364" y="3515899"/>
            <a:ext cx="8818536" cy="527476"/>
          </a:xfrm>
          <a:prstGeom prst="roundRect">
            <a:avLst/>
          </a:prstGeom>
          <a:solidFill>
            <a:srgbClr val="409EAE"/>
          </a:solidFill>
          <a:ln>
            <a:solidFill>
              <a:srgbClr val="409E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Outcome Surveillance</a:t>
            </a:r>
          </a:p>
        </p:txBody>
      </p:sp>
      <p:sp>
        <p:nvSpPr>
          <p:cNvPr id="17" name="Rectangle: Rounded Corners 16">
            <a:extLst>
              <a:ext uri="{FF2B5EF4-FFF2-40B4-BE49-F238E27FC236}">
                <a16:creationId xmlns:a16="http://schemas.microsoft.com/office/drawing/2014/main" id="{C46BC189-2A9D-4218-BE5A-BCDA3BAC470E}"/>
              </a:ext>
            </a:extLst>
          </p:cNvPr>
          <p:cNvSpPr/>
          <p:nvPr/>
        </p:nvSpPr>
        <p:spPr>
          <a:xfrm>
            <a:off x="85364" y="5017698"/>
            <a:ext cx="8818536" cy="527476"/>
          </a:xfrm>
          <a:prstGeom prst="roundRect">
            <a:avLst/>
          </a:prstGeom>
          <a:solidFill>
            <a:srgbClr val="409EAE"/>
          </a:solidFill>
          <a:ln>
            <a:solidFill>
              <a:srgbClr val="409E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Process Surveillance</a:t>
            </a:r>
          </a:p>
        </p:txBody>
      </p:sp>
      <p:sp>
        <p:nvSpPr>
          <p:cNvPr id="18" name="TextBox 17">
            <a:extLst>
              <a:ext uri="{FF2B5EF4-FFF2-40B4-BE49-F238E27FC236}">
                <a16:creationId xmlns:a16="http://schemas.microsoft.com/office/drawing/2014/main" id="{88F649A7-03A9-40FD-9420-B56EDB771AF4}"/>
              </a:ext>
            </a:extLst>
          </p:cNvPr>
          <p:cNvSpPr txBox="1"/>
          <p:nvPr/>
        </p:nvSpPr>
        <p:spPr>
          <a:xfrm>
            <a:off x="85365" y="4047779"/>
            <a:ext cx="8818536" cy="830997"/>
          </a:xfrm>
          <a:prstGeom prst="rect">
            <a:avLst/>
          </a:prstGeom>
          <a:noFill/>
        </p:spPr>
        <p:txBody>
          <a:bodyPr wrap="square" rtlCol="0">
            <a:spAutoFit/>
          </a:bodyPr>
          <a:lstStyle/>
          <a:p>
            <a:pPr lvl="0"/>
            <a:r>
              <a:rPr lang="en-US" sz="2400" dirty="0"/>
              <a:t> </a:t>
            </a:r>
            <a:r>
              <a:rPr lang="en-US" sz="2400" b="1" dirty="0"/>
              <a:t>Infection Clusters</a:t>
            </a:r>
          </a:p>
          <a:p>
            <a:pPr lvl="1"/>
            <a:r>
              <a:rPr lang="en-US" sz="2400" dirty="0"/>
              <a:t>Monitor: certain germs, antibiotic orders</a:t>
            </a:r>
          </a:p>
        </p:txBody>
      </p:sp>
      <p:sp>
        <p:nvSpPr>
          <p:cNvPr id="19" name="TextBox 18">
            <a:extLst>
              <a:ext uri="{FF2B5EF4-FFF2-40B4-BE49-F238E27FC236}">
                <a16:creationId xmlns:a16="http://schemas.microsoft.com/office/drawing/2014/main" id="{734EFDA6-FC95-43E9-9E13-235CE3563E7A}"/>
              </a:ext>
            </a:extLst>
          </p:cNvPr>
          <p:cNvSpPr txBox="1"/>
          <p:nvPr/>
        </p:nvSpPr>
        <p:spPr>
          <a:xfrm>
            <a:off x="237765" y="5555742"/>
            <a:ext cx="8818536" cy="830997"/>
          </a:xfrm>
          <a:prstGeom prst="rect">
            <a:avLst/>
          </a:prstGeom>
          <a:noFill/>
        </p:spPr>
        <p:txBody>
          <a:bodyPr wrap="square" rtlCol="0">
            <a:spAutoFit/>
          </a:bodyPr>
          <a:lstStyle/>
          <a:p>
            <a:pPr lvl="0"/>
            <a:r>
              <a:rPr lang="en-US" sz="2400" dirty="0"/>
              <a:t> </a:t>
            </a:r>
            <a:r>
              <a:rPr lang="en-US" sz="2400" b="1" dirty="0"/>
              <a:t>Cleaning and Disinfection</a:t>
            </a:r>
          </a:p>
          <a:p>
            <a:pPr lvl="1"/>
            <a:r>
              <a:rPr lang="en-US" sz="2400" dirty="0"/>
              <a:t>Monitor: observations, markers, amount of possible germs</a:t>
            </a:r>
          </a:p>
        </p:txBody>
      </p:sp>
    </p:spTree>
    <p:extLst>
      <p:ext uri="{BB962C8B-B14F-4D97-AF65-F5344CB8AC3E}">
        <p14:creationId xmlns:p14="http://schemas.microsoft.com/office/powerpoint/2010/main" val="32395405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left)">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wipe(left)">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wipe(left)">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wipe(left)">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8">
                                            <p:txEl>
                                              <p:pRg st="0" end="0"/>
                                            </p:txEl>
                                          </p:spTgt>
                                        </p:tgtEl>
                                        <p:attrNameLst>
                                          <p:attrName>style.visibility</p:attrName>
                                        </p:attrNameLst>
                                      </p:cBhvr>
                                      <p:to>
                                        <p:strVal val="visible"/>
                                      </p:to>
                                    </p:set>
                                    <p:animEffect transition="in" filter="wipe(left)">
                                      <p:cBhvr>
                                        <p:cTn id="47" dur="500"/>
                                        <p:tgtEl>
                                          <p:spTgt spid="18">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18">
                                            <p:txEl>
                                              <p:pRg st="1" end="1"/>
                                            </p:txEl>
                                          </p:spTgt>
                                        </p:tgtEl>
                                        <p:attrNameLst>
                                          <p:attrName>style.visibility</p:attrName>
                                        </p:attrNameLst>
                                      </p:cBhvr>
                                      <p:to>
                                        <p:strVal val="visible"/>
                                      </p:to>
                                    </p:set>
                                    <p:animEffect transition="in" filter="wipe(left)">
                                      <p:cBhvr>
                                        <p:cTn id="52" dur="500"/>
                                        <p:tgtEl>
                                          <p:spTgt spid="18">
                                            <p:txEl>
                                              <p:pRg st="1" end="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wipe(left)">
                                      <p:cBhvr>
                                        <p:cTn id="57" dur="500"/>
                                        <p:tgtEl>
                                          <p:spTgt spid="19">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19">
                                            <p:txEl>
                                              <p:pRg st="1" end="1"/>
                                            </p:txEl>
                                          </p:spTgt>
                                        </p:tgtEl>
                                        <p:attrNameLst>
                                          <p:attrName>style.visibility</p:attrName>
                                        </p:attrNameLst>
                                      </p:cBhvr>
                                      <p:to>
                                        <p:strVal val="visible"/>
                                      </p:to>
                                    </p:set>
                                    <p:animEffect transition="in" filter="wipe(left)">
                                      <p:cBhvr>
                                        <p:cTn id="62" dur="500"/>
                                        <p:tgtEl>
                                          <p:spTgt spid="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9D1B693-0946-B944-8F41-5FB4DEDF9BDB}"/>
              </a:ext>
            </a:extLst>
          </p:cNvPr>
          <p:cNvSpPr txBox="1">
            <a:spLocks/>
          </p:cNvSpPr>
          <p:nvPr/>
        </p:nvSpPr>
        <p:spPr>
          <a:xfrm>
            <a:off x="687247" y="220138"/>
            <a:ext cx="10817506" cy="88391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US" sz="3600" b="1" spc="100" dirty="0">
                <a:solidFill>
                  <a:srgbClr val="253746"/>
                </a:solidFill>
                <a:latin typeface="Helvetica" charset="0"/>
                <a:ea typeface="Helvetica" charset="0"/>
                <a:cs typeface="Helvetica" charset="0"/>
              </a:rPr>
              <a:t>Quality Care &amp; Resident Rights</a:t>
            </a:r>
            <a:endParaRPr lang="en-US" sz="3600" b="1" dirty="0">
              <a:solidFill>
                <a:srgbClr val="253746"/>
              </a:solidFill>
              <a:latin typeface="Helvetica" charset="0"/>
              <a:ea typeface="Helvetica" charset="0"/>
              <a:cs typeface="Helvetica" charset="0"/>
            </a:endParaRPr>
          </a:p>
        </p:txBody>
      </p:sp>
      <p:sp>
        <p:nvSpPr>
          <p:cNvPr id="11" name="TextBox 10">
            <a:extLst>
              <a:ext uri="{FF2B5EF4-FFF2-40B4-BE49-F238E27FC236}">
                <a16:creationId xmlns:a16="http://schemas.microsoft.com/office/drawing/2014/main" id="{C33C0E6D-20DD-3A1A-D889-D01E68AF6FF5}"/>
              </a:ext>
            </a:extLst>
          </p:cNvPr>
          <p:cNvSpPr txBox="1"/>
          <p:nvPr/>
        </p:nvSpPr>
        <p:spPr>
          <a:xfrm>
            <a:off x="507017" y="1372332"/>
            <a:ext cx="6389730" cy="1686615"/>
          </a:xfrm>
          <a:prstGeom prst="rect">
            <a:avLst/>
          </a:prstGeom>
        </p:spPr>
        <p:txBody>
          <a:bodyPr/>
          <a:lstStyle>
            <a:defPPr>
              <a:defRPr lang="en-US"/>
            </a:defPPr>
            <a:lvl1pPr>
              <a:lnSpc>
                <a:spcPct val="90000"/>
              </a:lnSpc>
              <a:spcBef>
                <a:spcPct val="0"/>
              </a:spcBef>
              <a:buNone/>
              <a:defRPr sz="4400">
                <a:latin typeface="+mj-lt"/>
                <a:ea typeface="+mj-ea"/>
                <a:cs typeface="+mj-cs"/>
              </a:defRPr>
            </a:lvl1pPr>
            <a:lvl2pPr marL="1221921" lvl="1" indent="-610961">
              <a:lnSpc>
                <a:spcPts val="7923"/>
              </a:lnSpc>
              <a:buFont typeface="Arial"/>
              <a:buChar char="•"/>
              <a:defRPr sz="5659">
                <a:solidFill>
                  <a:srgbClr val="7F7F7F"/>
                </a:solidFill>
                <a:latin typeface="Helvetica" pitchFamily="2" charset="0"/>
                <a:ea typeface="Open Sans" panose="020B0606030504020204" pitchFamily="34" charset="0"/>
                <a:cs typeface="Open Sans" panose="020B0606030504020204" pitchFamily="34" charset="0"/>
              </a:defRPr>
            </a:lvl2pPr>
          </a:lstStyle>
          <a:p>
            <a:pPr marL="381019" indent="-381019">
              <a:buFont typeface="Arial" panose="020B0604020202020204" pitchFamily="34" charset="0"/>
              <a:buChar char="•"/>
            </a:pPr>
            <a:r>
              <a:rPr lang="en-US" sz="2800" b="1" dirty="0">
                <a:latin typeface="Helvetica" pitchFamily="2" charset="0"/>
              </a:rPr>
              <a:t>Certain germs</a:t>
            </a:r>
          </a:p>
          <a:p>
            <a:pPr marL="381019" indent="-381019">
              <a:buFont typeface="Arial" panose="020B0604020202020204" pitchFamily="34" charset="0"/>
              <a:buChar char="•"/>
            </a:pPr>
            <a:endParaRPr lang="en-US" sz="2800" b="1" dirty="0">
              <a:latin typeface="Helvetica" pitchFamily="2" charset="0"/>
            </a:endParaRPr>
          </a:p>
          <a:p>
            <a:pPr marL="381019" indent="-381019">
              <a:buFont typeface="Arial" panose="020B0604020202020204" pitchFamily="34" charset="0"/>
              <a:buChar char="•"/>
            </a:pPr>
            <a:r>
              <a:rPr lang="en-US" sz="2800" b="1" dirty="0">
                <a:latin typeface="Helvetica" pitchFamily="2" charset="0"/>
              </a:rPr>
              <a:t>Protect nursing home environment</a:t>
            </a:r>
            <a:endParaRPr lang="en-US" sz="2933" dirty="0"/>
          </a:p>
        </p:txBody>
      </p:sp>
      <p:sp>
        <p:nvSpPr>
          <p:cNvPr id="6" name="TextBox 5">
            <a:extLst>
              <a:ext uri="{FF2B5EF4-FFF2-40B4-BE49-F238E27FC236}">
                <a16:creationId xmlns:a16="http://schemas.microsoft.com/office/drawing/2014/main" id="{467F2573-EAE0-38DE-1E8C-9E42C1BD1C0A}"/>
              </a:ext>
            </a:extLst>
          </p:cNvPr>
          <p:cNvSpPr txBox="1"/>
          <p:nvPr/>
        </p:nvSpPr>
        <p:spPr>
          <a:xfrm>
            <a:off x="436531" y="4289813"/>
            <a:ext cx="5387383" cy="584775"/>
          </a:xfrm>
          <a:prstGeom prst="rect">
            <a:avLst/>
          </a:prstGeom>
          <a:solidFill>
            <a:schemeClr val="bg1"/>
          </a:solidFill>
        </p:spPr>
        <p:txBody>
          <a:bodyPr wrap="square" rtlCol="0">
            <a:spAutoFit/>
          </a:bodyPr>
          <a:lstStyle/>
          <a:p>
            <a:pPr algn="ctr"/>
            <a:r>
              <a:rPr lang="en-US" sz="3200" b="1" dirty="0">
                <a:latin typeface="Helvetica" pitchFamily="2" charset="0"/>
                <a:ea typeface="Open Sans" panose="020B0606030504020204" pitchFamily="34" charset="0"/>
                <a:cs typeface="Open Sans" panose="020B0606030504020204" pitchFamily="34" charset="0"/>
              </a:rPr>
              <a:t>Informed and Involved</a:t>
            </a:r>
          </a:p>
        </p:txBody>
      </p:sp>
      <p:sp>
        <p:nvSpPr>
          <p:cNvPr id="16" name="Flowchart: Connector 15">
            <a:extLst>
              <a:ext uri="{FF2B5EF4-FFF2-40B4-BE49-F238E27FC236}">
                <a16:creationId xmlns:a16="http://schemas.microsoft.com/office/drawing/2014/main" id="{228332A6-33A5-42B1-9527-4A48962A5E7C}"/>
              </a:ext>
            </a:extLst>
          </p:cNvPr>
          <p:cNvSpPr/>
          <p:nvPr/>
        </p:nvSpPr>
        <p:spPr>
          <a:xfrm>
            <a:off x="6620480" y="4354394"/>
            <a:ext cx="1485901" cy="1399549"/>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Connector 16">
            <a:extLst>
              <a:ext uri="{FF2B5EF4-FFF2-40B4-BE49-F238E27FC236}">
                <a16:creationId xmlns:a16="http://schemas.microsoft.com/office/drawing/2014/main" id="{4FA836B0-944A-4A87-8F75-3D018E8D330C}"/>
              </a:ext>
            </a:extLst>
          </p:cNvPr>
          <p:cNvSpPr/>
          <p:nvPr/>
        </p:nvSpPr>
        <p:spPr>
          <a:xfrm>
            <a:off x="6674908" y="1740153"/>
            <a:ext cx="1243696" cy="898790"/>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Diagram 1">
            <a:extLst>
              <a:ext uri="{FF2B5EF4-FFF2-40B4-BE49-F238E27FC236}">
                <a16:creationId xmlns:a16="http://schemas.microsoft.com/office/drawing/2014/main" id="{41819821-4026-4D1C-9408-F9E5D0F042A9}"/>
              </a:ext>
            </a:extLst>
          </p:cNvPr>
          <p:cNvGraphicFramePr/>
          <p:nvPr>
            <p:extLst>
              <p:ext uri="{D42A27DB-BD31-4B8C-83A1-F6EECF244321}">
                <p14:modId xmlns:p14="http://schemas.microsoft.com/office/powerpoint/2010/main" val="739752824"/>
              </p:ext>
            </p:extLst>
          </p:nvPr>
        </p:nvGraphicFramePr>
        <p:xfrm>
          <a:off x="3652073" y="1071153"/>
          <a:ext cx="6729186" cy="49070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1" name="Group 20">
            <a:extLst>
              <a:ext uri="{FF2B5EF4-FFF2-40B4-BE49-F238E27FC236}">
                <a16:creationId xmlns:a16="http://schemas.microsoft.com/office/drawing/2014/main" id="{148BC014-2938-4892-9582-9D6168AFF3E9}"/>
              </a:ext>
            </a:extLst>
          </p:cNvPr>
          <p:cNvGrpSpPr/>
          <p:nvPr/>
        </p:nvGrpSpPr>
        <p:grpSpPr>
          <a:xfrm>
            <a:off x="5905371" y="2871879"/>
            <a:ext cx="1485901" cy="1164854"/>
            <a:chOff x="8128472" y="2871879"/>
            <a:chExt cx="1485901" cy="1164854"/>
          </a:xfrm>
        </p:grpSpPr>
        <p:sp>
          <p:nvSpPr>
            <p:cNvPr id="15" name="Flowchart: Connector 14">
              <a:extLst>
                <a:ext uri="{FF2B5EF4-FFF2-40B4-BE49-F238E27FC236}">
                  <a16:creationId xmlns:a16="http://schemas.microsoft.com/office/drawing/2014/main" id="{736897E5-238B-4C54-8A0B-1CB21E9FEFEB}"/>
                </a:ext>
              </a:extLst>
            </p:cNvPr>
            <p:cNvSpPr/>
            <p:nvPr/>
          </p:nvSpPr>
          <p:spPr>
            <a:xfrm>
              <a:off x="8128472" y="2871879"/>
              <a:ext cx="1485901" cy="1164854"/>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F53C304-1278-4D31-925C-D7F70B5DCE60}"/>
                </a:ext>
              </a:extLst>
            </p:cNvPr>
            <p:cNvSpPr/>
            <p:nvPr/>
          </p:nvSpPr>
          <p:spPr>
            <a:xfrm>
              <a:off x="8264080" y="3075277"/>
              <a:ext cx="1214684" cy="8987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lowchart: Connector 18">
            <a:extLst>
              <a:ext uri="{FF2B5EF4-FFF2-40B4-BE49-F238E27FC236}">
                <a16:creationId xmlns:a16="http://schemas.microsoft.com/office/drawing/2014/main" id="{6F7EC326-D4E6-47ED-8EB9-362A5090D7BD}"/>
              </a:ext>
            </a:extLst>
          </p:cNvPr>
          <p:cNvSpPr/>
          <p:nvPr/>
        </p:nvSpPr>
        <p:spPr>
          <a:xfrm>
            <a:off x="6808260" y="2046407"/>
            <a:ext cx="1110344" cy="457199"/>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lowchart: Connector 19">
            <a:extLst>
              <a:ext uri="{FF2B5EF4-FFF2-40B4-BE49-F238E27FC236}">
                <a16:creationId xmlns:a16="http://schemas.microsoft.com/office/drawing/2014/main" id="{9C50A3DE-5FAA-4A3C-BE9D-AAA9B23A862C}"/>
              </a:ext>
            </a:extLst>
          </p:cNvPr>
          <p:cNvSpPr/>
          <p:nvPr/>
        </p:nvSpPr>
        <p:spPr>
          <a:xfrm>
            <a:off x="6808260" y="4582200"/>
            <a:ext cx="1318902" cy="879125"/>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3158934A-5E53-41DD-BFEF-EA1F8F65D7C6}"/>
              </a:ext>
            </a:extLst>
          </p:cNvPr>
          <p:cNvGrpSpPr/>
          <p:nvPr/>
        </p:nvGrpSpPr>
        <p:grpSpPr>
          <a:xfrm>
            <a:off x="5571521" y="1111954"/>
            <a:ext cx="5599263" cy="5030350"/>
            <a:chOff x="7226202" y="1207165"/>
            <a:chExt cx="5599263" cy="5030350"/>
          </a:xfrm>
        </p:grpSpPr>
        <p:sp>
          <p:nvSpPr>
            <p:cNvPr id="23" name="Rectangle 22">
              <a:extLst>
                <a:ext uri="{FF2B5EF4-FFF2-40B4-BE49-F238E27FC236}">
                  <a16:creationId xmlns:a16="http://schemas.microsoft.com/office/drawing/2014/main" id="{704AF162-13B2-480F-8410-B26B657FFF15}"/>
                </a:ext>
              </a:extLst>
            </p:cNvPr>
            <p:cNvSpPr/>
            <p:nvPr/>
          </p:nvSpPr>
          <p:spPr>
            <a:xfrm>
              <a:off x="7774369" y="1207165"/>
              <a:ext cx="3268585" cy="5030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2" name="Diagram 21">
              <a:extLst>
                <a:ext uri="{FF2B5EF4-FFF2-40B4-BE49-F238E27FC236}">
                  <a16:creationId xmlns:a16="http://schemas.microsoft.com/office/drawing/2014/main" id="{B9B98406-39B0-41A7-8026-7AA18E10DC6D}"/>
                </a:ext>
              </a:extLst>
            </p:cNvPr>
            <p:cNvGraphicFramePr/>
            <p:nvPr>
              <p:extLst>
                <p:ext uri="{D42A27DB-BD31-4B8C-83A1-F6EECF244321}">
                  <p14:modId xmlns:p14="http://schemas.microsoft.com/office/powerpoint/2010/main" val="1307821717"/>
                </p:ext>
              </p:extLst>
            </p:nvPr>
          </p:nvGraphicFramePr>
          <p:xfrm>
            <a:off x="7226202" y="2222619"/>
            <a:ext cx="5599263" cy="334329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spTree>
    <p:extLst>
      <p:ext uri="{BB962C8B-B14F-4D97-AF65-F5344CB8AC3E}">
        <p14:creationId xmlns:p14="http://schemas.microsoft.com/office/powerpoint/2010/main" val="42726664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anim calcmode="lin" valueType="num">
                                      <p:cBhvr>
                                        <p:cTn id="8" dur="2000" fill="hold"/>
                                        <p:tgtEl>
                                          <p:spTgt spid="11"/>
                                        </p:tgtEl>
                                        <p:attrNameLst>
                                          <p:attrName>ppt_x</p:attrName>
                                        </p:attrNameLst>
                                      </p:cBhvr>
                                      <p:tavLst>
                                        <p:tav tm="0">
                                          <p:val>
                                            <p:strVal val="#ppt_x"/>
                                          </p:val>
                                        </p:tav>
                                        <p:tav tm="100000">
                                          <p:val>
                                            <p:strVal val="#ppt_x"/>
                                          </p:val>
                                        </p:tav>
                                      </p:tavLst>
                                    </p:anim>
                                    <p:anim calcmode="lin" valueType="num">
                                      <p:cBhvr>
                                        <p:cTn id="9" dur="2000" fill="hold"/>
                                        <p:tgtEl>
                                          <p:spTgt spid="11"/>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9"/>
                                        </p:tgtEl>
                                      </p:cBhvr>
                                    </p:animEffect>
                                    <p:set>
                                      <p:cBhvr>
                                        <p:cTn id="19" dur="1" fill="hold">
                                          <p:stCondLst>
                                            <p:cond delay="499"/>
                                          </p:stCondLst>
                                        </p:cTn>
                                        <p:tgtEl>
                                          <p:spTgt spid="19"/>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nodeType="clickEffect">
                                  <p:stCondLst>
                                    <p:cond delay="0"/>
                                  </p:stCondLst>
                                  <p:childTnLst>
                                    <p:animEffect transition="out" filter="fade">
                                      <p:cBhvr>
                                        <p:cTn id="23" dur="500"/>
                                        <p:tgtEl>
                                          <p:spTgt spid="21"/>
                                        </p:tgtEl>
                                      </p:cBhvr>
                                    </p:animEffect>
                                    <p:set>
                                      <p:cBhvr>
                                        <p:cTn id="24" dur="1" fill="hold">
                                          <p:stCondLst>
                                            <p:cond delay="499"/>
                                          </p:stCondLst>
                                        </p:cTn>
                                        <p:tgtEl>
                                          <p:spTgt spid="21"/>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0" nodeType="clickEffect">
                                  <p:stCondLst>
                                    <p:cond delay="0"/>
                                  </p:stCondLst>
                                  <p:childTnLst>
                                    <p:animEffect transition="out" filter="fade">
                                      <p:cBhvr>
                                        <p:cTn id="28" dur="500"/>
                                        <p:tgtEl>
                                          <p:spTgt spid="20"/>
                                        </p:tgtEl>
                                      </p:cBhvr>
                                    </p:animEffect>
                                    <p:set>
                                      <p:cBhvr>
                                        <p:cTn id="29" dur="1" fill="hold">
                                          <p:stCondLst>
                                            <p:cond delay="499"/>
                                          </p:stCondLst>
                                        </p:cTn>
                                        <p:tgtEl>
                                          <p:spTgt spid="20"/>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fade">
                                      <p:cBhvr>
                                        <p:cTn id="4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6" grpId="0" animBg="1"/>
      <p:bldGraphic spid="2" grpId="0">
        <p:bldAsOne/>
      </p:bldGraphic>
      <p:bldP spid="19" grpId="0" animBg="1"/>
      <p:bldP spid="2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E988BDCF-1C0C-3442-8D84-CC99E2BA974E}"/>
              </a:ext>
            </a:extLst>
          </p:cNvPr>
          <p:cNvSpPr txBox="1">
            <a:spLocks/>
          </p:cNvSpPr>
          <p:nvPr/>
        </p:nvSpPr>
        <p:spPr>
          <a:xfrm>
            <a:off x="838200" y="2254650"/>
            <a:ext cx="10817506" cy="289752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4800" b="1" dirty="0">
                <a:latin typeface="Helvetica" charset="0"/>
                <a:ea typeface="Helvetica" charset="0"/>
                <a:cs typeface="Helvetica" charset="0"/>
              </a:rPr>
              <a:t>Infection Control Advocate and Resident Education</a:t>
            </a:r>
          </a:p>
          <a:p>
            <a:pPr>
              <a:lnSpc>
                <a:spcPct val="100000"/>
              </a:lnSpc>
            </a:pPr>
            <a:r>
              <a:rPr lang="en-US" sz="1333" b="1" dirty="0">
                <a:solidFill>
                  <a:schemeClr val="tx1">
                    <a:lumMod val="50000"/>
                    <a:lumOff val="50000"/>
                  </a:schemeClr>
                </a:solidFill>
                <a:latin typeface="Helvetica" charset="0"/>
                <a:ea typeface="Helvetica" charset="0"/>
                <a:cs typeface="Helvetica" charset="0"/>
              </a:rPr>
              <a:t> </a:t>
            </a:r>
            <a:br>
              <a:rPr lang="en-US" sz="4800" b="1" dirty="0">
                <a:solidFill>
                  <a:schemeClr val="tx1">
                    <a:lumMod val="50000"/>
                    <a:lumOff val="50000"/>
                  </a:schemeClr>
                </a:solidFill>
                <a:latin typeface="Helvetica" charset="0"/>
                <a:ea typeface="Helvetica" charset="0"/>
                <a:cs typeface="Helvetica" charset="0"/>
              </a:rPr>
            </a:br>
            <a:r>
              <a:rPr lang="en-US" sz="3600" b="1" dirty="0">
                <a:solidFill>
                  <a:srgbClr val="253746"/>
                </a:solidFill>
                <a:latin typeface="Helvetica" charset="0"/>
                <a:ea typeface="Helvetica" charset="0"/>
                <a:cs typeface="Helvetica" charset="0"/>
              </a:rPr>
              <a:t>Safeguarding the Nursing Home Environment</a:t>
            </a:r>
            <a:endParaRPr lang="en-US" sz="3200" b="1" dirty="0">
              <a:solidFill>
                <a:srgbClr val="253746"/>
              </a:solidFill>
              <a:latin typeface="Helvetica" charset="0"/>
              <a:ea typeface="Helvetica" charset="0"/>
              <a:cs typeface="Helvetica" charset="0"/>
            </a:endParaRPr>
          </a:p>
        </p:txBody>
      </p:sp>
    </p:spTree>
    <p:extLst>
      <p:ext uri="{BB962C8B-B14F-4D97-AF65-F5344CB8AC3E}">
        <p14:creationId xmlns:p14="http://schemas.microsoft.com/office/powerpoint/2010/main" val="32559946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711200" y="381000"/>
            <a:ext cx="10769600" cy="622414"/>
          </a:xfrm>
          <a:prstGeom prst="rect">
            <a:avLst/>
          </a:prstGeom>
        </p:spPr>
        <p:txBody>
          <a:bodyPr wrap="square" lIns="0" tIns="0" rIns="0" bIns="0" rtlCol="0" anchor="t">
            <a:spAutoFit/>
          </a:bodyPr>
          <a:lstStyle/>
          <a:p>
            <a:pPr>
              <a:lnSpc>
                <a:spcPts val="5464"/>
              </a:lnSpc>
            </a:pPr>
            <a:r>
              <a:rPr lang="en-US" sz="3200" b="1" dirty="0">
                <a:solidFill>
                  <a:srgbClr val="253746"/>
                </a:solidFill>
                <a:latin typeface="Helvetica" pitchFamily="2" charset="0"/>
                <a:ea typeface="Open Sans" panose="020B0606030504020204" pitchFamily="34" charset="0"/>
                <a:cs typeface="Open Sans" panose="020B0606030504020204" pitchFamily="34" charset="0"/>
              </a:rPr>
              <a:t>Resident &amp; Advocate: Rights &amp; Responsibilities</a:t>
            </a:r>
          </a:p>
        </p:txBody>
      </p:sp>
      <p:sp>
        <p:nvSpPr>
          <p:cNvPr id="5" name="TextBox 5"/>
          <p:cNvSpPr txBox="1"/>
          <p:nvPr/>
        </p:nvSpPr>
        <p:spPr>
          <a:xfrm>
            <a:off x="711200" y="1417886"/>
            <a:ext cx="9551697" cy="4567277"/>
          </a:xfrm>
          <a:prstGeom prst="rect">
            <a:avLst/>
          </a:prstGeom>
        </p:spPr>
        <p:txBody>
          <a:bodyPr/>
          <a:lstStyle>
            <a:defPPr>
              <a:defRPr lang="en-US"/>
            </a:defPPr>
            <a:lvl1pPr>
              <a:lnSpc>
                <a:spcPct val="90000"/>
              </a:lnSpc>
              <a:spcBef>
                <a:spcPct val="0"/>
              </a:spcBef>
              <a:buNone/>
              <a:defRPr sz="4400">
                <a:latin typeface="+mj-lt"/>
                <a:ea typeface="+mj-ea"/>
                <a:cs typeface="+mj-cs"/>
              </a:defRPr>
            </a:lvl1pPr>
            <a:lvl2pPr marL="1221921" lvl="1" indent="-610961">
              <a:lnSpc>
                <a:spcPts val="7923"/>
              </a:lnSpc>
              <a:buFont typeface="Arial"/>
              <a:buChar char="•"/>
              <a:defRPr sz="5659">
                <a:solidFill>
                  <a:srgbClr val="7F7F7F"/>
                </a:solidFill>
                <a:latin typeface="Helvetica" pitchFamily="2" charset="0"/>
                <a:ea typeface="Open Sans" panose="020B0606030504020204" pitchFamily="34" charset="0"/>
                <a:cs typeface="Open Sans" panose="020B0606030504020204" pitchFamily="34" charset="0"/>
              </a:defRPr>
            </a:lvl2pPr>
            <a:lvl3pPr marL="1679121" lvl="2" indent="-610961">
              <a:lnSpc>
                <a:spcPts val="7923"/>
              </a:lnSpc>
              <a:buFont typeface="Arial"/>
              <a:buChar char="•"/>
              <a:defRPr sz="4800">
                <a:solidFill>
                  <a:srgbClr val="7F7F7F"/>
                </a:solidFill>
                <a:latin typeface="Helvetica" pitchFamily="2" charset="0"/>
                <a:ea typeface="Open Sans" panose="020B0606030504020204" pitchFamily="34" charset="0"/>
                <a:cs typeface="Open Sans" panose="020B0606030504020204" pitchFamily="34" charset="0"/>
              </a:defRPr>
            </a:lvl3pPr>
          </a:lstStyle>
          <a:p>
            <a:pPr lvl="1">
              <a:lnSpc>
                <a:spcPct val="100000"/>
              </a:lnSpc>
              <a:spcAft>
                <a:spcPts val="1600"/>
              </a:spcAft>
            </a:pPr>
            <a:r>
              <a:rPr lang="en-US" sz="3200" dirty="0">
                <a:solidFill>
                  <a:schemeClr val="tx1"/>
                </a:solidFill>
              </a:rPr>
              <a:t>Informed</a:t>
            </a:r>
          </a:p>
          <a:p>
            <a:pPr lvl="2">
              <a:lnSpc>
                <a:spcPct val="100000"/>
              </a:lnSpc>
              <a:spcAft>
                <a:spcPts val="1600"/>
              </a:spcAft>
            </a:pPr>
            <a:r>
              <a:rPr lang="en-US" sz="2800" dirty="0">
                <a:solidFill>
                  <a:schemeClr val="tx1"/>
                </a:solidFill>
              </a:rPr>
              <a:t>Policies &amp; procedures</a:t>
            </a:r>
          </a:p>
          <a:p>
            <a:pPr lvl="2">
              <a:lnSpc>
                <a:spcPct val="100000"/>
              </a:lnSpc>
              <a:spcAft>
                <a:spcPts val="1600"/>
              </a:spcAft>
            </a:pPr>
            <a:r>
              <a:rPr lang="en-US" sz="2800" dirty="0">
                <a:solidFill>
                  <a:schemeClr val="tx1"/>
                </a:solidFill>
              </a:rPr>
              <a:t>Practices</a:t>
            </a:r>
          </a:p>
          <a:p>
            <a:pPr lvl="1">
              <a:lnSpc>
                <a:spcPct val="100000"/>
              </a:lnSpc>
              <a:spcAft>
                <a:spcPts val="1600"/>
              </a:spcAft>
            </a:pPr>
            <a:r>
              <a:rPr lang="en-US" sz="3200" dirty="0">
                <a:solidFill>
                  <a:schemeClr val="tx1"/>
                </a:solidFill>
              </a:rPr>
              <a:t>Involved</a:t>
            </a:r>
          </a:p>
          <a:p>
            <a:pPr lvl="2">
              <a:lnSpc>
                <a:spcPct val="100000"/>
              </a:lnSpc>
              <a:spcAft>
                <a:spcPts val="533"/>
              </a:spcAft>
            </a:pPr>
            <a:r>
              <a:rPr lang="en-US" sz="2800" dirty="0">
                <a:solidFill>
                  <a:schemeClr val="tx1"/>
                </a:solidFill>
              </a:rPr>
              <a:t>Education </a:t>
            </a:r>
          </a:p>
          <a:p>
            <a:pPr marL="1714500" lvl="3" indent="-342900">
              <a:spcAft>
                <a:spcPts val="533"/>
              </a:spcAft>
              <a:buFont typeface="Arial" panose="020B0604020202020204" pitchFamily="34" charset="0"/>
              <a:buChar char="•"/>
            </a:pPr>
            <a:r>
              <a:rPr lang="en-US" sz="2400" dirty="0">
                <a:solidFill>
                  <a:schemeClr val="tx1"/>
                </a:solidFill>
                <a:latin typeface="Helvetica" panose="020B0604020202020204" pitchFamily="34" charset="0"/>
                <a:cs typeface="Helvetica" panose="020B0604020202020204" pitchFamily="34" charset="0"/>
              </a:rPr>
              <a:t>Plan</a:t>
            </a:r>
          </a:p>
          <a:p>
            <a:pPr marL="1714500" lvl="3" indent="-342900">
              <a:spcAft>
                <a:spcPts val="533"/>
              </a:spcAft>
              <a:buFont typeface="Arial" panose="020B0604020202020204" pitchFamily="34" charset="0"/>
              <a:buChar char="•"/>
            </a:pPr>
            <a:r>
              <a:rPr lang="en-US" sz="2400" dirty="0">
                <a:solidFill>
                  <a:schemeClr val="tx1"/>
                </a:solidFill>
                <a:latin typeface="Helvetica" panose="020B0604020202020204" pitchFamily="34" charset="0"/>
                <a:cs typeface="Helvetica" panose="020B0604020202020204" pitchFamily="34" charset="0"/>
              </a:rPr>
              <a:t>Policies &amp; Procedures</a:t>
            </a:r>
          </a:p>
        </p:txBody>
      </p:sp>
    </p:spTree>
    <p:extLst>
      <p:ext uri="{BB962C8B-B14F-4D97-AF65-F5344CB8AC3E}">
        <p14:creationId xmlns:p14="http://schemas.microsoft.com/office/powerpoint/2010/main" val="15259941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fade">
                                      <p:cBhvr>
                                        <p:cTn id="37"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609600" y="386695"/>
            <a:ext cx="10769600" cy="606833"/>
          </a:xfrm>
          <a:prstGeom prst="rect">
            <a:avLst/>
          </a:prstGeom>
        </p:spPr>
        <p:txBody>
          <a:bodyPr wrap="square" lIns="0" tIns="0" rIns="0" bIns="0" rtlCol="0" anchor="t">
            <a:spAutoFit/>
          </a:bodyPr>
          <a:lstStyle/>
          <a:p>
            <a:pPr>
              <a:lnSpc>
                <a:spcPts val="5464"/>
              </a:lnSpc>
            </a:pPr>
            <a:r>
              <a:rPr lang="en-US" sz="2667" b="1" dirty="0">
                <a:solidFill>
                  <a:srgbClr val="253746"/>
                </a:solidFill>
                <a:latin typeface="Helvetica" pitchFamily="2" charset="0"/>
                <a:ea typeface="Open Sans" panose="020B0606030504020204" pitchFamily="34" charset="0"/>
                <a:cs typeface="Open Sans" panose="020B0606030504020204" pitchFamily="34" charset="0"/>
              </a:rPr>
              <a:t>Nursing Home Requirements: Infection Prevention &amp; Control</a:t>
            </a:r>
          </a:p>
        </p:txBody>
      </p:sp>
      <p:sp>
        <p:nvSpPr>
          <p:cNvPr id="5" name="TextBox 5"/>
          <p:cNvSpPr txBox="1"/>
          <p:nvPr/>
        </p:nvSpPr>
        <p:spPr>
          <a:xfrm>
            <a:off x="1168400" y="1842169"/>
            <a:ext cx="10210800" cy="3588803"/>
          </a:xfrm>
          <a:prstGeom prst="rect">
            <a:avLst/>
          </a:prstGeom>
        </p:spPr>
        <p:txBody>
          <a:bodyPr wrap="square" lIns="0" tIns="0" rIns="0" bIns="0" rtlCol="0" anchor="t">
            <a:spAutoFit/>
          </a:bodyPr>
          <a:lstStyle/>
          <a:p>
            <a:pPr marL="687409" lvl="1" indent="-343705">
              <a:spcAft>
                <a:spcPts val="1600"/>
              </a:spcAft>
              <a:buFont typeface="Arial"/>
              <a:buChar char="•"/>
            </a:pPr>
            <a:r>
              <a:rPr lang="en-US" sz="2667" dirty="0">
                <a:latin typeface="Helvetica" pitchFamily="2" charset="0"/>
                <a:ea typeface="Open Sans" panose="020B0606030504020204" pitchFamily="34" charset="0"/>
                <a:cs typeface="Open Sans" panose="020B0606030504020204" pitchFamily="34" charset="0"/>
              </a:rPr>
              <a:t>Infection control policies and procedures based on recognized guidelines</a:t>
            </a:r>
          </a:p>
          <a:p>
            <a:pPr marL="687409" lvl="1" indent="-343705">
              <a:spcAft>
                <a:spcPts val="1600"/>
              </a:spcAft>
              <a:buFont typeface="Arial"/>
              <a:buChar char="•"/>
            </a:pPr>
            <a:r>
              <a:rPr lang="en-US" sz="2667" dirty="0">
                <a:latin typeface="Helvetica" pitchFamily="2" charset="0"/>
                <a:ea typeface="Open Sans" panose="020B0606030504020204" pitchFamily="34" charset="0"/>
                <a:cs typeface="Open Sans" panose="020B0606030504020204" pitchFamily="34" charset="0"/>
              </a:rPr>
              <a:t>As needed and at least annually, review and revise based on changes to resident infection risk</a:t>
            </a:r>
          </a:p>
          <a:p>
            <a:pPr marL="687409" lvl="1" indent="-343705">
              <a:spcAft>
                <a:spcPts val="1600"/>
              </a:spcAft>
              <a:buFont typeface="Arial"/>
              <a:buChar char="•"/>
            </a:pPr>
            <a:r>
              <a:rPr lang="en-US" sz="2667" dirty="0">
                <a:latin typeface="Helvetica" pitchFamily="2" charset="0"/>
                <a:ea typeface="Open Sans" panose="020B0606030504020204" pitchFamily="34" charset="0"/>
                <a:cs typeface="Open Sans" panose="020B0606030504020204" pitchFamily="34" charset="0"/>
              </a:rPr>
              <a:t>Consider changes or trends within the nursing home and general community which may change resident infection risk</a:t>
            </a:r>
          </a:p>
          <a:p>
            <a:pPr marL="687409" lvl="1" indent="-343705">
              <a:lnSpc>
                <a:spcPts val="4457"/>
              </a:lnSpc>
              <a:buFont typeface="Arial"/>
              <a:buChar char="•"/>
            </a:pPr>
            <a:endParaRPr lang="en-US" sz="2667" b="1" dirty="0">
              <a:solidFill>
                <a:srgbClr val="7F7F7F"/>
              </a:solidFill>
              <a:latin typeface="Helvetica" pitchFamily="2" charset="0"/>
              <a:ea typeface="Open Sans" panose="020B0606030504020204" pitchFamily="34" charset="0"/>
              <a:cs typeface="Open Sans" panose="020B0606030504020204" pitchFamily="34" charset="0"/>
            </a:endParaRPr>
          </a:p>
        </p:txBody>
      </p:sp>
      <p:sp>
        <p:nvSpPr>
          <p:cNvPr id="6" name="TextBox 5"/>
          <p:cNvSpPr txBox="1"/>
          <p:nvPr/>
        </p:nvSpPr>
        <p:spPr>
          <a:xfrm>
            <a:off x="1257299" y="2320151"/>
            <a:ext cx="9677401" cy="1734064"/>
          </a:xfrm>
          <a:prstGeom prst="rect">
            <a:avLst/>
          </a:prstGeom>
          <a:noFill/>
        </p:spPr>
        <p:txBody>
          <a:bodyPr wrap="square" rtlCol="0">
            <a:spAutoFit/>
          </a:bodyPr>
          <a:lstStyle/>
          <a:p>
            <a:pPr marL="381019" indent="-381019" algn="ctr">
              <a:buFont typeface="Arial" panose="020B0604020202020204" pitchFamily="34" charset="0"/>
              <a:buChar char="•"/>
            </a:pPr>
            <a:r>
              <a:rPr lang="en-US" sz="2667" b="1" dirty="0">
                <a:latin typeface="Helvetica" pitchFamily="2" charset="0"/>
                <a:ea typeface="Open Sans" panose="020B0606030504020204" pitchFamily="34" charset="0"/>
                <a:cs typeface="Open Sans" panose="020B0606030504020204" pitchFamily="34" charset="0"/>
              </a:rPr>
              <a:t>Strong Infection Prevention and Control Program</a:t>
            </a:r>
          </a:p>
          <a:p>
            <a:pPr marL="381019" indent="-381019" algn="ctr">
              <a:buFont typeface="Arial" panose="020B0604020202020204" pitchFamily="34" charset="0"/>
              <a:buChar char="•"/>
            </a:pPr>
            <a:endParaRPr lang="en-US" sz="2667" b="1" dirty="0">
              <a:latin typeface="Helvetica" pitchFamily="2" charset="0"/>
              <a:ea typeface="Open Sans" panose="020B0606030504020204" pitchFamily="34" charset="0"/>
              <a:cs typeface="Open Sans" panose="020B0606030504020204" pitchFamily="34" charset="0"/>
            </a:endParaRPr>
          </a:p>
          <a:p>
            <a:pPr marL="381019" indent="-381019" algn="ctr">
              <a:buFont typeface="Arial" panose="020B0604020202020204" pitchFamily="34" charset="0"/>
              <a:buChar char="•"/>
            </a:pPr>
            <a:r>
              <a:rPr lang="en-US" sz="2667" b="1" dirty="0">
                <a:latin typeface="Helvetica" pitchFamily="2" charset="0"/>
                <a:ea typeface="Open Sans" panose="020B0606030504020204" pitchFamily="34" charset="0"/>
                <a:cs typeface="Open Sans" panose="020B0606030504020204" pitchFamily="34" charset="0"/>
              </a:rPr>
              <a:t>Federal and State Law Requirements</a:t>
            </a:r>
          </a:p>
          <a:p>
            <a:pPr algn="ctr"/>
            <a:endParaRPr lang="en-US" sz="2667" b="1" dirty="0">
              <a:solidFill>
                <a:srgbClr val="7F7F7F"/>
              </a:solidFill>
              <a:latin typeface="Helvetica" pitchFamily="2"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3903824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ppt_x</p:attrName>
                                        </p:attrNameLst>
                                      </p:cBhvr>
                                      <p:tavLst>
                                        <p:tav tm="0">
                                          <p:val>
                                            <p:strVal val="#ppt_x"/>
                                          </p:val>
                                        </p:tav>
                                        <p:tav tm="100000">
                                          <p:val>
                                            <p:strVal val="#ppt_x"/>
                                          </p:val>
                                        </p:tav>
                                      </p:tavLst>
                                    </p:anim>
                                    <p:anim calcmode="lin" valueType="num">
                                      <p:cBhvr>
                                        <p:cTn id="9" dur="2000" fill="hold"/>
                                        <p:tgtEl>
                                          <p:spTgt spid="6"/>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wipe(left)">
                                      <p:cBhvr>
                                        <p:cTn id="14" dur="500"/>
                                        <p:tgtEl>
                                          <p:spTgt spid="5">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Effect transition="in" filter="wipe(left)">
                                      <p:cBhvr>
                                        <p:cTn id="19" dur="500"/>
                                        <p:tgtEl>
                                          <p:spTgt spid="5">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Effect transition="in" filter="wipe(left)">
                                      <p:cBhvr>
                                        <p:cTn id="24"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496743" y="390540"/>
            <a:ext cx="8826137" cy="634084"/>
          </a:xfrm>
          <a:prstGeom prst="rect">
            <a:avLst/>
          </a:prstGeom>
        </p:spPr>
        <p:txBody>
          <a:bodyPr wrap="square" lIns="0" tIns="0" rIns="0" bIns="0" rtlCol="0" anchor="t">
            <a:spAutoFit/>
          </a:bodyPr>
          <a:lstStyle/>
          <a:p>
            <a:pPr>
              <a:lnSpc>
                <a:spcPts val="5464"/>
              </a:lnSpc>
            </a:pPr>
            <a:r>
              <a:rPr lang="en-US" sz="3600" b="1" dirty="0">
                <a:solidFill>
                  <a:srgbClr val="253746"/>
                </a:solidFill>
                <a:latin typeface="Helvetica" pitchFamily="2" charset="0"/>
              </a:rPr>
              <a:t>Ms. Johnson and Mr. Moore</a:t>
            </a:r>
          </a:p>
        </p:txBody>
      </p:sp>
      <p:sp>
        <p:nvSpPr>
          <p:cNvPr id="9" name="TextBox 5"/>
          <p:cNvSpPr txBox="1"/>
          <p:nvPr/>
        </p:nvSpPr>
        <p:spPr>
          <a:xfrm>
            <a:off x="5269346" y="1808689"/>
            <a:ext cx="6500614" cy="4170372"/>
          </a:xfrm>
          <a:prstGeom prst="rect">
            <a:avLst/>
          </a:prstGeom>
        </p:spPr>
        <p:txBody>
          <a:bodyPr wrap="square" lIns="0" tIns="0" rIns="0" bIns="0" rtlCol="0" anchor="t">
            <a:spAutoFit/>
          </a:bodyPr>
          <a:lstStyle/>
          <a:p>
            <a:pPr marL="779685" lvl="1" indent="-389843">
              <a:spcAft>
                <a:spcPts val="1600"/>
              </a:spcAft>
              <a:buFont typeface="Arial"/>
              <a:buChar char="•"/>
            </a:pPr>
            <a:r>
              <a:rPr lang="en-US" sz="3200" dirty="0">
                <a:latin typeface="Helvetica" pitchFamily="2" charset="0"/>
              </a:rPr>
              <a:t>Informed</a:t>
            </a:r>
          </a:p>
          <a:p>
            <a:pPr marL="1084500" lvl="2" indent="-389843">
              <a:spcAft>
                <a:spcPts val="533"/>
              </a:spcAft>
              <a:buFont typeface="Arial"/>
              <a:buChar char="•"/>
            </a:pPr>
            <a:r>
              <a:rPr lang="en-US" sz="2800" dirty="0">
                <a:latin typeface="Helvetica" pitchFamily="2" charset="0"/>
              </a:rPr>
              <a:t>Cleaning and disinfection policies and practices</a:t>
            </a:r>
          </a:p>
          <a:p>
            <a:pPr marL="1084500" lvl="2" indent="-389843">
              <a:spcAft>
                <a:spcPts val="533"/>
              </a:spcAft>
              <a:buFont typeface="Arial"/>
              <a:buChar char="•"/>
            </a:pPr>
            <a:r>
              <a:rPr lang="en-US" sz="2800" dirty="0">
                <a:latin typeface="Helvetica" pitchFamily="2" charset="0"/>
              </a:rPr>
              <a:t>Monitoring </a:t>
            </a:r>
            <a:br>
              <a:rPr lang="en-US" sz="3200" dirty="0">
                <a:latin typeface="Helvetica" pitchFamily="2" charset="0"/>
              </a:rPr>
            </a:br>
            <a:r>
              <a:rPr lang="en-US" sz="3200" dirty="0">
                <a:latin typeface="Helvetica" pitchFamily="2" charset="0"/>
              </a:rPr>
              <a:t> </a:t>
            </a:r>
          </a:p>
          <a:p>
            <a:pPr marL="779685" lvl="1" indent="-389843">
              <a:spcAft>
                <a:spcPts val="1600"/>
              </a:spcAft>
              <a:buFont typeface="Arial"/>
              <a:buChar char="•"/>
            </a:pPr>
            <a:r>
              <a:rPr lang="en-US" sz="3200" dirty="0">
                <a:latin typeface="Helvetica" pitchFamily="2" charset="0"/>
              </a:rPr>
              <a:t>Involved</a:t>
            </a:r>
          </a:p>
          <a:p>
            <a:pPr marL="1084500" lvl="2" indent="-389843">
              <a:spcAft>
                <a:spcPts val="533"/>
              </a:spcAft>
              <a:buFont typeface="Arial"/>
              <a:buChar char="•"/>
            </a:pPr>
            <a:r>
              <a:rPr lang="en-US" sz="2800" dirty="0">
                <a:latin typeface="Helvetica" pitchFamily="2" charset="0"/>
              </a:rPr>
              <a:t>Education regarding cleaning and disinfection</a:t>
            </a:r>
          </a:p>
        </p:txBody>
      </p:sp>
      <p:pic>
        <p:nvPicPr>
          <p:cNvPr id="6" name="Picture 5">
            <a:extLst>
              <a:ext uri="{FF2B5EF4-FFF2-40B4-BE49-F238E27FC236}">
                <a16:creationId xmlns:a16="http://schemas.microsoft.com/office/drawing/2014/main" id="{F4372E7F-307A-4F3B-A17B-4D15B85B15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6158" y="2247467"/>
            <a:ext cx="1672995" cy="2063140"/>
          </a:xfrm>
          <a:prstGeom prst="rect">
            <a:avLst/>
          </a:prstGeom>
        </p:spPr>
      </p:pic>
      <p:pic>
        <p:nvPicPr>
          <p:cNvPr id="7" name="Picture 5">
            <a:extLst>
              <a:ext uri="{FF2B5EF4-FFF2-40B4-BE49-F238E27FC236}">
                <a16:creationId xmlns:a16="http://schemas.microsoft.com/office/drawing/2014/main" id="{920DC59F-E05F-4FA8-84A2-0FA18FD172F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19118" y="2247467"/>
            <a:ext cx="1963926" cy="3292816"/>
          </a:xfrm>
          <a:prstGeom prst="rect">
            <a:avLst/>
          </a:prstGeom>
        </p:spPr>
      </p:pic>
      <p:pic>
        <p:nvPicPr>
          <p:cNvPr id="2" name="Picture 1">
            <a:extLst>
              <a:ext uri="{FF2B5EF4-FFF2-40B4-BE49-F238E27FC236}">
                <a16:creationId xmlns:a16="http://schemas.microsoft.com/office/drawing/2014/main" id="{E7C6C926-A970-4ABD-8066-D69CC78BB079}"/>
              </a:ext>
            </a:extLst>
          </p:cNvPr>
          <p:cNvPicPr>
            <a:picLocks noChangeAspect="1"/>
          </p:cNvPicPr>
          <p:nvPr/>
        </p:nvPicPr>
        <p:blipFill>
          <a:blip r:embed="rId6"/>
          <a:stretch>
            <a:fillRect/>
          </a:stretch>
        </p:blipFill>
        <p:spPr>
          <a:xfrm flipH="1">
            <a:off x="447170" y="2767557"/>
            <a:ext cx="2419350" cy="3086100"/>
          </a:xfrm>
          <a:prstGeom prst="rect">
            <a:avLst/>
          </a:prstGeom>
        </p:spPr>
      </p:pic>
      <p:pic>
        <p:nvPicPr>
          <p:cNvPr id="10" name="Picture 10">
            <a:extLst>
              <a:ext uri="{FF2B5EF4-FFF2-40B4-BE49-F238E27FC236}">
                <a16:creationId xmlns:a16="http://schemas.microsoft.com/office/drawing/2014/main" id="{C3F6934C-6B74-428B-A1AB-BBAB686AF1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786723">
            <a:off x="2810011" y="4577336"/>
            <a:ext cx="1373403" cy="1727551"/>
          </a:xfrm>
          <a:prstGeom prst="rect">
            <a:avLst/>
          </a:prstGeom>
        </p:spPr>
      </p:pic>
    </p:spTree>
    <p:extLst>
      <p:ext uri="{BB962C8B-B14F-4D97-AF65-F5344CB8AC3E}">
        <p14:creationId xmlns:p14="http://schemas.microsoft.com/office/powerpoint/2010/main" val="38527258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7"/>
                                        </p:tgtEl>
                                      </p:cBhvr>
                                    </p:animEffect>
                                    <p:anim calcmode="lin" valueType="num">
                                      <p:cBhvr>
                                        <p:cTn id="7" dur="1000"/>
                                        <p:tgtEl>
                                          <p:spTgt spid="7"/>
                                        </p:tgtEl>
                                        <p:attrNameLst>
                                          <p:attrName>ppt_x</p:attrName>
                                        </p:attrNameLst>
                                      </p:cBhvr>
                                      <p:tavLst>
                                        <p:tav tm="0">
                                          <p:val>
                                            <p:strVal val="ppt_x"/>
                                          </p:val>
                                        </p:tav>
                                        <p:tav tm="100000">
                                          <p:val>
                                            <p:strVal val="ppt_x"/>
                                          </p:val>
                                        </p:tav>
                                      </p:tavLst>
                                    </p:anim>
                                    <p:anim calcmode="lin" valueType="num">
                                      <p:cBhvr>
                                        <p:cTn id="8" dur="1000"/>
                                        <p:tgtEl>
                                          <p:spTgt spid="7"/>
                                        </p:tgtEl>
                                        <p:attrNameLst>
                                          <p:attrName>ppt_y</p:attrName>
                                        </p:attrNameLst>
                                      </p:cBhvr>
                                      <p:tavLst>
                                        <p:tav tm="0">
                                          <p:val>
                                            <p:strVal val="ppt_y"/>
                                          </p:val>
                                        </p:tav>
                                        <p:tav tm="100000">
                                          <p:val>
                                            <p:strVal val="ppt_y+.1"/>
                                          </p:val>
                                        </p:tav>
                                      </p:tavLst>
                                    </p:anim>
                                    <p:set>
                                      <p:cBhvr>
                                        <p:cTn id="9" dur="1" fill="hold">
                                          <p:stCondLst>
                                            <p:cond delay="999"/>
                                          </p:stCondLst>
                                        </p:cTn>
                                        <p:tgtEl>
                                          <p:spTgt spid="7"/>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6" presetClass="emph" presetSubtype="0" fill="hold" nodeType="clickEffect">
                                  <p:stCondLst>
                                    <p:cond delay="0"/>
                                  </p:stCondLst>
                                  <p:childTnLst>
                                    <p:animScale>
                                      <p:cBhvr>
                                        <p:cTn id="13" dur="2000" fill="hold"/>
                                        <p:tgtEl>
                                          <p:spTgt spid="6"/>
                                        </p:tgtEl>
                                      </p:cBhvr>
                                      <p:by x="150000" y="150000"/>
                                    </p:animScale>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9">
                                            <p:txEl>
                                              <p:pRg st="0" end="0"/>
                                            </p:txEl>
                                          </p:spTgt>
                                        </p:tgtEl>
                                        <p:attrNameLst>
                                          <p:attrName>style.visibility</p:attrName>
                                        </p:attrNameLst>
                                      </p:cBhvr>
                                      <p:to>
                                        <p:strVal val="visible"/>
                                      </p:to>
                                    </p:set>
                                    <p:animEffect transition="in" filter="wipe(left)">
                                      <p:cBhvr>
                                        <p:cTn id="25" dur="500"/>
                                        <p:tgtEl>
                                          <p:spTgt spid="9">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9">
                                            <p:txEl>
                                              <p:pRg st="1" end="1"/>
                                            </p:txEl>
                                          </p:spTgt>
                                        </p:tgtEl>
                                        <p:attrNameLst>
                                          <p:attrName>style.visibility</p:attrName>
                                        </p:attrNameLst>
                                      </p:cBhvr>
                                      <p:to>
                                        <p:strVal val="visible"/>
                                      </p:to>
                                    </p:set>
                                    <p:animEffect transition="in" filter="fade">
                                      <p:cBhvr>
                                        <p:cTn id="30" dur="500"/>
                                        <p:tgtEl>
                                          <p:spTgt spid="9">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9">
                                            <p:txEl>
                                              <p:pRg st="2" end="2"/>
                                            </p:txEl>
                                          </p:spTgt>
                                        </p:tgtEl>
                                        <p:attrNameLst>
                                          <p:attrName>style.visibility</p:attrName>
                                        </p:attrNameLst>
                                      </p:cBhvr>
                                      <p:to>
                                        <p:strVal val="visible"/>
                                      </p:to>
                                    </p:set>
                                    <p:animEffect transition="in" filter="fade">
                                      <p:cBhvr>
                                        <p:cTn id="39" dur="500"/>
                                        <p:tgtEl>
                                          <p:spTgt spid="9">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9">
                                            <p:txEl>
                                              <p:pRg st="3" end="3"/>
                                            </p:txEl>
                                          </p:spTgt>
                                        </p:tgtEl>
                                        <p:attrNameLst>
                                          <p:attrName>style.visibility</p:attrName>
                                        </p:attrNameLst>
                                      </p:cBhvr>
                                      <p:to>
                                        <p:strVal val="visible"/>
                                      </p:to>
                                    </p:set>
                                    <p:animEffect transition="in" filter="wipe(left)">
                                      <p:cBhvr>
                                        <p:cTn id="44" dur="500"/>
                                        <p:tgtEl>
                                          <p:spTgt spid="9">
                                            <p:txEl>
                                              <p:pRg st="3" end="3"/>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9">
                                            <p:txEl>
                                              <p:pRg st="4" end="4"/>
                                            </p:txEl>
                                          </p:spTgt>
                                        </p:tgtEl>
                                        <p:attrNameLst>
                                          <p:attrName>style.visibility</p:attrName>
                                        </p:attrNameLst>
                                      </p:cBhvr>
                                      <p:to>
                                        <p:strVal val="visible"/>
                                      </p:to>
                                    </p:set>
                                    <p:animEffect transition="in" filter="fade">
                                      <p:cBhvr>
                                        <p:cTn id="49"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660400" y="381000"/>
            <a:ext cx="10769600" cy="656334"/>
          </a:xfrm>
          <a:prstGeom prst="rect">
            <a:avLst/>
          </a:prstGeom>
        </p:spPr>
        <p:txBody>
          <a:bodyPr wrap="square" lIns="0" tIns="0" rIns="0" bIns="0" rtlCol="0" anchor="t">
            <a:spAutoFit/>
          </a:bodyPr>
          <a:lstStyle/>
          <a:p>
            <a:pPr>
              <a:lnSpc>
                <a:spcPts val="5464"/>
              </a:lnSpc>
            </a:pPr>
            <a:r>
              <a:rPr lang="en-US" sz="3600" b="1" dirty="0">
                <a:solidFill>
                  <a:srgbClr val="253746"/>
                </a:solidFill>
                <a:latin typeface="Helvetica" pitchFamily="2" charset="0"/>
                <a:ea typeface="Open Sans" panose="020B0606030504020204" pitchFamily="34" charset="0"/>
                <a:cs typeface="Open Sans" panose="020B0606030504020204" pitchFamily="34" charset="0"/>
              </a:rPr>
              <a:t>Discussion</a:t>
            </a:r>
          </a:p>
        </p:txBody>
      </p:sp>
      <p:sp>
        <p:nvSpPr>
          <p:cNvPr id="5" name="TextBox 5"/>
          <p:cNvSpPr txBox="1"/>
          <p:nvPr/>
        </p:nvSpPr>
        <p:spPr>
          <a:xfrm>
            <a:off x="355600" y="1284823"/>
            <a:ext cx="10210800" cy="3426579"/>
          </a:xfrm>
          <a:prstGeom prst="rect">
            <a:avLst/>
          </a:prstGeom>
        </p:spPr>
        <p:txBody>
          <a:bodyPr wrap="square" lIns="0" tIns="0" rIns="0" bIns="0" rtlCol="0" anchor="t">
            <a:spAutoFit/>
          </a:bodyPr>
          <a:lstStyle/>
          <a:p>
            <a:pPr marL="687409" lvl="1" indent="-343705">
              <a:spcAft>
                <a:spcPts val="1600"/>
              </a:spcAft>
              <a:buFont typeface="Arial"/>
              <a:buChar char="•"/>
            </a:pPr>
            <a:r>
              <a:rPr lang="en-US" sz="2800" dirty="0">
                <a:latin typeface="Helvetica" pitchFamily="2" charset="0"/>
                <a:ea typeface="Open Sans" panose="020B0606030504020204" pitchFamily="34" charset="0"/>
                <a:cs typeface="Open Sans" panose="020B0606030504020204" pitchFamily="34" charset="0"/>
              </a:rPr>
              <a:t>Have you seen any practices in this nursing home that are different than what you learned in this lesson? What are those practices?</a:t>
            </a:r>
          </a:p>
          <a:p>
            <a:pPr marL="687409" lvl="1" indent="-343705">
              <a:spcAft>
                <a:spcPts val="1600"/>
              </a:spcAft>
              <a:buFont typeface="Arial"/>
              <a:buChar char="•"/>
            </a:pPr>
            <a:r>
              <a:rPr lang="en-US" sz="2800" dirty="0">
                <a:latin typeface="Helvetica" pitchFamily="2" charset="0"/>
                <a:ea typeface="Open Sans" panose="020B0606030504020204" pitchFamily="34" charset="0"/>
                <a:cs typeface="Open Sans" panose="020B0606030504020204" pitchFamily="34" charset="0"/>
              </a:rPr>
              <a:t>Have you been involved in education regarding your role in preventing the spread of germs in this nursing home? </a:t>
            </a:r>
          </a:p>
          <a:p>
            <a:pPr marL="687409" lvl="1" indent="-343705">
              <a:spcAft>
                <a:spcPts val="1600"/>
              </a:spcAft>
              <a:buFont typeface="Arial"/>
              <a:buChar char="•"/>
            </a:pPr>
            <a:r>
              <a:rPr lang="en-US" sz="2800" dirty="0">
                <a:latin typeface="Helvetica" pitchFamily="2" charset="0"/>
                <a:ea typeface="Open Sans" panose="020B0606030504020204" pitchFamily="34" charset="0"/>
                <a:cs typeface="Open Sans" panose="020B0606030504020204" pitchFamily="34" charset="0"/>
              </a:rPr>
              <a:t> What role do you think residents play in keeping the nursing home environment safe from germ spread?</a:t>
            </a:r>
          </a:p>
        </p:txBody>
      </p:sp>
    </p:spTree>
    <p:extLst>
      <p:ext uri="{BB962C8B-B14F-4D97-AF65-F5344CB8AC3E}">
        <p14:creationId xmlns:p14="http://schemas.microsoft.com/office/powerpoint/2010/main" val="37177303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421898" y="183828"/>
            <a:ext cx="10769600" cy="893771"/>
          </a:xfrm>
          <a:prstGeom prst="rect">
            <a:avLst/>
          </a:prstGeom>
        </p:spPr>
        <p:txBody>
          <a:bodyPr wrap="square" lIns="0" tIns="0" rIns="0" bIns="0" rtlCol="0" anchor="t">
            <a:spAutoFit/>
          </a:bodyPr>
          <a:lstStyle>
            <a:defPPr>
              <a:defRPr lang="en-US"/>
            </a:defPPr>
            <a:lvl1pPr algn="ctr">
              <a:lnSpc>
                <a:spcPts val="8195"/>
              </a:lnSpc>
              <a:defRPr sz="5400" b="1">
                <a:solidFill>
                  <a:srgbClr val="253746"/>
                </a:solidFill>
                <a:latin typeface="Helvetica" pitchFamily="2" charset="0"/>
                <a:ea typeface="Open Sans" panose="020B0606030504020204" pitchFamily="34" charset="0"/>
                <a:cs typeface="Open Sans" panose="020B0606030504020204" pitchFamily="34" charset="0"/>
              </a:defRPr>
            </a:lvl1pPr>
          </a:lstStyle>
          <a:p>
            <a:pPr algn="l"/>
            <a:r>
              <a:rPr lang="en-US" sz="3600" dirty="0"/>
              <a:t>Advocacy: Next Steps</a:t>
            </a:r>
          </a:p>
        </p:txBody>
      </p:sp>
      <p:sp>
        <p:nvSpPr>
          <p:cNvPr id="5" name="TextBox 5"/>
          <p:cNvSpPr txBox="1"/>
          <p:nvPr/>
        </p:nvSpPr>
        <p:spPr>
          <a:xfrm>
            <a:off x="304799" y="1152236"/>
            <a:ext cx="11603183" cy="5272277"/>
          </a:xfrm>
          <a:prstGeom prst="rect">
            <a:avLst/>
          </a:prstGeom>
        </p:spPr>
        <p:txBody>
          <a:bodyPr wrap="square" lIns="0" tIns="0" rIns="0" bIns="0" rtlCol="0" anchor="t">
            <a:spAutoFit/>
          </a:bodyPr>
          <a:lstStyle/>
          <a:p>
            <a:pPr marL="687409" lvl="1" indent="-343705">
              <a:lnSpc>
                <a:spcPts val="4457"/>
              </a:lnSpc>
              <a:spcAft>
                <a:spcPts val="800"/>
              </a:spcAft>
              <a:buFont typeface="Arial"/>
              <a:buChar char="•"/>
            </a:pPr>
            <a:r>
              <a:rPr lang="en-US" sz="2800" b="1" dirty="0">
                <a:latin typeface="Helvetica" pitchFamily="2" charset="0"/>
                <a:ea typeface="Open Sans" panose="020B0606030504020204" pitchFamily="34" charset="0"/>
                <a:cs typeface="Open Sans" panose="020B0606030504020204" pitchFamily="34" charset="0"/>
              </a:rPr>
              <a:t>Education</a:t>
            </a:r>
          </a:p>
          <a:p>
            <a:pPr marL="992224" lvl="2" indent="-343705">
              <a:lnSpc>
                <a:spcPts val="4457"/>
              </a:lnSpc>
              <a:spcAft>
                <a:spcPts val="800"/>
              </a:spcAft>
              <a:buFont typeface="Arial"/>
              <a:buChar char="•"/>
            </a:pPr>
            <a:r>
              <a:rPr lang="en-US" sz="2800" dirty="0">
                <a:latin typeface="Helvetica" pitchFamily="2" charset="0"/>
                <a:ea typeface="Open Sans" panose="020B0606030504020204" pitchFamily="34" charset="0"/>
                <a:cs typeface="Open Sans" panose="020B0606030504020204" pitchFamily="34" charset="0"/>
              </a:rPr>
              <a:t>Nursing home specific risk assessment</a:t>
            </a:r>
          </a:p>
          <a:p>
            <a:pPr marL="992224" lvl="2" indent="-343705">
              <a:lnSpc>
                <a:spcPts val="4457"/>
              </a:lnSpc>
              <a:spcAft>
                <a:spcPts val="800"/>
              </a:spcAft>
              <a:buFont typeface="Arial"/>
              <a:buChar char="•"/>
            </a:pPr>
            <a:r>
              <a:rPr lang="en-US" sz="2800" dirty="0">
                <a:latin typeface="Helvetica" pitchFamily="2" charset="0"/>
                <a:ea typeface="Open Sans" panose="020B0606030504020204" pitchFamily="34" charset="0"/>
                <a:cs typeface="Open Sans" panose="020B0606030504020204" pitchFamily="34" charset="0"/>
              </a:rPr>
              <a:t>Nursing home specific policies and procedures</a:t>
            </a:r>
          </a:p>
          <a:p>
            <a:pPr marL="687409" lvl="1" indent="-343705">
              <a:lnSpc>
                <a:spcPts val="4457"/>
              </a:lnSpc>
              <a:spcAft>
                <a:spcPts val="800"/>
              </a:spcAft>
              <a:buFont typeface="Arial"/>
              <a:buChar char="•"/>
            </a:pPr>
            <a:r>
              <a:rPr lang="en-US" sz="2800" b="1" dirty="0">
                <a:latin typeface="Helvetica" pitchFamily="2" charset="0"/>
                <a:ea typeface="Open Sans" panose="020B0606030504020204" pitchFamily="34" charset="0"/>
                <a:cs typeface="Open Sans" panose="020B0606030504020204" pitchFamily="34" charset="0"/>
              </a:rPr>
              <a:t>Engagement</a:t>
            </a:r>
          </a:p>
          <a:p>
            <a:pPr marL="992224" lvl="2" indent="-343705">
              <a:lnSpc>
                <a:spcPts val="4457"/>
              </a:lnSpc>
              <a:spcAft>
                <a:spcPts val="800"/>
              </a:spcAft>
              <a:buFont typeface="Arial"/>
              <a:buChar char="•"/>
            </a:pPr>
            <a:r>
              <a:rPr lang="en-US" sz="2800" dirty="0">
                <a:latin typeface="Helvetica" pitchFamily="2" charset="0"/>
                <a:ea typeface="Open Sans" panose="020B0606030504020204" pitchFamily="34" charset="0"/>
                <a:cs typeface="Open Sans" panose="020B0606030504020204" pitchFamily="34" charset="0"/>
              </a:rPr>
              <a:t>Resident or family council to review policies and monitoring</a:t>
            </a:r>
          </a:p>
          <a:p>
            <a:pPr marL="687409" lvl="1" indent="-343705">
              <a:lnSpc>
                <a:spcPts val="4457"/>
              </a:lnSpc>
              <a:spcAft>
                <a:spcPts val="800"/>
              </a:spcAft>
              <a:buFont typeface="Arial"/>
              <a:buChar char="•"/>
            </a:pPr>
            <a:r>
              <a:rPr lang="en-US" sz="2800" b="1" dirty="0">
                <a:latin typeface="Helvetica" pitchFamily="2" charset="0"/>
                <a:ea typeface="Open Sans" panose="020B0606030504020204" pitchFamily="34" charset="0"/>
                <a:cs typeface="Open Sans" panose="020B0606030504020204" pitchFamily="34" charset="0"/>
              </a:rPr>
              <a:t>Empowerment</a:t>
            </a:r>
          </a:p>
          <a:p>
            <a:pPr marL="992224" lvl="2" indent="-343705">
              <a:lnSpc>
                <a:spcPts val="4457"/>
              </a:lnSpc>
              <a:spcAft>
                <a:spcPts val="800"/>
              </a:spcAft>
              <a:buFont typeface="Arial"/>
              <a:buChar char="•"/>
            </a:pPr>
            <a:r>
              <a:rPr lang="en-US" sz="2800" dirty="0">
                <a:latin typeface="Helvetica" pitchFamily="2" charset="0"/>
                <a:ea typeface="Open Sans" panose="020B0606030504020204" pitchFamily="34" charset="0"/>
                <a:cs typeface="Open Sans" panose="020B0606030504020204" pitchFamily="34" charset="0"/>
              </a:rPr>
              <a:t>Quality assurance and assessment committee (QAA committee) </a:t>
            </a:r>
          </a:p>
          <a:p>
            <a:pPr marL="992224" lvl="2" indent="-343705">
              <a:lnSpc>
                <a:spcPts val="4457"/>
              </a:lnSpc>
              <a:spcAft>
                <a:spcPts val="800"/>
              </a:spcAft>
              <a:buFont typeface="Arial"/>
              <a:buChar char="•"/>
            </a:pPr>
            <a:r>
              <a:rPr lang="en-US" sz="2800" dirty="0">
                <a:latin typeface="Helvetica" pitchFamily="2" charset="0"/>
                <a:ea typeface="Open Sans" panose="020B0606030504020204" pitchFamily="34" charset="0"/>
                <a:cs typeface="Open Sans" panose="020B0606030504020204" pitchFamily="34" charset="0"/>
              </a:rPr>
              <a:t>Resident and/or family member role in monitoring</a:t>
            </a:r>
          </a:p>
        </p:txBody>
      </p:sp>
    </p:spTree>
    <p:extLst>
      <p:ext uri="{BB962C8B-B14F-4D97-AF65-F5344CB8AC3E}">
        <p14:creationId xmlns:p14="http://schemas.microsoft.com/office/powerpoint/2010/main" val="31859241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6">
            <a:extLst>
              <a:ext uri="{FF2B5EF4-FFF2-40B4-BE49-F238E27FC236}">
                <a16:creationId xmlns:a16="http://schemas.microsoft.com/office/drawing/2014/main" id="{1EEDACA3-E3FB-67B1-0938-F085C14B1F90}"/>
              </a:ext>
            </a:extLst>
          </p:cNvPr>
          <p:cNvPicPr>
            <a:picLocks noChangeAspect="1"/>
          </p:cNvPicPr>
          <p:nvPr/>
        </p:nvPicPr>
        <p:blipFill rotWithShape="1">
          <a:blip r:embed="rId3"/>
          <a:srcRect r="1353" b="26056"/>
          <a:stretch/>
        </p:blipFill>
        <p:spPr>
          <a:xfrm>
            <a:off x="4054988" y="2031104"/>
            <a:ext cx="4092493" cy="3067632"/>
          </a:xfrm>
          <a:prstGeom prst="rect">
            <a:avLst/>
          </a:prstGeom>
        </p:spPr>
      </p:pic>
      <p:sp>
        <p:nvSpPr>
          <p:cNvPr id="10" name="Rectangle 9">
            <a:extLst>
              <a:ext uri="{FF2B5EF4-FFF2-40B4-BE49-F238E27FC236}">
                <a16:creationId xmlns:a16="http://schemas.microsoft.com/office/drawing/2014/main" id="{5EFD3C98-F710-BF9C-7054-C56D55506EF0}"/>
              </a:ext>
            </a:extLst>
          </p:cNvPr>
          <p:cNvSpPr/>
          <p:nvPr/>
        </p:nvSpPr>
        <p:spPr>
          <a:xfrm>
            <a:off x="2932545" y="307499"/>
            <a:ext cx="6326909" cy="1117935"/>
          </a:xfrm>
          <a:prstGeom prst="rect">
            <a:avLst/>
          </a:prstGeom>
        </p:spPr>
        <p:txBody>
          <a:bodyPr wrap="square">
            <a:spAutoFit/>
          </a:bodyPr>
          <a:lstStyle/>
          <a:p>
            <a:pPr algn="ctr"/>
            <a:r>
              <a:rPr lang="en-US" sz="1333" i="1" dirty="0">
                <a:solidFill>
                  <a:srgbClr val="253746"/>
                </a:solidFill>
                <a:latin typeface="Helvetica" pitchFamily="2" charset="0"/>
                <a:ea typeface="Calibri" panose="020F0502020204030204" pitchFamily="34" charset="0"/>
              </a:rPr>
              <a:t>This project is supported by the Health Resources and Services Administration (HRSA) of the U.S. Department of Health and Human Services (HHS) under grant number U1QHP28735. Its contents are solely the responsibility of the authors and do not necessarily represent the official view of the Health Resources and Services Administration or the U.S. Department of Health and Human Services.</a:t>
            </a:r>
            <a:endParaRPr lang="en-US" sz="1333" dirty="0">
              <a:solidFill>
                <a:srgbClr val="253746"/>
              </a:solidFill>
              <a:latin typeface="Helvetica" pitchFamily="2" charset="0"/>
              <a:ea typeface="Calibri" panose="020F0502020204030204" pitchFamily="34" charset="0"/>
            </a:endParaRPr>
          </a:p>
        </p:txBody>
      </p:sp>
      <p:sp>
        <p:nvSpPr>
          <p:cNvPr id="11" name="TextBox 7">
            <a:extLst>
              <a:ext uri="{FF2B5EF4-FFF2-40B4-BE49-F238E27FC236}">
                <a16:creationId xmlns:a16="http://schemas.microsoft.com/office/drawing/2014/main" id="{C2F40B22-01BB-446A-7ABD-DEDA61FB946B}"/>
              </a:ext>
            </a:extLst>
          </p:cNvPr>
          <p:cNvSpPr txBox="1"/>
          <p:nvPr/>
        </p:nvSpPr>
        <p:spPr>
          <a:xfrm>
            <a:off x="2932545" y="5624954"/>
            <a:ext cx="6846161" cy="820738"/>
          </a:xfrm>
          <a:prstGeom prst="rect">
            <a:avLst/>
          </a:prstGeom>
        </p:spPr>
        <p:txBody>
          <a:bodyPr lIns="0" tIns="0" rIns="0" bIns="0" rtlCol="0" anchor="t">
            <a:spAutoFit/>
          </a:bodyPr>
          <a:lstStyle/>
          <a:p>
            <a:pPr algn="ctr">
              <a:lnSpc>
                <a:spcPts val="3219"/>
              </a:lnSpc>
            </a:pPr>
            <a:r>
              <a:rPr lang="en-US" sz="3334" b="1" dirty="0">
                <a:solidFill>
                  <a:srgbClr val="253746"/>
                </a:solidFill>
                <a:latin typeface="Helvetica" pitchFamily="2" charset="0"/>
                <a:ea typeface="Open Sans" panose="020B0606030504020204" pitchFamily="34" charset="0"/>
                <a:cs typeface="Open Sans" panose="020B0606030504020204" pitchFamily="34" charset="0"/>
              </a:rPr>
              <a:t>Infection Control Advocate &amp; Resident Education</a:t>
            </a:r>
          </a:p>
        </p:txBody>
      </p:sp>
      <p:sp>
        <p:nvSpPr>
          <p:cNvPr id="12" name="TextBox 7">
            <a:extLst>
              <a:ext uri="{FF2B5EF4-FFF2-40B4-BE49-F238E27FC236}">
                <a16:creationId xmlns:a16="http://schemas.microsoft.com/office/drawing/2014/main" id="{2BFA3B29-77D2-2A5A-A8E2-E245D6B25778}"/>
              </a:ext>
            </a:extLst>
          </p:cNvPr>
          <p:cNvSpPr txBox="1"/>
          <p:nvPr/>
        </p:nvSpPr>
        <p:spPr>
          <a:xfrm>
            <a:off x="2771440" y="5187643"/>
            <a:ext cx="6846161" cy="410369"/>
          </a:xfrm>
          <a:prstGeom prst="rect">
            <a:avLst/>
          </a:prstGeom>
        </p:spPr>
        <p:txBody>
          <a:bodyPr lIns="0" tIns="0" rIns="0" bIns="0" rtlCol="0" anchor="t">
            <a:spAutoFit/>
          </a:bodyPr>
          <a:lstStyle/>
          <a:p>
            <a:pPr algn="ctr">
              <a:lnSpc>
                <a:spcPts val="3219"/>
              </a:lnSpc>
            </a:pPr>
            <a:r>
              <a:rPr lang="en-US" sz="3334" b="1" dirty="0">
                <a:solidFill>
                  <a:srgbClr val="000000"/>
                </a:solidFill>
                <a:latin typeface="Helvetica" pitchFamily="2" charset="0"/>
                <a:ea typeface="Open Sans" panose="020B0606030504020204" pitchFamily="34" charset="0"/>
                <a:cs typeface="Open Sans" panose="020B0606030504020204" pitchFamily="34" charset="0"/>
              </a:rPr>
              <a:t>ICARE</a:t>
            </a:r>
          </a:p>
        </p:txBody>
      </p:sp>
      <p:sp>
        <p:nvSpPr>
          <p:cNvPr id="2" name="Rectangle 1">
            <a:extLst>
              <a:ext uri="{FF2B5EF4-FFF2-40B4-BE49-F238E27FC236}">
                <a16:creationId xmlns:a16="http://schemas.microsoft.com/office/drawing/2014/main" id="{233CA8FB-D16A-4991-A7F1-422024EE1056}"/>
              </a:ext>
            </a:extLst>
          </p:cNvPr>
          <p:cNvSpPr/>
          <p:nvPr/>
        </p:nvSpPr>
        <p:spPr>
          <a:xfrm>
            <a:off x="1066800" y="1783662"/>
            <a:ext cx="10503761" cy="461665"/>
          </a:xfrm>
          <a:prstGeom prst="rect">
            <a:avLst/>
          </a:prstGeom>
        </p:spPr>
        <p:txBody>
          <a:bodyPr wrap="square">
            <a:spAutoFit/>
          </a:bodyPr>
          <a:lstStyle/>
          <a:p>
            <a:pPr algn="ctr"/>
            <a:r>
              <a:rPr lang="en-US" sz="2400" b="1" dirty="0">
                <a:latin typeface="Helvetica" panose="020B0604020202020204" pitchFamily="34" charset="0"/>
                <a:cs typeface="Helvetica" panose="020B0604020202020204" pitchFamily="34" charset="0"/>
              </a:rPr>
              <a:t>https://www.unthsc.edu/ICARE</a:t>
            </a:r>
          </a:p>
        </p:txBody>
      </p:sp>
    </p:spTree>
    <p:extLst>
      <p:ext uri="{BB962C8B-B14F-4D97-AF65-F5344CB8AC3E}">
        <p14:creationId xmlns:p14="http://schemas.microsoft.com/office/powerpoint/2010/main" val="33199492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1109579" y="1141584"/>
            <a:ext cx="9927214" cy="1362745"/>
          </a:xfrm>
          <a:prstGeom prst="rect">
            <a:avLst/>
          </a:prstGeom>
        </p:spPr>
        <p:txBody>
          <a:bodyPr lIns="0" tIns="0" rIns="0" bIns="0" rtlCol="0" anchor="t">
            <a:spAutoFit/>
          </a:bodyPr>
          <a:lstStyle/>
          <a:p>
            <a:pPr algn="ctr">
              <a:lnSpc>
                <a:spcPts val="5464"/>
              </a:lnSpc>
            </a:pPr>
            <a:r>
              <a:rPr lang="en-US" sz="4400" b="1" dirty="0">
                <a:latin typeface="Helvetica" pitchFamily="2" charset="0"/>
              </a:rPr>
              <a:t>A fall morning at the Springville Nursing Home...</a:t>
            </a:r>
          </a:p>
        </p:txBody>
      </p:sp>
      <p:pic>
        <p:nvPicPr>
          <p:cNvPr id="7" name="Picture 6">
            <a:extLst>
              <a:ext uri="{FF2B5EF4-FFF2-40B4-BE49-F238E27FC236}">
                <a16:creationId xmlns:a16="http://schemas.microsoft.com/office/drawing/2014/main" id="{1CB2EDCF-7648-B85F-A506-7704C673368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9236" b="10277"/>
          <a:stretch/>
        </p:blipFill>
        <p:spPr>
          <a:xfrm>
            <a:off x="4353846" y="3276997"/>
            <a:ext cx="3850067" cy="3098801"/>
          </a:xfrm>
          <a:prstGeom prst="rect">
            <a:avLst/>
          </a:prstGeom>
        </p:spPr>
      </p:pic>
      <p:pic>
        <p:nvPicPr>
          <p:cNvPr id="6" name="Picture 2">
            <a:extLst>
              <a:ext uri="{FF2B5EF4-FFF2-40B4-BE49-F238E27FC236}">
                <a16:creationId xmlns:a16="http://schemas.microsoft.com/office/drawing/2014/main" id="{0CF18C73-D9AC-4E97-9A18-5120DE23052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966210" y="3276997"/>
            <a:ext cx="1649776" cy="874381"/>
          </a:xfrm>
          <a:prstGeom prst="rect">
            <a:avLst/>
          </a:prstGeom>
        </p:spPr>
      </p:pic>
      <p:pic>
        <p:nvPicPr>
          <p:cNvPr id="8" name="Picture 2">
            <a:extLst>
              <a:ext uri="{FF2B5EF4-FFF2-40B4-BE49-F238E27FC236}">
                <a16:creationId xmlns:a16="http://schemas.microsoft.com/office/drawing/2014/main" id="{C23133FB-7139-4FE7-B3E4-8A70B944474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022973">
            <a:off x="6976110" y="3276996"/>
            <a:ext cx="1649776" cy="874381"/>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a:extLst>
              <a:ext uri="{FF2B5EF4-FFF2-40B4-BE49-F238E27FC236}">
                <a16:creationId xmlns:a16="http://schemas.microsoft.com/office/drawing/2014/main" id="{585DAD11-900A-4B19-98CE-1FF96153AE2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778463" y="1711852"/>
            <a:ext cx="3097262" cy="2263818"/>
          </a:xfrm>
          <a:prstGeom prst="rect">
            <a:avLst/>
          </a:prstGeom>
        </p:spPr>
      </p:pic>
      <p:grpSp>
        <p:nvGrpSpPr>
          <p:cNvPr id="2" name="Group 1">
            <a:extLst>
              <a:ext uri="{FF2B5EF4-FFF2-40B4-BE49-F238E27FC236}">
                <a16:creationId xmlns:a16="http://schemas.microsoft.com/office/drawing/2014/main" id="{50CF153A-AD39-4CF2-9FD9-05283E6E2C58}"/>
              </a:ext>
            </a:extLst>
          </p:cNvPr>
          <p:cNvGrpSpPr/>
          <p:nvPr/>
        </p:nvGrpSpPr>
        <p:grpSpPr>
          <a:xfrm>
            <a:off x="1234880" y="3301983"/>
            <a:ext cx="3089950" cy="2723683"/>
            <a:chOff x="844780" y="2792151"/>
            <a:chExt cx="4051110" cy="3486262"/>
          </a:xfrm>
        </p:grpSpPr>
        <p:pic>
          <p:nvPicPr>
            <p:cNvPr id="9" name="Picture 4">
              <a:extLst>
                <a:ext uri="{FF2B5EF4-FFF2-40B4-BE49-F238E27FC236}">
                  <a16:creationId xmlns:a16="http://schemas.microsoft.com/office/drawing/2014/main" id="{8270CF47-2605-47F2-84DA-3E550A0974C3}"/>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844780" y="2903033"/>
              <a:ext cx="1326264" cy="1502848"/>
            </a:xfrm>
            <a:prstGeom prst="rect">
              <a:avLst/>
            </a:prstGeom>
          </p:spPr>
        </p:pic>
        <p:pic>
          <p:nvPicPr>
            <p:cNvPr id="8" name="Picture 8">
              <a:extLst>
                <a:ext uri="{FF2B5EF4-FFF2-40B4-BE49-F238E27FC236}">
                  <a16:creationId xmlns:a16="http://schemas.microsoft.com/office/drawing/2014/main" id="{F52C0F16-D0FB-4293-BB57-F3EA9E0E1E1F}"/>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3463252" y="2932731"/>
              <a:ext cx="1432638" cy="1473150"/>
            </a:xfrm>
            <a:prstGeom prst="rect">
              <a:avLst/>
            </a:prstGeom>
          </p:spPr>
        </p:pic>
        <p:pic>
          <p:nvPicPr>
            <p:cNvPr id="5" name="Picture 5"/>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939290" y="2792151"/>
              <a:ext cx="2129789" cy="3486262"/>
            </a:xfrm>
            <a:prstGeom prst="rect">
              <a:avLst/>
            </a:prstGeom>
          </p:spPr>
        </p:pic>
      </p:grpSp>
      <p:sp>
        <p:nvSpPr>
          <p:cNvPr id="6" name="TextBox 6"/>
          <p:cNvSpPr txBox="1"/>
          <p:nvPr/>
        </p:nvSpPr>
        <p:spPr>
          <a:xfrm>
            <a:off x="558800" y="317993"/>
            <a:ext cx="10253980" cy="750633"/>
          </a:xfrm>
          <a:prstGeom prst="rect">
            <a:avLst/>
          </a:prstGeom>
        </p:spPr>
        <p:txBody>
          <a:bodyPr/>
          <a:lstStyle>
            <a:defPPr>
              <a:defRPr lang="en-US"/>
            </a:defPPr>
            <a:lvl1pPr>
              <a:lnSpc>
                <a:spcPct val="150000"/>
              </a:lnSpc>
              <a:spcBef>
                <a:spcPct val="0"/>
              </a:spcBef>
              <a:buNone/>
              <a:defRPr sz="5400" b="1" spc="100">
                <a:solidFill>
                  <a:srgbClr val="253746"/>
                </a:solidFill>
                <a:latin typeface="Helvetica" charset="0"/>
                <a:ea typeface="Helvetica" charset="0"/>
                <a:cs typeface="Helvetica" charset="0"/>
              </a:defRPr>
            </a:lvl1pPr>
          </a:lstStyle>
          <a:p>
            <a:r>
              <a:rPr lang="en-US" sz="3600" dirty="0"/>
              <a:t>Learning Together…</a:t>
            </a:r>
          </a:p>
        </p:txBody>
      </p:sp>
      <p:sp>
        <p:nvSpPr>
          <p:cNvPr id="12" name="Title 3">
            <a:extLst>
              <a:ext uri="{FF2B5EF4-FFF2-40B4-BE49-F238E27FC236}">
                <a16:creationId xmlns:a16="http://schemas.microsoft.com/office/drawing/2014/main" id="{8C685D2E-2C45-4DFE-930C-2E0BD0C6AA63}"/>
              </a:ext>
            </a:extLst>
          </p:cNvPr>
          <p:cNvSpPr txBox="1">
            <a:spLocks/>
          </p:cNvSpPr>
          <p:nvPr/>
        </p:nvSpPr>
        <p:spPr>
          <a:xfrm>
            <a:off x="7348085" y="2746253"/>
            <a:ext cx="4371183" cy="245883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81019" indent="-381019">
              <a:lnSpc>
                <a:spcPct val="100000"/>
              </a:lnSpc>
              <a:spcBef>
                <a:spcPts val="0"/>
              </a:spcBef>
              <a:spcAft>
                <a:spcPts val="600"/>
              </a:spcAft>
              <a:buFont typeface="Arial" panose="020B0604020202020204" pitchFamily="34" charset="0"/>
              <a:buChar char="•"/>
            </a:pPr>
            <a:r>
              <a:rPr lang="en-US" sz="2800" spc="100" dirty="0">
                <a:latin typeface="Helvetica" charset="0"/>
                <a:ea typeface="Helvetica" charset="0"/>
                <a:cs typeface="Helvetica" charset="0"/>
              </a:rPr>
              <a:t>Common infections</a:t>
            </a:r>
          </a:p>
          <a:p>
            <a:pPr marL="381019" indent="-381019">
              <a:lnSpc>
                <a:spcPct val="100000"/>
              </a:lnSpc>
              <a:spcBef>
                <a:spcPts val="0"/>
              </a:spcBef>
              <a:spcAft>
                <a:spcPts val="600"/>
              </a:spcAft>
              <a:buFont typeface="Arial" panose="020B0604020202020204" pitchFamily="34" charset="0"/>
              <a:buChar char="•"/>
            </a:pPr>
            <a:r>
              <a:rPr lang="en-US" sz="2800" spc="100" dirty="0">
                <a:latin typeface="Helvetica" charset="0"/>
                <a:ea typeface="Helvetica" charset="0"/>
                <a:cs typeface="Helvetica" charset="0"/>
              </a:rPr>
              <a:t>Germs spread</a:t>
            </a:r>
          </a:p>
          <a:p>
            <a:pPr marL="381019" indent="-381019">
              <a:lnSpc>
                <a:spcPct val="100000"/>
              </a:lnSpc>
              <a:spcBef>
                <a:spcPts val="0"/>
              </a:spcBef>
              <a:spcAft>
                <a:spcPts val="600"/>
              </a:spcAft>
              <a:buFont typeface="Arial" panose="020B0604020202020204" pitchFamily="34" charset="0"/>
              <a:buChar char="•"/>
            </a:pPr>
            <a:r>
              <a:rPr lang="en-US" sz="2800" spc="100" dirty="0">
                <a:latin typeface="Helvetica" charset="0"/>
                <a:ea typeface="Helvetica" charset="0"/>
                <a:cs typeface="Helvetica" charset="0"/>
              </a:rPr>
              <a:t>Prevent spread</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2">
                                            <p:txEl>
                                              <p:pRg st="0" end="0"/>
                                            </p:txEl>
                                          </p:spTgt>
                                        </p:tgtEl>
                                        <p:attrNameLst>
                                          <p:attrName>style.visibility</p:attrName>
                                        </p:attrNameLst>
                                      </p:cBhvr>
                                      <p:to>
                                        <p:strVal val="visible"/>
                                      </p:to>
                                    </p:set>
                                    <p:animEffect transition="in" filter="wipe(left)">
                                      <p:cBhvr>
                                        <p:cTn id="17" dur="500"/>
                                        <p:tgtEl>
                                          <p:spTgt spid="1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2">
                                            <p:txEl>
                                              <p:pRg st="1" end="1"/>
                                            </p:txEl>
                                          </p:spTgt>
                                        </p:tgtEl>
                                        <p:attrNameLst>
                                          <p:attrName>style.visibility</p:attrName>
                                        </p:attrNameLst>
                                      </p:cBhvr>
                                      <p:to>
                                        <p:strVal val="visible"/>
                                      </p:to>
                                    </p:set>
                                    <p:animEffect transition="in" filter="wipe(left)">
                                      <p:cBhvr>
                                        <p:cTn id="22" dur="500"/>
                                        <p:tgtEl>
                                          <p:spTgt spid="12">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2">
                                            <p:txEl>
                                              <p:pRg st="2" end="2"/>
                                            </p:txEl>
                                          </p:spTgt>
                                        </p:tgtEl>
                                        <p:attrNameLst>
                                          <p:attrName>style.visibility</p:attrName>
                                        </p:attrNameLst>
                                      </p:cBhvr>
                                      <p:to>
                                        <p:strVal val="visible"/>
                                      </p:to>
                                    </p:set>
                                    <p:animEffect transition="in" filter="wipe(left)">
                                      <p:cBhvr>
                                        <p:cTn id="27" dur="5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EDA9DEE-020A-443C-B6CF-04B4A182A4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14788" y="3151743"/>
            <a:ext cx="2536867" cy="3128468"/>
          </a:xfrm>
          <a:prstGeom prst="rect">
            <a:avLst/>
          </a:prstGeom>
        </p:spPr>
      </p:pic>
      <p:sp>
        <p:nvSpPr>
          <p:cNvPr id="5" name="TextBox 5"/>
          <p:cNvSpPr txBox="1"/>
          <p:nvPr/>
        </p:nvSpPr>
        <p:spPr>
          <a:xfrm>
            <a:off x="424180" y="466189"/>
            <a:ext cx="6116435" cy="634084"/>
          </a:xfrm>
          <a:prstGeom prst="rect">
            <a:avLst/>
          </a:prstGeom>
        </p:spPr>
        <p:txBody>
          <a:bodyPr wrap="square" lIns="0" tIns="0" rIns="0" bIns="0" rtlCol="0" anchor="t">
            <a:spAutoFit/>
          </a:bodyPr>
          <a:lstStyle/>
          <a:p>
            <a:pPr>
              <a:lnSpc>
                <a:spcPts val="5464"/>
              </a:lnSpc>
            </a:pPr>
            <a:r>
              <a:rPr lang="en-US" sz="3600" b="1" spc="67" dirty="0">
                <a:solidFill>
                  <a:srgbClr val="253746"/>
                </a:solidFill>
                <a:latin typeface="Helvetica" charset="0"/>
                <a:ea typeface="Helvetica" charset="0"/>
                <a:cs typeface="Helvetica" charset="0"/>
              </a:rPr>
              <a:t>Working Together…</a:t>
            </a:r>
          </a:p>
        </p:txBody>
      </p:sp>
      <p:grpSp>
        <p:nvGrpSpPr>
          <p:cNvPr id="15" name="Group 14">
            <a:extLst>
              <a:ext uri="{FF2B5EF4-FFF2-40B4-BE49-F238E27FC236}">
                <a16:creationId xmlns:a16="http://schemas.microsoft.com/office/drawing/2014/main" id="{C312F46E-939C-4487-A8D2-624282BB93D4}"/>
              </a:ext>
            </a:extLst>
          </p:cNvPr>
          <p:cNvGrpSpPr/>
          <p:nvPr/>
        </p:nvGrpSpPr>
        <p:grpSpPr>
          <a:xfrm>
            <a:off x="2864824" y="1232456"/>
            <a:ext cx="6209345" cy="2723682"/>
            <a:chOff x="2864824" y="1232456"/>
            <a:chExt cx="6209345" cy="2723682"/>
          </a:xfrm>
        </p:grpSpPr>
        <p:pic>
          <p:nvPicPr>
            <p:cNvPr id="14" name="Picture 13">
              <a:extLst>
                <a:ext uri="{FF2B5EF4-FFF2-40B4-BE49-F238E27FC236}">
                  <a16:creationId xmlns:a16="http://schemas.microsoft.com/office/drawing/2014/main" id="{706B3D04-2148-4544-BF70-EAA55B92DD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64824" y="1232456"/>
              <a:ext cx="6209345" cy="2723682"/>
            </a:xfrm>
            <a:prstGeom prst="rect">
              <a:avLst/>
            </a:prstGeom>
          </p:spPr>
        </p:pic>
        <p:sp>
          <p:nvSpPr>
            <p:cNvPr id="8" name="TextBox 8"/>
            <p:cNvSpPr txBox="1"/>
            <p:nvPr/>
          </p:nvSpPr>
          <p:spPr>
            <a:xfrm>
              <a:off x="3941634" y="1861423"/>
              <a:ext cx="3964284" cy="1218282"/>
            </a:xfrm>
            <a:prstGeom prst="rect">
              <a:avLst/>
            </a:prstGeom>
          </p:spPr>
          <p:txBody>
            <a:bodyPr lIns="0" tIns="0" rIns="0" bIns="0" rtlCol="0" anchor="t">
              <a:spAutoFit/>
            </a:bodyPr>
            <a:lstStyle/>
            <a:p>
              <a:pPr algn="ctr">
                <a:lnSpc>
                  <a:spcPts val="1898"/>
                </a:lnSpc>
              </a:pPr>
              <a:r>
                <a:rPr lang="en-US" sz="1867" dirty="0">
                  <a:latin typeface="Helvetica" pitchFamily="2" charset="0"/>
                  <a:ea typeface="Open Sans" panose="020B0606030504020204" pitchFamily="34" charset="0"/>
                  <a:cs typeface="Open Sans" panose="020B0606030504020204" pitchFamily="34" charset="0"/>
                </a:rPr>
                <a:t>Do certain germs spread more easily in nursing homes?</a:t>
              </a:r>
            </a:p>
            <a:p>
              <a:pPr algn="ctr">
                <a:lnSpc>
                  <a:spcPts val="1898"/>
                </a:lnSpc>
              </a:pPr>
              <a:endParaRPr lang="en-US" sz="1867" dirty="0">
                <a:latin typeface="Helvetica" pitchFamily="2" charset="0"/>
                <a:ea typeface="Open Sans" panose="020B0606030504020204" pitchFamily="34" charset="0"/>
                <a:cs typeface="Open Sans" panose="020B0606030504020204" pitchFamily="34" charset="0"/>
              </a:endParaRPr>
            </a:p>
            <a:p>
              <a:pPr algn="ctr">
                <a:lnSpc>
                  <a:spcPts val="1898"/>
                </a:lnSpc>
              </a:pPr>
              <a:r>
                <a:rPr lang="en-US" sz="1867" dirty="0">
                  <a:latin typeface="Helvetica" pitchFamily="2" charset="0"/>
                  <a:ea typeface="Open Sans" panose="020B0606030504020204" pitchFamily="34" charset="0"/>
                  <a:cs typeface="Open Sans" panose="020B0606030504020204" pitchFamily="34" charset="0"/>
                </a:rPr>
                <a:t>What is being done to keep the nursing home environment safe? </a:t>
              </a:r>
            </a:p>
          </p:txBody>
        </p:sp>
      </p:grpSp>
      <p:pic>
        <p:nvPicPr>
          <p:cNvPr id="9" name="Picture 5">
            <a:extLst>
              <a:ext uri="{FF2B5EF4-FFF2-40B4-BE49-F238E27FC236}">
                <a16:creationId xmlns:a16="http://schemas.microsoft.com/office/drawing/2014/main" id="{CED3767D-F5D8-4CFA-BFF3-DF133183677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126045" y="3429000"/>
            <a:ext cx="1738779" cy="2915324"/>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558800" y="279400"/>
            <a:ext cx="4514875" cy="750633"/>
          </a:xfrm>
          <a:prstGeom prst="rect">
            <a:avLst/>
          </a:prstGeom>
        </p:spPr>
        <p:txBody>
          <a:bodyPr/>
          <a:lstStyle>
            <a:defPPr>
              <a:defRPr lang="en-US"/>
            </a:defPPr>
            <a:lvl1pPr>
              <a:lnSpc>
                <a:spcPct val="150000"/>
              </a:lnSpc>
              <a:spcBef>
                <a:spcPct val="0"/>
              </a:spcBef>
              <a:buNone/>
              <a:defRPr sz="5400" b="1" spc="100">
                <a:solidFill>
                  <a:srgbClr val="253746"/>
                </a:solidFill>
                <a:latin typeface="Helvetica" charset="0"/>
                <a:ea typeface="Helvetica" charset="0"/>
                <a:cs typeface="Helvetica" charset="0"/>
              </a:defRPr>
            </a:lvl1pPr>
          </a:lstStyle>
          <a:p>
            <a:r>
              <a:rPr lang="en-US" sz="3600"/>
              <a:t>What Will I Learn? </a:t>
            </a:r>
          </a:p>
        </p:txBody>
      </p:sp>
      <p:sp>
        <p:nvSpPr>
          <p:cNvPr id="5" name="TextBox 5"/>
          <p:cNvSpPr txBox="1"/>
          <p:nvPr/>
        </p:nvSpPr>
        <p:spPr>
          <a:xfrm>
            <a:off x="406400" y="1283477"/>
            <a:ext cx="10464800" cy="3631763"/>
          </a:xfrm>
          <a:prstGeom prst="rect">
            <a:avLst/>
          </a:prstGeom>
        </p:spPr>
        <p:txBody>
          <a:bodyPr wrap="square" lIns="0" tIns="0" rIns="0" bIns="0" rtlCol="0" anchor="t">
            <a:spAutoFit/>
          </a:bodyPr>
          <a:lstStyle/>
          <a:p>
            <a:pPr marL="579760" lvl="1" indent="-289880">
              <a:spcAft>
                <a:spcPts val="1600"/>
              </a:spcAft>
              <a:buFont typeface="Arial"/>
              <a:buChar char="•"/>
            </a:pPr>
            <a:r>
              <a:rPr lang="en-US" sz="2800" dirty="0">
                <a:latin typeface="Helvetica" pitchFamily="2" charset="0"/>
                <a:ea typeface="Open Sans" panose="020B0606030504020204" pitchFamily="34" charset="0"/>
                <a:cs typeface="Open Sans" panose="020B0606030504020204" pitchFamily="34" charset="0"/>
              </a:rPr>
              <a:t>Why do certain germs spread more easily in nursing home communities? </a:t>
            </a:r>
          </a:p>
          <a:p>
            <a:pPr marL="579760" lvl="1" indent="-289880">
              <a:spcAft>
                <a:spcPts val="1600"/>
              </a:spcAft>
              <a:buFont typeface="Arial"/>
              <a:buChar char="•"/>
            </a:pPr>
            <a:r>
              <a:rPr lang="en-US" sz="2800" dirty="0">
                <a:solidFill>
                  <a:srgbClr val="000000"/>
                </a:solidFill>
                <a:latin typeface="Helvetica" pitchFamily="2" charset="0"/>
                <a:ea typeface="Open Sans" panose="020B0606030504020204" pitchFamily="34" charset="0"/>
                <a:cs typeface="Open Sans" panose="020B0606030504020204" pitchFamily="34" charset="0"/>
              </a:rPr>
              <a:t>What steps can be taken in the nursing home environment to stop the spread of infections? </a:t>
            </a:r>
          </a:p>
          <a:p>
            <a:pPr marL="579760" lvl="1" indent="-289880">
              <a:spcAft>
                <a:spcPts val="1600"/>
              </a:spcAft>
              <a:buFont typeface="Arial"/>
              <a:buChar char="•"/>
            </a:pPr>
            <a:r>
              <a:rPr lang="en-US" sz="2800" dirty="0">
                <a:solidFill>
                  <a:srgbClr val="000000"/>
                </a:solidFill>
                <a:latin typeface="Helvetica" pitchFamily="2" charset="0"/>
                <a:ea typeface="Open Sans" panose="020B0606030504020204" pitchFamily="34" charset="0"/>
                <a:cs typeface="Open Sans" panose="020B0606030504020204" pitchFamily="34" charset="0"/>
              </a:rPr>
              <a:t>How can being informed and involved respect resident rights while preventing and controlling infections? </a:t>
            </a:r>
            <a:endParaRPr lang="en-US" sz="2685" dirty="0">
              <a:solidFill>
                <a:srgbClr val="000000"/>
              </a:solidFill>
              <a:latin typeface="Helvetica" pitchFamily="2" charset="0"/>
              <a:ea typeface="Open Sans" panose="020B0606030504020204" pitchFamily="34" charset="0"/>
              <a:cs typeface="Open Sans" panose="020B0606030504020204" pitchFamily="34" charset="0"/>
            </a:endParaRPr>
          </a:p>
          <a:p>
            <a:pPr marL="579760" lvl="1" indent="-289880">
              <a:spcAft>
                <a:spcPts val="1600"/>
              </a:spcAft>
              <a:buFont typeface="Arial"/>
              <a:buChar char="•"/>
            </a:pPr>
            <a:endParaRPr lang="en-US" sz="2800" dirty="0">
              <a:latin typeface="Helvetica" pitchFamily="2"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5266036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271438" y="431800"/>
            <a:ext cx="8235953" cy="656334"/>
          </a:xfrm>
          <a:prstGeom prst="rect">
            <a:avLst/>
          </a:prstGeom>
        </p:spPr>
        <p:txBody>
          <a:bodyPr wrap="square" lIns="0" tIns="0" rIns="0" bIns="0" rtlCol="0" anchor="t">
            <a:spAutoFit/>
          </a:bodyPr>
          <a:lstStyle/>
          <a:p>
            <a:pPr>
              <a:lnSpc>
                <a:spcPts val="5464"/>
              </a:lnSpc>
            </a:pPr>
            <a:r>
              <a:rPr lang="en-US" sz="3600" b="1" dirty="0">
                <a:solidFill>
                  <a:srgbClr val="253746"/>
                </a:solidFill>
                <a:latin typeface="Helvetica" pitchFamily="2" charset="0"/>
                <a:ea typeface="Open Sans" panose="020B0606030504020204" pitchFamily="34" charset="0"/>
                <a:cs typeface="Open Sans" panose="020B0606030504020204" pitchFamily="34" charset="0"/>
              </a:rPr>
              <a:t>Germs and the Environment</a:t>
            </a:r>
          </a:p>
        </p:txBody>
      </p:sp>
      <p:sp>
        <p:nvSpPr>
          <p:cNvPr id="5" name="TextBox 5"/>
          <p:cNvSpPr txBox="1"/>
          <p:nvPr/>
        </p:nvSpPr>
        <p:spPr>
          <a:xfrm>
            <a:off x="271438" y="1548130"/>
            <a:ext cx="8865897" cy="4247317"/>
          </a:xfrm>
          <a:prstGeom prst="rect">
            <a:avLst/>
          </a:prstGeom>
        </p:spPr>
        <p:txBody>
          <a:bodyPr lIns="0" tIns="0" rIns="0" bIns="0" rtlCol="0" anchor="t">
            <a:spAutoFit/>
          </a:bodyPr>
          <a:lstStyle/>
          <a:p>
            <a:pPr marL="778546" lvl="1" indent="-389273">
              <a:spcAft>
                <a:spcPts val="1600"/>
              </a:spcAft>
              <a:buFont typeface="Arial"/>
              <a:buChar char="•"/>
            </a:pPr>
            <a:r>
              <a:rPr lang="en-US" sz="2800" dirty="0">
                <a:latin typeface="Helvetica" pitchFamily="2" charset="0"/>
                <a:ea typeface="Open Sans" panose="020B0606030504020204" pitchFamily="34" charset="0"/>
                <a:cs typeface="Open Sans" panose="020B0606030504020204" pitchFamily="34" charset="0"/>
              </a:rPr>
              <a:t>Susceptible people</a:t>
            </a:r>
          </a:p>
          <a:p>
            <a:pPr marL="778546" lvl="1" indent="-389273">
              <a:spcAft>
                <a:spcPts val="1600"/>
              </a:spcAft>
              <a:buFont typeface="Arial"/>
              <a:buChar char="•"/>
            </a:pPr>
            <a:r>
              <a:rPr lang="en-US" sz="2800" dirty="0">
                <a:latin typeface="Helvetica" pitchFamily="2" charset="0"/>
                <a:ea typeface="Open Sans" panose="020B0606030504020204" pitchFamily="34" charset="0"/>
                <a:cs typeface="Open Sans" panose="020B0606030504020204" pitchFamily="34" charset="0"/>
              </a:rPr>
              <a:t>Shared spaces, shared germs</a:t>
            </a:r>
          </a:p>
          <a:p>
            <a:pPr marL="778546" lvl="1" indent="-389273">
              <a:spcAft>
                <a:spcPts val="1600"/>
              </a:spcAft>
              <a:buFont typeface="Arial"/>
              <a:buChar char="•"/>
            </a:pPr>
            <a:r>
              <a:rPr lang="en-US" sz="2800" dirty="0">
                <a:latin typeface="Helvetica" pitchFamily="2" charset="0"/>
                <a:ea typeface="Open Sans" panose="020B0606030504020204" pitchFamily="34" charset="0"/>
                <a:cs typeface="Open Sans" panose="020B0606030504020204" pitchFamily="34" charset="0"/>
              </a:rPr>
              <a:t>Home, not a hospital</a:t>
            </a:r>
          </a:p>
          <a:p>
            <a:pPr marL="778546" lvl="1" indent="-389273">
              <a:spcAft>
                <a:spcPts val="1600"/>
              </a:spcAft>
              <a:buFont typeface="Arial"/>
              <a:buChar char="•"/>
            </a:pPr>
            <a:r>
              <a:rPr lang="en-US" sz="2800" dirty="0">
                <a:latin typeface="Helvetica" pitchFamily="2" charset="0"/>
                <a:ea typeface="Open Sans" panose="020B0606030504020204" pitchFamily="34" charset="0"/>
                <a:cs typeface="Open Sans" panose="020B0606030504020204" pitchFamily="34" charset="0"/>
              </a:rPr>
              <a:t>Products and practices</a:t>
            </a:r>
          </a:p>
          <a:p>
            <a:pPr marL="778546" lvl="1" indent="-389273">
              <a:spcAft>
                <a:spcPts val="1600"/>
              </a:spcAft>
              <a:buFont typeface="Arial"/>
              <a:buChar char="•"/>
            </a:pPr>
            <a:r>
              <a:rPr lang="en-US" sz="2800" dirty="0">
                <a:latin typeface="Helvetica" pitchFamily="2" charset="0"/>
                <a:ea typeface="Open Sans" panose="020B0606030504020204" pitchFamily="34" charset="0"/>
                <a:cs typeface="Open Sans" panose="020B0606030504020204" pitchFamily="34" charset="0"/>
              </a:rPr>
              <a:t>Hardy and resistant germs</a:t>
            </a:r>
          </a:p>
          <a:p>
            <a:pPr marL="389273" lvl="1">
              <a:spcAft>
                <a:spcPts val="1600"/>
              </a:spcAft>
            </a:pPr>
            <a:endParaRPr lang="en-US" sz="2800" dirty="0">
              <a:latin typeface="Helvetica" pitchFamily="2" charset="0"/>
              <a:ea typeface="Open Sans" panose="020B0606030504020204" pitchFamily="34" charset="0"/>
              <a:cs typeface="Open Sans" panose="020B0606030504020204" pitchFamily="34" charset="0"/>
            </a:endParaRPr>
          </a:p>
          <a:p>
            <a:pPr algn="ctr">
              <a:spcAft>
                <a:spcPts val="1600"/>
              </a:spcAft>
            </a:pPr>
            <a:r>
              <a:rPr lang="en-US" sz="2800" dirty="0">
                <a:latin typeface="Helvetica" pitchFamily="2" charset="0"/>
                <a:ea typeface="Open Sans" panose="020B0606030504020204" pitchFamily="34" charset="0"/>
                <a:cs typeface="Open Sans" panose="020B0606030504020204" pitchFamily="34" charset="0"/>
              </a:rPr>
              <a:t>All of the above!</a:t>
            </a:r>
          </a:p>
        </p:txBody>
      </p:sp>
      <p:pic>
        <p:nvPicPr>
          <p:cNvPr id="12" name="Picture 11">
            <a:extLst>
              <a:ext uri="{FF2B5EF4-FFF2-40B4-BE49-F238E27FC236}">
                <a16:creationId xmlns:a16="http://schemas.microsoft.com/office/drawing/2014/main" id="{E9D3339B-BDBA-43F3-5E6C-7415C49BF938}"/>
              </a:ext>
            </a:extLst>
          </p:cNvPr>
          <p:cNvPicPr>
            <a:picLocks noChangeAspect="1"/>
          </p:cNvPicPr>
          <p:nvPr/>
        </p:nvPicPr>
        <p:blipFill>
          <a:blip r:embed="rId3" cstate="print">
            <a:extLst>
              <a:ext uri="{BEBA8EAE-BF5A-486C-A8C5-ECC9F3942E4B}">
                <a14:imgProps xmlns:a14="http://schemas.microsoft.com/office/drawing/2010/main">
                  <a14:imgLayer r:embed="rId4">
                    <a14:imgEffect>
                      <a14:sharpenSoften amount="50000"/>
                    </a14:imgEffect>
                    <a14:imgEffect>
                      <a14:saturation sat="2000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8300620" y="4718869"/>
            <a:ext cx="2783227" cy="1536574"/>
          </a:xfrm>
          <a:prstGeom prst="rect">
            <a:avLst/>
          </a:prstGeom>
        </p:spPr>
      </p:pic>
      <p:pic>
        <p:nvPicPr>
          <p:cNvPr id="6" name="Picture 5">
            <a:extLst>
              <a:ext uri="{FF2B5EF4-FFF2-40B4-BE49-F238E27FC236}">
                <a16:creationId xmlns:a16="http://schemas.microsoft.com/office/drawing/2014/main" id="{E5F10932-3B4F-48EB-B25A-6D9E95520E4D}"/>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8300620" y="2139131"/>
            <a:ext cx="2311300" cy="2707233"/>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12"/>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2" presetClass="entr" presetSubtype="1"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wipe(left)">
                                      <p:cBhvr>
                                        <p:cTn id="22" dur="500"/>
                                        <p:tgtEl>
                                          <p:spTgt spid="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Effect transition="in" filter="wipe(left)">
                                      <p:cBhvr>
                                        <p:cTn id="27" dur="500"/>
                                        <p:tgtEl>
                                          <p:spTgt spid="5">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5">
                                            <p:txEl>
                                              <p:pRg st="3" end="3"/>
                                            </p:txEl>
                                          </p:spTgt>
                                        </p:tgtEl>
                                        <p:attrNameLst>
                                          <p:attrName>style.visibility</p:attrName>
                                        </p:attrNameLst>
                                      </p:cBhvr>
                                      <p:to>
                                        <p:strVal val="visible"/>
                                      </p:to>
                                    </p:set>
                                    <p:animEffect transition="in" filter="wipe(left)">
                                      <p:cBhvr>
                                        <p:cTn id="32" dur="500"/>
                                        <p:tgtEl>
                                          <p:spTgt spid="5">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5">
                                            <p:txEl>
                                              <p:pRg st="4" end="4"/>
                                            </p:txEl>
                                          </p:spTgt>
                                        </p:tgtEl>
                                        <p:attrNameLst>
                                          <p:attrName>style.visibility</p:attrName>
                                        </p:attrNameLst>
                                      </p:cBhvr>
                                      <p:to>
                                        <p:strVal val="visible"/>
                                      </p:to>
                                    </p:set>
                                    <p:animEffect transition="in" filter="wipe(left)">
                                      <p:cBhvr>
                                        <p:cTn id="37" dur="500"/>
                                        <p:tgtEl>
                                          <p:spTgt spid="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 calcmode="lin" valueType="num">
                                      <p:cBhvr additive="base">
                                        <p:cTn id="42"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271438" y="431800"/>
            <a:ext cx="8235953" cy="656334"/>
          </a:xfrm>
          <a:prstGeom prst="rect">
            <a:avLst/>
          </a:prstGeom>
        </p:spPr>
        <p:txBody>
          <a:bodyPr wrap="square" lIns="0" tIns="0" rIns="0" bIns="0" rtlCol="0" anchor="t">
            <a:spAutoFit/>
          </a:bodyPr>
          <a:lstStyle/>
          <a:p>
            <a:pPr>
              <a:lnSpc>
                <a:spcPts val="5464"/>
              </a:lnSpc>
            </a:pPr>
            <a:r>
              <a:rPr lang="en-US" sz="3600" b="1" dirty="0">
                <a:solidFill>
                  <a:srgbClr val="253746"/>
                </a:solidFill>
                <a:latin typeface="Helvetica" pitchFamily="2" charset="0"/>
                <a:ea typeface="Open Sans" panose="020B0606030504020204" pitchFamily="34" charset="0"/>
                <a:cs typeface="Open Sans" panose="020B0606030504020204" pitchFamily="34" charset="0"/>
              </a:rPr>
              <a:t>Unique and Tough Germs</a:t>
            </a:r>
          </a:p>
        </p:txBody>
      </p:sp>
      <p:sp>
        <p:nvSpPr>
          <p:cNvPr id="5" name="TextBox 5"/>
          <p:cNvSpPr txBox="1"/>
          <p:nvPr/>
        </p:nvSpPr>
        <p:spPr>
          <a:xfrm>
            <a:off x="166205" y="1895204"/>
            <a:ext cx="6247898" cy="4903907"/>
          </a:xfrm>
          <a:prstGeom prst="rect">
            <a:avLst/>
          </a:prstGeom>
        </p:spPr>
        <p:txBody>
          <a:bodyPr wrap="square" lIns="0" tIns="0" rIns="0" bIns="0" rtlCol="0" anchor="t">
            <a:spAutoFit/>
          </a:bodyPr>
          <a:lstStyle/>
          <a:p>
            <a:pPr marL="778546" lvl="1" indent="-389273">
              <a:spcAft>
                <a:spcPts val="1600"/>
              </a:spcAft>
              <a:buFont typeface="Arial"/>
              <a:buChar char="•"/>
            </a:pPr>
            <a:r>
              <a:rPr lang="en-US" sz="2800" dirty="0">
                <a:latin typeface="Helvetica" pitchFamily="2" charset="0"/>
                <a:ea typeface="Open Sans" panose="020B0606030504020204" pitchFamily="34" charset="0"/>
                <a:cs typeface="Open Sans" panose="020B0606030504020204" pitchFamily="34" charset="0"/>
              </a:rPr>
              <a:t>Perfect people, places, and practices for pathogens!</a:t>
            </a:r>
          </a:p>
          <a:p>
            <a:pPr marL="1235746" lvl="2" indent="-389273">
              <a:spcAft>
                <a:spcPts val="1600"/>
              </a:spcAft>
              <a:buFont typeface="Arial"/>
              <a:buChar char="•"/>
            </a:pPr>
            <a:r>
              <a:rPr lang="en-US" sz="2800" dirty="0">
                <a:latin typeface="Helvetica" pitchFamily="2" charset="0"/>
                <a:ea typeface="Open Sans" panose="020B0606030504020204" pitchFamily="34" charset="0"/>
                <a:cs typeface="Open Sans" panose="020B0606030504020204" pitchFamily="34" charset="0"/>
              </a:rPr>
              <a:t>Adapt to conditions</a:t>
            </a:r>
          </a:p>
          <a:p>
            <a:pPr marL="1235746" lvl="2" indent="-389273">
              <a:spcAft>
                <a:spcPts val="1600"/>
              </a:spcAft>
              <a:buFont typeface="Arial"/>
              <a:buChar char="•"/>
            </a:pPr>
            <a:r>
              <a:rPr lang="en-US" sz="2800" dirty="0">
                <a:latin typeface="Helvetica" pitchFamily="2" charset="0"/>
                <a:ea typeface="Open Sans" panose="020B0606030504020204" pitchFamily="34" charset="0"/>
                <a:cs typeface="Open Sans" panose="020B0606030504020204" pitchFamily="34" charset="0"/>
              </a:rPr>
              <a:t>Survive on surfaces for long periods</a:t>
            </a:r>
          </a:p>
          <a:p>
            <a:pPr marL="1235746" lvl="2" indent="-389273">
              <a:spcAft>
                <a:spcPts val="1600"/>
              </a:spcAft>
              <a:buFont typeface="Arial"/>
              <a:buChar char="•"/>
            </a:pPr>
            <a:r>
              <a:rPr lang="en-US" sz="2800" dirty="0">
                <a:latin typeface="Helvetica" pitchFamily="2" charset="0"/>
                <a:ea typeface="Open Sans" panose="020B0606030504020204" pitchFamily="34" charset="0"/>
                <a:cs typeface="Open Sans" panose="020B0606030504020204" pitchFamily="34" charset="0"/>
              </a:rPr>
              <a:t>Multi-drug resistant organisms (MDROs)</a:t>
            </a:r>
          </a:p>
          <a:p>
            <a:pPr marL="778546" lvl="1" indent="-389273">
              <a:spcAft>
                <a:spcPts val="1600"/>
              </a:spcAft>
              <a:buFont typeface="Arial"/>
              <a:buChar char="•"/>
            </a:pPr>
            <a:endParaRPr lang="en-US" sz="2800" dirty="0">
              <a:latin typeface="Helvetica" pitchFamily="2" charset="0"/>
              <a:ea typeface="Open Sans" panose="020B0606030504020204" pitchFamily="34" charset="0"/>
              <a:cs typeface="Open Sans" panose="020B0606030504020204" pitchFamily="34" charset="0"/>
            </a:endParaRPr>
          </a:p>
          <a:p>
            <a:pPr marL="778546" lvl="1" indent="-389273">
              <a:spcAft>
                <a:spcPts val="1600"/>
              </a:spcAft>
              <a:buFont typeface="Arial"/>
              <a:buChar char="•"/>
            </a:pPr>
            <a:endParaRPr lang="en-US" sz="2800" dirty="0">
              <a:latin typeface="Helvetica" pitchFamily="2" charset="0"/>
              <a:ea typeface="Open Sans" panose="020B0606030504020204" pitchFamily="34" charset="0"/>
              <a:cs typeface="Open Sans" panose="020B0606030504020204" pitchFamily="34" charset="0"/>
            </a:endParaRPr>
          </a:p>
        </p:txBody>
      </p:sp>
      <p:grpSp>
        <p:nvGrpSpPr>
          <p:cNvPr id="3" name="Group 2">
            <a:extLst>
              <a:ext uri="{FF2B5EF4-FFF2-40B4-BE49-F238E27FC236}">
                <a16:creationId xmlns:a16="http://schemas.microsoft.com/office/drawing/2014/main" id="{66A0F1F7-1B1D-4A93-A2EA-514AB9CF7524}"/>
              </a:ext>
            </a:extLst>
          </p:cNvPr>
          <p:cNvGrpSpPr/>
          <p:nvPr/>
        </p:nvGrpSpPr>
        <p:grpSpPr>
          <a:xfrm>
            <a:off x="3567088" y="1346398"/>
            <a:ext cx="11139512" cy="4903907"/>
            <a:chOff x="500038" y="1295400"/>
            <a:chExt cx="10872812" cy="4940300"/>
          </a:xfrm>
        </p:grpSpPr>
        <p:graphicFrame>
          <p:nvGraphicFramePr>
            <p:cNvPr id="2" name="Diagram 1">
              <a:extLst>
                <a:ext uri="{FF2B5EF4-FFF2-40B4-BE49-F238E27FC236}">
                  <a16:creationId xmlns:a16="http://schemas.microsoft.com/office/drawing/2014/main" id="{945B8028-076A-4317-83D5-230B6DB82223}"/>
                </a:ext>
              </a:extLst>
            </p:cNvPr>
            <p:cNvGraphicFramePr/>
            <p:nvPr>
              <p:extLst>
                <p:ext uri="{D42A27DB-BD31-4B8C-83A1-F6EECF244321}">
                  <p14:modId xmlns:p14="http://schemas.microsoft.com/office/powerpoint/2010/main" val="3145087353"/>
                </p:ext>
              </p:extLst>
            </p:nvPr>
          </p:nvGraphicFramePr>
          <p:xfrm>
            <a:off x="500038" y="1295400"/>
            <a:ext cx="10872812" cy="4940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5">
              <a:extLst>
                <a:ext uri="{FF2B5EF4-FFF2-40B4-BE49-F238E27FC236}">
                  <a16:creationId xmlns:a16="http://schemas.microsoft.com/office/drawing/2014/main" id="{D3E34B5B-F578-4189-9B3C-ED59FF339434}"/>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4103008" y="4846363"/>
              <a:ext cx="1109946" cy="1139868"/>
            </a:xfrm>
            <a:prstGeom prst="rect">
              <a:avLst/>
            </a:prstGeom>
          </p:spPr>
        </p:pic>
        <p:pic>
          <p:nvPicPr>
            <p:cNvPr id="10" name="Picture 2">
              <a:extLst>
                <a:ext uri="{FF2B5EF4-FFF2-40B4-BE49-F238E27FC236}">
                  <a16:creationId xmlns:a16="http://schemas.microsoft.com/office/drawing/2014/main" id="{0A49442B-B6FA-46A8-A3D3-AC1735A69A41}"/>
                </a:ext>
              </a:extLst>
            </p:cNvPr>
            <p:cNvPicPr>
              <a:picLocks noChangeAspect="1"/>
            </p:cNvPicPr>
            <p:nvPr/>
          </p:nvPicPr>
          <p:blipFill>
            <a:blip r:embed="rId10"/>
            <a:srcRect/>
            <a:stretch>
              <a:fillRect/>
            </a:stretch>
          </p:blipFill>
          <p:spPr>
            <a:xfrm>
              <a:off x="6648450" y="3235739"/>
              <a:ext cx="1181100" cy="1187035"/>
            </a:xfrm>
            <a:prstGeom prst="rect">
              <a:avLst/>
            </a:prstGeom>
          </p:spPr>
        </p:pic>
        <p:pic>
          <p:nvPicPr>
            <p:cNvPr id="12" name="Picture 3">
              <a:extLst>
                <a:ext uri="{FF2B5EF4-FFF2-40B4-BE49-F238E27FC236}">
                  <a16:creationId xmlns:a16="http://schemas.microsoft.com/office/drawing/2014/main" id="{4BD7DACF-8FB7-4989-B6B5-200DFF6D27A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3975954" y="1543050"/>
              <a:ext cx="1364054" cy="1364054"/>
            </a:xfrm>
            <a:prstGeom prst="rect">
              <a:avLst/>
            </a:prstGeom>
          </p:spPr>
        </p:pic>
      </p:grpSp>
    </p:spTree>
    <p:extLst>
      <p:ext uri="{BB962C8B-B14F-4D97-AF65-F5344CB8AC3E}">
        <p14:creationId xmlns:p14="http://schemas.microsoft.com/office/powerpoint/2010/main" val="16296892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271438" y="431800"/>
            <a:ext cx="8235953" cy="656334"/>
          </a:xfrm>
          <a:prstGeom prst="rect">
            <a:avLst/>
          </a:prstGeom>
        </p:spPr>
        <p:txBody>
          <a:bodyPr wrap="square" lIns="0" tIns="0" rIns="0" bIns="0" rtlCol="0" anchor="t">
            <a:spAutoFit/>
          </a:bodyPr>
          <a:lstStyle/>
          <a:p>
            <a:pPr>
              <a:lnSpc>
                <a:spcPts val="5464"/>
              </a:lnSpc>
            </a:pPr>
            <a:r>
              <a:rPr lang="en-US" sz="3600" b="1" dirty="0">
                <a:solidFill>
                  <a:srgbClr val="253746"/>
                </a:solidFill>
                <a:latin typeface="Helvetica" pitchFamily="2" charset="0"/>
                <a:ea typeface="Open Sans" panose="020B0606030504020204" pitchFamily="34" charset="0"/>
                <a:cs typeface="Open Sans" panose="020B0606030504020204" pitchFamily="34" charset="0"/>
              </a:rPr>
              <a:t>Germ Spread (Transmission)</a:t>
            </a:r>
          </a:p>
        </p:txBody>
      </p:sp>
      <p:sp>
        <p:nvSpPr>
          <p:cNvPr id="5" name="Rectangle: Rounded Corners 4">
            <a:extLst>
              <a:ext uri="{FF2B5EF4-FFF2-40B4-BE49-F238E27FC236}">
                <a16:creationId xmlns:a16="http://schemas.microsoft.com/office/drawing/2014/main" id="{A449A204-CDAB-4166-A42F-4166FA348096}"/>
              </a:ext>
            </a:extLst>
          </p:cNvPr>
          <p:cNvSpPr/>
          <p:nvPr/>
        </p:nvSpPr>
        <p:spPr>
          <a:xfrm>
            <a:off x="707387" y="1344790"/>
            <a:ext cx="8818536" cy="806984"/>
          </a:xfrm>
          <a:prstGeom prst="roundRect">
            <a:avLst/>
          </a:prstGeom>
          <a:solidFill>
            <a:srgbClr val="409EAE"/>
          </a:solidFill>
          <a:ln>
            <a:solidFill>
              <a:srgbClr val="409E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Direct</a:t>
            </a:r>
          </a:p>
        </p:txBody>
      </p:sp>
      <p:sp>
        <p:nvSpPr>
          <p:cNvPr id="6" name="Rectangle: Rounded Corners 5">
            <a:extLst>
              <a:ext uri="{FF2B5EF4-FFF2-40B4-BE49-F238E27FC236}">
                <a16:creationId xmlns:a16="http://schemas.microsoft.com/office/drawing/2014/main" id="{71838B48-5815-4DE2-8B1C-AEC2467EF6F5}"/>
              </a:ext>
            </a:extLst>
          </p:cNvPr>
          <p:cNvSpPr/>
          <p:nvPr/>
        </p:nvSpPr>
        <p:spPr>
          <a:xfrm>
            <a:off x="707387" y="3907950"/>
            <a:ext cx="8818536" cy="806984"/>
          </a:xfrm>
          <a:prstGeom prst="roundRect">
            <a:avLst/>
          </a:prstGeom>
          <a:solidFill>
            <a:srgbClr val="409EAE"/>
          </a:solidFill>
          <a:ln>
            <a:solidFill>
              <a:srgbClr val="409E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Indirect</a:t>
            </a:r>
          </a:p>
        </p:txBody>
      </p:sp>
      <p:sp>
        <p:nvSpPr>
          <p:cNvPr id="8" name="TextBox 7">
            <a:extLst>
              <a:ext uri="{FF2B5EF4-FFF2-40B4-BE49-F238E27FC236}">
                <a16:creationId xmlns:a16="http://schemas.microsoft.com/office/drawing/2014/main" id="{3F5DD9E9-BF1B-4219-A7C5-F08C56FCDB7B}"/>
              </a:ext>
            </a:extLst>
          </p:cNvPr>
          <p:cNvSpPr txBox="1"/>
          <p:nvPr/>
        </p:nvSpPr>
        <p:spPr>
          <a:xfrm>
            <a:off x="707388" y="2105278"/>
            <a:ext cx="8818536" cy="1569660"/>
          </a:xfrm>
          <a:prstGeom prst="rect">
            <a:avLst/>
          </a:prstGeom>
          <a:noFill/>
        </p:spPr>
        <p:txBody>
          <a:bodyPr wrap="square" rtlCol="0">
            <a:spAutoFit/>
          </a:bodyPr>
          <a:lstStyle/>
          <a:p>
            <a:pPr lvl="0"/>
            <a:r>
              <a:rPr lang="en-US" sz="2400" dirty="0"/>
              <a:t> </a:t>
            </a:r>
            <a:r>
              <a:rPr lang="en-US" sz="2400" b="1" dirty="0"/>
              <a:t>Contact</a:t>
            </a:r>
          </a:p>
          <a:p>
            <a:pPr lvl="1"/>
            <a:r>
              <a:rPr lang="en-US" sz="2400" dirty="0"/>
              <a:t>Hugs, kisses, hands</a:t>
            </a:r>
          </a:p>
          <a:p>
            <a:pPr lvl="0"/>
            <a:r>
              <a:rPr lang="en-US" sz="2400" dirty="0"/>
              <a:t> </a:t>
            </a:r>
            <a:r>
              <a:rPr lang="en-US" sz="2400" b="1" dirty="0"/>
              <a:t>Large drops</a:t>
            </a:r>
          </a:p>
          <a:p>
            <a:pPr lvl="1"/>
            <a:r>
              <a:rPr lang="en-US" sz="2400" dirty="0"/>
              <a:t>Coughs &amp; sneezes</a:t>
            </a:r>
          </a:p>
        </p:txBody>
      </p:sp>
      <p:sp>
        <p:nvSpPr>
          <p:cNvPr id="9" name="TextBox 8">
            <a:extLst>
              <a:ext uri="{FF2B5EF4-FFF2-40B4-BE49-F238E27FC236}">
                <a16:creationId xmlns:a16="http://schemas.microsoft.com/office/drawing/2014/main" id="{6E7B0FFB-5208-4358-BEB1-6DDB77786632}"/>
              </a:ext>
            </a:extLst>
          </p:cNvPr>
          <p:cNvSpPr txBox="1"/>
          <p:nvPr/>
        </p:nvSpPr>
        <p:spPr>
          <a:xfrm>
            <a:off x="859788" y="4690916"/>
            <a:ext cx="8818536" cy="1569660"/>
          </a:xfrm>
          <a:prstGeom prst="rect">
            <a:avLst/>
          </a:prstGeom>
          <a:noFill/>
        </p:spPr>
        <p:txBody>
          <a:bodyPr wrap="square" rtlCol="0">
            <a:spAutoFit/>
          </a:bodyPr>
          <a:lstStyle/>
          <a:p>
            <a:pPr lvl="0"/>
            <a:r>
              <a:rPr lang="en-US" sz="2400" dirty="0"/>
              <a:t> </a:t>
            </a:r>
            <a:r>
              <a:rPr lang="en-US" sz="2400" b="1" dirty="0"/>
              <a:t>Objects in our environment</a:t>
            </a:r>
          </a:p>
          <a:p>
            <a:pPr lvl="1"/>
            <a:r>
              <a:rPr lang="en-US" sz="2400" dirty="0"/>
              <a:t>Objects to hands to our eyes, nose, mouth, broken skin </a:t>
            </a:r>
          </a:p>
          <a:p>
            <a:pPr lvl="0"/>
            <a:r>
              <a:rPr lang="en-US" sz="2400" b="1" dirty="0"/>
              <a:t>Air</a:t>
            </a:r>
          </a:p>
          <a:p>
            <a:pPr lvl="1"/>
            <a:r>
              <a:rPr lang="en-US" sz="2400" dirty="0"/>
              <a:t>Very, very small droplets carrying germs long distances and time</a:t>
            </a:r>
          </a:p>
        </p:txBody>
      </p:sp>
      <p:grpSp>
        <p:nvGrpSpPr>
          <p:cNvPr id="16" name="Group 15">
            <a:extLst>
              <a:ext uri="{FF2B5EF4-FFF2-40B4-BE49-F238E27FC236}">
                <a16:creationId xmlns:a16="http://schemas.microsoft.com/office/drawing/2014/main" id="{DD361634-27E6-4B64-8734-CCC1588AE64B}"/>
              </a:ext>
            </a:extLst>
          </p:cNvPr>
          <p:cNvGrpSpPr/>
          <p:nvPr/>
        </p:nvGrpSpPr>
        <p:grpSpPr>
          <a:xfrm>
            <a:off x="696455" y="1344790"/>
            <a:ext cx="9145201" cy="4915786"/>
            <a:chOff x="13177157" y="1748282"/>
            <a:chExt cx="9145201" cy="5035933"/>
          </a:xfrm>
        </p:grpSpPr>
        <p:sp>
          <p:nvSpPr>
            <p:cNvPr id="15" name="Rectangle 14">
              <a:extLst>
                <a:ext uri="{FF2B5EF4-FFF2-40B4-BE49-F238E27FC236}">
                  <a16:creationId xmlns:a16="http://schemas.microsoft.com/office/drawing/2014/main" id="{2916E051-CFF3-42D2-A84D-F2EBB6AAAB21}"/>
                </a:ext>
              </a:extLst>
            </p:cNvPr>
            <p:cNvSpPr/>
            <p:nvPr/>
          </p:nvSpPr>
          <p:spPr>
            <a:xfrm>
              <a:off x="13177157" y="1748282"/>
              <a:ext cx="9145201" cy="50359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Rounded Corners 12">
              <a:extLst>
                <a:ext uri="{FF2B5EF4-FFF2-40B4-BE49-F238E27FC236}">
                  <a16:creationId xmlns:a16="http://schemas.microsoft.com/office/drawing/2014/main" id="{E424E01B-52EA-482A-B08F-93498AEA310C}"/>
                </a:ext>
              </a:extLst>
            </p:cNvPr>
            <p:cNvSpPr/>
            <p:nvPr/>
          </p:nvSpPr>
          <p:spPr>
            <a:xfrm>
              <a:off x="13351421" y="2867954"/>
              <a:ext cx="8818536" cy="806984"/>
            </a:xfrm>
            <a:prstGeom prst="roundRect">
              <a:avLst/>
            </a:prstGeom>
            <a:solidFill>
              <a:srgbClr val="409EAE"/>
            </a:solidFill>
            <a:ln>
              <a:solidFill>
                <a:srgbClr val="409E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Indirect</a:t>
              </a:r>
            </a:p>
          </p:txBody>
        </p:sp>
        <p:sp>
          <p:nvSpPr>
            <p:cNvPr id="14" name="TextBox 13">
              <a:extLst>
                <a:ext uri="{FF2B5EF4-FFF2-40B4-BE49-F238E27FC236}">
                  <a16:creationId xmlns:a16="http://schemas.microsoft.com/office/drawing/2014/main" id="{42698305-B7DC-42DA-BC52-3E9F83B3C6D8}"/>
                </a:ext>
              </a:extLst>
            </p:cNvPr>
            <p:cNvSpPr txBox="1"/>
            <p:nvPr/>
          </p:nvSpPr>
          <p:spPr>
            <a:xfrm>
              <a:off x="13503822" y="3650920"/>
              <a:ext cx="8818536" cy="1569660"/>
            </a:xfrm>
            <a:prstGeom prst="rect">
              <a:avLst/>
            </a:prstGeom>
            <a:noFill/>
          </p:spPr>
          <p:txBody>
            <a:bodyPr wrap="square" rtlCol="0">
              <a:spAutoFit/>
            </a:bodyPr>
            <a:lstStyle/>
            <a:p>
              <a:pPr lvl="0"/>
              <a:r>
                <a:rPr lang="en-US" sz="2400" dirty="0"/>
                <a:t> </a:t>
              </a:r>
              <a:r>
                <a:rPr lang="en-US" sz="2400" b="1" dirty="0"/>
                <a:t>Objects in our environment</a:t>
              </a:r>
            </a:p>
            <a:p>
              <a:pPr lvl="1"/>
              <a:r>
                <a:rPr lang="en-US" sz="2400" dirty="0"/>
                <a:t>Objects to hands to our eyes, nose, mouth, broken skin </a:t>
              </a:r>
            </a:p>
            <a:p>
              <a:pPr lvl="0"/>
              <a:r>
                <a:rPr lang="en-US" sz="2400" b="1" dirty="0"/>
                <a:t>Air</a:t>
              </a:r>
            </a:p>
            <a:p>
              <a:pPr lvl="1"/>
              <a:r>
                <a:rPr lang="en-US" sz="2400" dirty="0"/>
                <a:t>Very, very small droplets carrying germs long distances and time</a:t>
              </a:r>
            </a:p>
          </p:txBody>
        </p:sp>
      </p:grpSp>
    </p:spTree>
    <p:extLst>
      <p:ext uri="{BB962C8B-B14F-4D97-AF65-F5344CB8AC3E}">
        <p14:creationId xmlns:p14="http://schemas.microsoft.com/office/powerpoint/2010/main" val="17276067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wipe(left)">
                                      <p:cBhvr>
                                        <p:cTn id="17" dur="500"/>
                                        <p:tgtEl>
                                          <p:spTgt spid="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xEl>
                                              <p:pRg st="1" end="1"/>
                                            </p:txEl>
                                          </p:spTgt>
                                        </p:tgtEl>
                                        <p:attrNameLst>
                                          <p:attrName>style.visibility</p:attrName>
                                        </p:attrNameLst>
                                      </p:cBhvr>
                                      <p:to>
                                        <p:strVal val="visible"/>
                                      </p:to>
                                    </p:set>
                                    <p:animEffect transition="in" filter="wipe(left)">
                                      <p:cBhvr>
                                        <p:cTn id="22" dur="500"/>
                                        <p:tgtEl>
                                          <p:spTgt spid="8">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8">
                                            <p:txEl>
                                              <p:pRg st="2" end="2"/>
                                            </p:txEl>
                                          </p:spTgt>
                                        </p:tgtEl>
                                        <p:attrNameLst>
                                          <p:attrName>style.visibility</p:attrName>
                                        </p:attrNameLst>
                                      </p:cBhvr>
                                      <p:to>
                                        <p:strVal val="visible"/>
                                      </p:to>
                                    </p:set>
                                    <p:animEffect transition="in" filter="wipe(left)">
                                      <p:cBhvr>
                                        <p:cTn id="27" dur="500"/>
                                        <p:tgtEl>
                                          <p:spTgt spid="8">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8">
                                            <p:txEl>
                                              <p:pRg st="3" end="3"/>
                                            </p:txEl>
                                          </p:spTgt>
                                        </p:tgtEl>
                                        <p:attrNameLst>
                                          <p:attrName>style.visibility</p:attrName>
                                        </p:attrNameLst>
                                      </p:cBhvr>
                                      <p:to>
                                        <p:strVal val="visible"/>
                                      </p:to>
                                    </p:set>
                                    <p:animEffect transition="in" filter="wipe(left)">
                                      <p:cBhvr>
                                        <p:cTn id="32" dur="500"/>
                                        <p:tgtEl>
                                          <p:spTgt spid="8">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wipe(left)">
                                      <p:cBhvr>
                                        <p:cTn id="37" dur="500"/>
                                        <p:tgtEl>
                                          <p:spTgt spid="9">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9">
                                            <p:txEl>
                                              <p:pRg st="1" end="1"/>
                                            </p:txEl>
                                          </p:spTgt>
                                        </p:tgtEl>
                                        <p:attrNameLst>
                                          <p:attrName>style.visibility</p:attrName>
                                        </p:attrNameLst>
                                      </p:cBhvr>
                                      <p:to>
                                        <p:strVal val="visible"/>
                                      </p:to>
                                    </p:set>
                                    <p:animEffect transition="in" filter="wipe(left)">
                                      <p:cBhvr>
                                        <p:cTn id="42" dur="500"/>
                                        <p:tgtEl>
                                          <p:spTgt spid="9">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9">
                                            <p:txEl>
                                              <p:pRg st="2" end="2"/>
                                            </p:txEl>
                                          </p:spTgt>
                                        </p:tgtEl>
                                        <p:attrNameLst>
                                          <p:attrName>style.visibility</p:attrName>
                                        </p:attrNameLst>
                                      </p:cBhvr>
                                      <p:to>
                                        <p:strVal val="visible"/>
                                      </p:to>
                                    </p:set>
                                    <p:animEffect transition="in" filter="wipe(left)">
                                      <p:cBhvr>
                                        <p:cTn id="47" dur="500"/>
                                        <p:tgtEl>
                                          <p:spTgt spid="9">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9">
                                            <p:txEl>
                                              <p:pRg st="3" end="3"/>
                                            </p:txEl>
                                          </p:spTgt>
                                        </p:tgtEl>
                                        <p:attrNameLst>
                                          <p:attrName>style.visibility</p:attrName>
                                        </p:attrNameLst>
                                      </p:cBhvr>
                                      <p:to>
                                        <p:strVal val="visible"/>
                                      </p:to>
                                    </p:set>
                                    <p:animEffect transition="in" filter="wipe(left)">
                                      <p:cBhvr>
                                        <p:cTn id="52" dur="500"/>
                                        <p:tgtEl>
                                          <p:spTgt spid="9">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inVertical)">
                                      <p:cBhvr>
                                        <p:cTn id="5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 BOR Template - 09.16.16" id="{EA2903A9-FE61-472C-9F4C-3C0060019213}" vid="{EC28813E-255C-469A-B259-56CC48310B34}"/>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EB4B5AC80161642944AC463A7698659" ma:contentTypeVersion="18" ma:contentTypeDescription="Create a new document." ma:contentTypeScope="" ma:versionID="7b5dd650722e66bd9a372e0b58ac7f54">
  <xsd:schema xmlns:xsd="http://www.w3.org/2001/XMLSchema" xmlns:xs="http://www.w3.org/2001/XMLSchema" xmlns:p="http://schemas.microsoft.com/office/2006/metadata/properties" xmlns:ns2="2d453e9d-2500-409c-a6dd-6e2ea4984453" xmlns:ns3="5bd955c9-b590-4552-8cda-b93dc9aca15e" targetNamespace="http://schemas.microsoft.com/office/2006/metadata/properties" ma:root="true" ma:fieldsID="1cb391541a06d68dacf153e55a34dbb1" ns2:_="" ns3:_="">
    <xsd:import namespace="2d453e9d-2500-409c-a6dd-6e2ea4984453"/>
    <xsd:import namespace="5bd955c9-b590-4552-8cda-b93dc9aca15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LengthInSecond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d453e9d-2500-409c-a6dd-6e2ea498445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cfe284ab-3129-4a4f-a33b-1446679d637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Location" ma:index="25"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bd955c9-b590-4552-8cda-b93dc9aca15e"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10cfd545-6a62-4a2c-a0bf-d522f80a6bc5}" ma:internalName="TaxCatchAll" ma:showField="CatchAllData" ma:web="5bd955c9-b590-4552-8cda-b93dc9aca15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2d453e9d-2500-409c-a6dd-6e2ea4984453">
      <Terms xmlns="http://schemas.microsoft.com/office/infopath/2007/PartnerControls"/>
    </lcf76f155ced4ddcb4097134ff3c332f>
    <TaxCatchAll xmlns="5bd955c9-b590-4552-8cda-b93dc9aca15e"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7461F74-DB57-4BDF-9721-D8EC0499DC9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d453e9d-2500-409c-a6dd-6e2ea4984453"/>
    <ds:schemaRef ds:uri="5bd955c9-b590-4552-8cda-b93dc9aca15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F7A358B-4FA3-440C-AA74-F66986E5C284}">
  <ds:schemaRefs>
    <ds:schemaRef ds:uri="http://schemas.microsoft.com/office/infopath/2007/PartnerControls"/>
    <ds:schemaRef ds:uri="5bd955c9-b590-4552-8cda-b93dc9aca15e"/>
    <ds:schemaRef ds:uri="http://schemas.microsoft.com/office/2006/metadata/properties"/>
    <ds:schemaRef ds:uri="http://www.w3.org/XML/1998/namespace"/>
    <ds:schemaRef ds:uri="http://schemas.microsoft.com/office/2006/documentManagement/types"/>
    <ds:schemaRef ds:uri="http://purl.org/dc/dcmitype/"/>
    <ds:schemaRef ds:uri="http://purl.org/dc/terms/"/>
    <ds:schemaRef ds:uri="http://schemas.openxmlformats.org/package/2006/metadata/core-properties"/>
    <ds:schemaRef ds:uri="2d453e9d-2500-409c-a6dd-6e2ea4984453"/>
    <ds:schemaRef ds:uri="http://purl.org/dc/elements/1.1/"/>
  </ds:schemaRefs>
</ds:datastoreItem>
</file>

<file path=customXml/itemProps3.xml><?xml version="1.0" encoding="utf-8"?>
<ds:datastoreItem xmlns:ds="http://schemas.openxmlformats.org/officeDocument/2006/customXml" ds:itemID="{386599F0-F5BC-4248-95A3-438933A400E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2016 UNT System Template[1]</Template>
  <TotalTime>22044</TotalTime>
  <Words>11224</Words>
  <Application>Microsoft Office PowerPoint</Application>
  <PresentationFormat>Widescreen</PresentationFormat>
  <Paragraphs>535</Paragraphs>
  <Slides>25</Slides>
  <Notes>25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25</vt:i4>
      </vt:variant>
    </vt:vector>
  </HeadingPairs>
  <TitlesOfParts>
    <vt:vector size="32" baseType="lpstr">
      <vt:lpstr>Arial</vt:lpstr>
      <vt:lpstr>Calibri</vt:lpstr>
      <vt:lpstr>Calibri Light</vt:lpstr>
      <vt:lpstr>Helvetica</vt:lpstr>
      <vt:lpstr>Open sans</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Taylor, Charles</dc:creator>
  <cp:lastModifiedBy>Cervantes, Diana</cp:lastModifiedBy>
  <cp:revision>338</cp:revision>
  <cp:lastPrinted>2017-09-01T19:12:51Z</cp:lastPrinted>
  <dcterms:created xsi:type="dcterms:W3CDTF">2017-07-25T22:13:05Z</dcterms:created>
  <dcterms:modified xsi:type="dcterms:W3CDTF">2024-08-15T01:32:22Z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0x010100BEB4B5AC80161642944AC463A7698659</vt:lpwstr>
  </property>
  <property fmtid="{D5CDD505-2E9C-101B-9397-08002B2CF9AE}" pid="3" name="MediaServiceImageTags">
    <vt:lpwstr/>
  </property>
</Properties>
</file>